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9D4FF"/>
    <a:srgbClr val="C5E2FF"/>
    <a:srgbClr val="E3F1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11" autoAdjust="0"/>
    <p:restoredTop sz="94500" autoAdjust="0"/>
  </p:normalViewPr>
  <p:slideViewPr>
    <p:cSldViewPr>
      <p:cViewPr>
        <p:scale>
          <a:sx n="100" d="100"/>
          <a:sy n="100" d="100"/>
        </p:scale>
        <p:origin x="-1062" y="153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5FA07-D329-4F8D-8373-A5EA338C9481}" type="doc">
      <dgm:prSet loTypeId="urn:microsoft.com/office/officeart/2005/8/layout/hierarchy3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20664917-0F19-4827-8941-E587932267B9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fr-F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Outils et pistes pédagogiques</a:t>
          </a:r>
        </a:p>
        <a:p>
          <a:pPr rtl="0"/>
          <a:r>
            <a:rPr lang="fr-FR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Activités CE1, CE2  démarches transposables C3</a:t>
          </a:r>
          <a:endParaRPr lang="fr-FR" sz="11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7D6781-8DF2-4434-B26F-93F5A78A05BE}" type="parTrans" cxnId="{ED15D747-E011-4097-937E-4ED56B5E0F63}">
      <dgm:prSet/>
      <dgm:spPr/>
      <dgm:t>
        <a:bodyPr/>
        <a:lstStyle/>
        <a:p>
          <a:endParaRPr lang="fr-FR"/>
        </a:p>
      </dgm:t>
    </dgm:pt>
    <dgm:pt modelId="{D455C59E-F43B-4F00-9C65-9B111D2FB85B}" type="sibTrans" cxnId="{ED15D747-E011-4097-937E-4ED56B5E0F63}">
      <dgm:prSet/>
      <dgm:spPr/>
      <dgm:t>
        <a:bodyPr/>
        <a:lstStyle/>
        <a:p>
          <a:endParaRPr lang="fr-FR"/>
        </a:p>
      </dgm:t>
    </dgm:pt>
    <dgm:pt modelId="{87D9DB60-312A-49E0-A5B5-09A4D0EFA4EA}" type="pres">
      <dgm:prSet presAssocID="{49E5FA07-D329-4F8D-8373-A5EA338C948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17DFCB4-9EEE-4269-B112-0A88CA351DE7}" type="pres">
      <dgm:prSet presAssocID="{20664917-0F19-4827-8941-E587932267B9}" presName="root" presStyleCnt="0"/>
      <dgm:spPr/>
    </dgm:pt>
    <dgm:pt modelId="{FDC1B2D3-C44A-47F5-AE86-E75A434D613B}" type="pres">
      <dgm:prSet presAssocID="{20664917-0F19-4827-8941-E587932267B9}" presName="rootComposite" presStyleCnt="0"/>
      <dgm:spPr/>
    </dgm:pt>
    <dgm:pt modelId="{C6763999-62F3-437A-9B85-368CB4C62671}" type="pres">
      <dgm:prSet presAssocID="{20664917-0F19-4827-8941-E587932267B9}" presName="rootText" presStyleLbl="node1" presStyleIdx="0" presStyleCnt="1" custScaleX="139279" custScaleY="144152" custLinFactNeighborX="-79" custLinFactNeighborY="3666"/>
      <dgm:spPr/>
      <dgm:t>
        <a:bodyPr/>
        <a:lstStyle/>
        <a:p>
          <a:endParaRPr lang="fr-FR"/>
        </a:p>
      </dgm:t>
    </dgm:pt>
    <dgm:pt modelId="{36D7687D-3F4A-491A-993A-5E4194F27E44}" type="pres">
      <dgm:prSet presAssocID="{20664917-0F19-4827-8941-E587932267B9}" presName="rootConnector" presStyleLbl="node1" presStyleIdx="0" presStyleCnt="1"/>
      <dgm:spPr/>
      <dgm:t>
        <a:bodyPr/>
        <a:lstStyle/>
        <a:p>
          <a:endParaRPr lang="fr-FR"/>
        </a:p>
      </dgm:t>
    </dgm:pt>
    <dgm:pt modelId="{A90B3BF1-9006-41B4-B4A9-3744B017D574}" type="pres">
      <dgm:prSet presAssocID="{20664917-0F19-4827-8941-E587932267B9}" presName="childShape" presStyleCnt="0"/>
      <dgm:spPr/>
    </dgm:pt>
  </dgm:ptLst>
  <dgm:cxnLst>
    <dgm:cxn modelId="{2EEC5C65-E486-47A1-97C6-3E2BC021DAA1}" type="presOf" srcId="{49E5FA07-D329-4F8D-8373-A5EA338C9481}" destId="{87D9DB60-312A-49E0-A5B5-09A4D0EFA4EA}" srcOrd="0" destOrd="0" presId="urn:microsoft.com/office/officeart/2005/8/layout/hierarchy3"/>
    <dgm:cxn modelId="{2AB2F7AB-E4AF-4DB9-99BA-A6E5A5BD6141}" type="presOf" srcId="{20664917-0F19-4827-8941-E587932267B9}" destId="{36D7687D-3F4A-491A-993A-5E4194F27E44}" srcOrd="1" destOrd="0" presId="urn:microsoft.com/office/officeart/2005/8/layout/hierarchy3"/>
    <dgm:cxn modelId="{8AB86884-A323-4327-8209-635F9A2D51E9}" type="presOf" srcId="{20664917-0F19-4827-8941-E587932267B9}" destId="{C6763999-62F3-437A-9B85-368CB4C62671}" srcOrd="0" destOrd="0" presId="urn:microsoft.com/office/officeart/2005/8/layout/hierarchy3"/>
    <dgm:cxn modelId="{ED15D747-E011-4097-937E-4ED56B5E0F63}" srcId="{49E5FA07-D329-4F8D-8373-A5EA338C9481}" destId="{20664917-0F19-4827-8941-E587932267B9}" srcOrd="0" destOrd="0" parTransId="{407D6781-8DF2-4434-B26F-93F5A78A05BE}" sibTransId="{D455C59E-F43B-4F00-9C65-9B111D2FB85B}"/>
    <dgm:cxn modelId="{DBBDA4C5-73B9-4112-844C-97741DC32012}" type="presParOf" srcId="{87D9DB60-312A-49E0-A5B5-09A4D0EFA4EA}" destId="{517DFCB4-9EEE-4269-B112-0A88CA351DE7}" srcOrd="0" destOrd="0" presId="urn:microsoft.com/office/officeart/2005/8/layout/hierarchy3"/>
    <dgm:cxn modelId="{CE680729-54EA-474C-B7FC-57E68A53FD48}" type="presParOf" srcId="{517DFCB4-9EEE-4269-B112-0A88CA351DE7}" destId="{FDC1B2D3-C44A-47F5-AE86-E75A434D613B}" srcOrd="0" destOrd="0" presId="urn:microsoft.com/office/officeart/2005/8/layout/hierarchy3"/>
    <dgm:cxn modelId="{B1DF6127-96C5-4DEF-8EC4-74F522C49964}" type="presParOf" srcId="{FDC1B2D3-C44A-47F5-AE86-E75A434D613B}" destId="{C6763999-62F3-437A-9B85-368CB4C62671}" srcOrd="0" destOrd="0" presId="urn:microsoft.com/office/officeart/2005/8/layout/hierarchy3"/>
    <dgm:cxn modelId="{AC1F25B0-D472-4CAD-BFB2-FF15F9426B6E}" type="presParOf" srcId="{FDC1B2D3-C44A-47F5-AE86-E75A434D613B}" destId="{36D7687D-3F4A-491A-993A-5E4194F27E44}" srcOrd="1" destOrd="0" presId="urn:microsoft.com/office/officeart/2005/8/layout/hierarchy3"/>
    <dgm:cxn modelId="{D31297C1-4C64-48CB-A354-F9B2D66D0C05}" type="presParOf" srcId="{517DFCB4-9EEE-4269-B112-0A88CA351DE7}" destId="{A90B3BF1-9006-41B4-B4A9-3744B017D57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2E2E13-D8EB-454D-BE87-37FFE5CD1A48}" type="doc">
      <dgm:prSet loTypeId="urn:microsoft.com/office/officeart/2005/8/layout/hierarchy3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0216C83-8D25-4993-8E14-8EF232DABA13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defTabSz="684000" rtl="0">
            <a:lnSpc>
              <a:spcPct val="100000"/>
            </a:lnSpc>
            <a:spcAft>
              <a:spcPts val="0"/>
            </a:spcAft>
          </a:pPr>
          <a:r>
            <a:rPr lang="fr-FR" sz="1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Boîte </a:t>
          </a:r>
        </a:p>
        <a:p>
          <a:pPr defTabSz="684000" rtl="0">
            <a:lnSpc>
              <a:spcPct val="100000"/>
            </a:lnSpc>
            <a:spcAft>
              <a:spcPts val="0"/>
            </a:spcAft>
          </a:pPr>
          <a:r>
            <a:rPr lang="fr-FR" sz="1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à outils de l’enseignant</a:t>
          </a:r>
        </a:p>
        <a:p>
          <a:pPr defTabSz="684000" rtl="0">
            <a:lnSpc>
              <a:spcPct val="100000"/>
            </a:lnSpc>
            <a:spcAft>
              <a:spcPts val="0"/>
            </a:spcAft>
          </a:pPr>
          <a:r>
            <a:rPr lang="fr-FR" sz="1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(tous cycles)</a:t>
          </a:r>
          <a:r>
            <a:rPr lang="fr-FR" sz="1200" dirty="0" smtClean="0">
              <a:solidFill>
                <a:schemeClr val="tx1"/>
              </a:solidFill>
            </a:rPr>
            <a:t> </a:t>
          </a:r>
          <a:endParaRPr lang="fr-FR" sz="1200" dirty="0">
            <a:solidFill>
              <a:schemeClr val="tx1"/>
            </a:solidFill>
          </a:endParaRPr>
        </a:p>
      </dgm:t>
    </dgm:pt>
    <dgm:pt modelId="{55D0DA1F-589F-4DEB-8274-15338190C257}" type="parTrans" cxnId="{08E94AB0-AE81-43E1-B9EE-D4511DBE21F7}">
      <dgm:prSet/>
      <dgm:spPr/>
      <dgm:t>
        <a:bodyPr/>
        <a:lstStyle/>
        <a:p>
          <a:endParaRPr lang="fr-FR"/>
        </a:p>
      </dgm:t>
    </dgm:pt>
    <dgm:pt modelId="{90FD388A-020F-45D7-A497-A2830F630D04}" type="sibTrans" cxnId="{08E94AB0-AE81-43E1-B9EE-D4511DBE21F7}">
      <dgm:prSet/>
      <dgm:spPr/>
      <dgm:t>
        <a:bodyPr/>
        <a:lstStyle/>
        <a:p>
          <a:endParaRPr lang="fr-FR"/>
        </a:p>
      </dgm:t>
    </dgm:pt>
    <dgm:pt modelId="{3145C6FF-57D4-44A7-932E-965AE56B13FA}" type="pres">
      <dgm:prSet presAssocID="{072E2E13-D8EB-454D-BE87-37FFE5CD1A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4D8157E-2727-4A44-8147-853E27B8583C}" type="pres">
      <dgm:prSet presAssocID="{50216C83-8D25-4993-8E14-8EF232DABA13}" presName="root" presStyleCnt="0"/>
      <dgm:spPr/>
    </dgm:pt>
    <dgm:pt modelId="{10230837-60FA-4DD5-A908-237F0D6AA8F6}" type="pres">
      <dgm:prSet presAssocID="{50216C83-8D25-4993-8E14-8EF232DABA13}" presName="rootComposite" presStyleCnt="0"/>
      <dgm:spPr/>
    </dgm:pt>
    <dgm:pt modelId="{8AD5DE6A-49B3-4CDF-A02B-9E7D3435A53B}" type="pres">
      <dgm:prSet presAssocID="{50216C83-8D25-4993-8E14-8EF232DABA13}" presName="rootText" presStyleLbl="node1" presStyleIdx="0" presStyleCnt="1" custScaleX="160000" custLinFactNeighborX="-12590" custLinFactNeighborY="-49"/>
      <dgm:spPr/>
      <dgm:t>
        <a:bodyPr/>
        <a:lstStyle/>
        <a:p>
          <a:endParaRPr lang="fr-FR"/>
        </a:p>
      </dgm:t>
    </dgm:pt>
    <dgm:pt modelId="{5DDEF073-62BC-4D25-89DA-919CEFC4EA44}" type="pres">
      <dgm:prSet presAssocID="{50216C83-8D25-4993-8E14-8EF232DABA13}" presName="rootConnector" presStyleLbl="node1" presStyleIdx="0" presStyleCnt="1"/>
      <dgm:spPr/>
      <dgm:t>
        <a:bodyPr/>
        <a:lstStyle/>
        <a:p>
          <a:endParaRPr lang="fr-FR"/>
        </a:p>
      </dgm:t>
    </dgm:pt>
    <dgm:pt modelId="{3BE64EE6-DD1F-4BC7-A931-056D8A0B3DA0}" type="pres">
      <dgm:prSet presAssocID="{50216C83-8D25-4993-8E14-8EF232DABA13}" presName="childShape" presStyleCnt="0"/>
      <dgm:spPr/>
    </dgm:pt>
  </dgm:ptLst>
  <dgm:cxnLst>
    <dgm:cxn modelId="{08E94AB0-AE81-43E1-B9EE-D4511DBE21F7}" srcId="{072E2E13-D8EB-454D-BE87-37FFE5CD1A48}" destId="{50216C83-8D25-4993-8E14-8EF232DABA13}" srcOrd="0" destOrd="0" parTransId="{55D0DA1F-589F-4DEB-8274-15338190C257}" sibTransId="{90FD388A-020F-45D7-A497-A2830F630D04}"/>
    <dgm:cxn modelId="{26DB8FB3-64DE-4543-BDEC-CF043F6EBB90}" type="presOf" srcId="{50216C83-8D25-4993-8E14-8EF232DABA13}" destId="{8AD5DE6A-49B3-4CDF-A02B-9E7D3435A53B}" srcOrd="0" destOrd="0" presId="urn:microsoft.com/office/officeart/2005/8/layout/hierarchy3"/>
    <dgm:cxn modelId="{B4B6F1BD-B7F7-499A-ABDB-CD4725C3E6BE}" type="presOf" srcId="{50216C83-8D25-4993-8E14-8EF232DABA13}" destId="{5DDEF073-62BC-4D25-89DA-919CEFC4EA44}" srcOrd="1" destOrd="0" presId="urn:microsoft.com/office/officeart/2005/8/layout/hierarchy3"/>
    <dgm:cxn modelId="{BB1D1010-4898-423C-86CC-BC256C7DE457}" type="presOf" srcId="{072E2E13-D8EB-454D-BE87-37FFE5CD1A48}" destId="{3145C6FF-57D4-44A7-932E-965AE56B13FA}" srcOrd="0" destOrd="0" presId="urn:microsoft.com/office/officeart/2005/8/layout/hierarchy3"/>
    <dgm:cxn modelId="{41FB16CC-836E-4A39-BDF9-3A2E30799D74}" type="presParOf" srcId="{3145C6FF-57D4-44A7-932E-965AE56B13FA}" destId="{14D8157E-2727-4A44-8147-853E27B8583C}" srcOrd="0" destOrd="0" presId="urn:microsoft.com/office/officeart/2005/8/layout/hierarchy3"/>
    <dgm:cxn modelId="{06EE810A-4889-4C09-8D20-D04C75DC2CE3}" type="presParOf" srcId="{14D8157E-2727-4A44-8147-853E27B8583C}" destId="{10230837-60FA-4DD5-A908-237F0D6AA8F6}" srcOrd="0" destOrd="0" presId="urn:microsoft.com/office/officeart/2005/8/layout/hierarchy3"/>
    <dgm:cxn modelId="{E7A1F38B-B508-4DD0-8B0B-61BE1D8550EC}" type="presParOf" srcId="{10230837-60FA-4DD5-A908-237F0D6AA8F6}" destId="{8AD5DE6A-49B3-4CDF-A02B-9E7D3435A53B}" srcOrd="0" destOrd="0" presId="urn:microsoft.com/office/officeart/2005/8/layout/hierarchy3"/>
    <dgm:cxn modelId="{AB850AA6-87CD-4A55-9586-68FD4F29D5CE}" type="presParOf" srcId="{10230837-60FA-4DD5-A908-237F0D6AA8F6}" destId="{5DDEF073-62BC-4D25-89DA-919CEFC4EA44}" srcOrd="1" destOrd="0" presId="urn:microsoft.com/office/officeart/2005/8/layout/hierarchy3"/>
    <dgm:cxn modelId="{607C6B44-54F8-44AE-B80B-9E1AD3C60A8C}" type="presParOf" srcId="{14D8157E-2727-4A44-8147-853E27B8583C}" destId="{3BE64EE6-DD1F-4BC7-A931-056D8A0B3DA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6E4CB4-6749-4E96-A420-2A7B78E20AB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BD32676B-196A-459A-9020-6B48EAA2E2B7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fr-FR" sz="18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Enseignement de la compréhension aux cycles 2 et 3 </a:t>
          </a:r>
        </a:p>
        <a:p>
          <a:pPr algn="ctr" rtl="0"/>
          <a:r>
            <a:rPr lang="fr-FR" sz="1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Groupe de réflexion de l’académie de Créteil </a:t>
          </a:r>
          <a:endParaRPr lang="fr-FR" sz="1400" b="1" i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1053DA-92E7-4DE3-B774-424249E95491}" type="parTrans" cxnId="{63BD8F2E-1DB0-421A-AB68-F60284369A74}">
      <dgm:prSet/>
      <dgm:spPr/>
      <dgm:t>
        <a:bodyPr/>
        <a:lstStyle/>
        <a:p>
          <a:endParaRPr lang="fr-FR"/>
        </a:p>
      </dgm:t>
    </dgm:pt>
    <dgm:pt modelId="{269959EB-034B-4C7C-8B7B-3598AC7B57B2}" type="sibTrans" cxnId="{63BD8F2E-1DB0-421A-AB68-F60284369A74}">
      <dgm:prSet/>
      <dgm:spPr/>
      <dgm:t>
        <a:bodyPr/>
        <a:lstStyle/>
        <a:p>
          <a:endParaRPr lang="fr-FR"/>
        </a:p>
      </dgm:t>
    </dgm:pt>
    <dgm:pt modelId="{8FBCF158-EBC9-486A-A568-4A9F6FE62B98}" type="pres">
      <dgm:prSet presAssocID="{D26E4CB4-6749-4E96-A420-2A7B78E20A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6766CB3-98A9-42E2-9D06-C0DBA6CEF8A3}" type="pres">
      <dgm:prSet presAssocID="{BD32676B-196A-459A-9020-6B48EAA2E2B7}" presName="parentText" presStyleLbl="node1" presStyleIdx="0" presStyleCnt="1" custLinFactNeighborY="2167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C04AD07-1647-42BE-837F-4546C63A735A}" type="presOf" srcId="{BD32676B-196A-459A-9020-6B48EAA2E2B7}" destId="{B6766CB3-98A9-42E2-9D06-C0DBA6CEF8A3}" srcOrd="0" destOrd="0" presId="urn:microsoft.com/office/officeart/2005/8/layout/vList2"/>
    <dgm:cxn modelId="{63BD8F2E-1DB0-421A-AB68-F60284369A74}" srcId="{D26E4CB4-6749-4E96-A420-2A7B78E20ABF}" destId="{BD32676B-196A-459A-9020-6B48EAA2E2B7}" srcOrd="0" destOrd="0" parTransId="{D01053DA-92E7-4DE3-B774-424249E95491}" sibTransId="{269959EB-034B-4C7C-8B7B-3598AC7B57B2}"/>
    <dgm:cxn modelId="{6079C703-ED38-4A58-AAED-4D6C1A037EDE}" type="presOf" srcId="{D26E4CB4-6749-4E96-A420-2A7B78E20ABF}" destId="{8FBCF158-EBC9-486A-A568-4A9F6FE62B98}" srcOrd="0" destOrd="0" presId="urn:microsoft.com/office/officeart/2005/8/layout/vList2"/>
    <dgm:cxn modelId="{13F5AFD9-A2CE-42FC-8BBC-52CC15399F52}" type="presParOf" srcId="{8FBCF158-EBC9-486A-A568-4A9F6FE62B98}" destId="{B6766CB3-98A9-42E2-9D06-C0DBA6CEF8A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763999-62F3-437A-9B85-368CB4C62671}">
      <dsp:nvSpPr>
        <dsp:cNvPr id="0" name=""/>
        <dsp:cNvSpPr/>
      </dsp:nvSpPr>
      <dsp:spPr>
        <a:xfrm>
          <a:off x="72011" y="701"/>
          <a:ext cx="2085858" cy="1079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Outils et pistes pédagogiques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Activités CE1, CE2  démarches transposables C3</a:t>
          </a:r>
          <a:endParaRPr lang="fr-FR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011" y="701"/>
        <a:ext cx="2085858" cy="10794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D5DE6A-49B3-4CDF-A02B-9E7D3435A53B}">
      <dsp:nvSpPr>
        <dsp:cNvPr id="0" name=""/>
        <dsp:cNvSpPr/>
      </dsp:nvSpPr>
      <dsp:spPr>
        <a:xfrm>
          <a:off x="0" y="0"/>
          <a:ext cx="2302005" cy="719376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84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4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Boîte </a:t>
          </a:r>
        </a:p>
        <a:p>
          <a:pPr lvl="0" algn="ctr" defTabSz="684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4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à outils de l’enseignant</a:t>
          </a:r>
        </a:p>
        <a:p>
          <a:pPr lvl="0" algn="ctr" defTabSz="684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1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(tous cycles)</a:t>
          </a:r>
          <a:r>
            <a:rPr lang="fr-FR" sz="1200" kern="1200" dirty="0" smtClean="0">
              <a:solidFill>
                <a:schemeClr val="tx1"/>
              </a:solidFill>
            </a:rPr>
            <a:t> 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0" y="0"/>
        <a:ext cx="2302005" cy="71937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766CB3-98A9-42E2-9D06-C0DBA6CEF8A3}">
      <dsp:nvSpPr>
        <dsp:cNvPr id="0" name=""/>
        <dsp:cNvSpPr/>
      </dsp:nvSpPr>
      <dsp:spPr>
        <a:xfrm>
          <a:off x="0" y="379"/>
          <a:ext cx="6858000" cy="704148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Enseignement de la compréhension aux cycles 2 et 3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i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Groupe de réflexion de l’académie de Créteil </a:t>
          </a:r>
          <a:endParaRPr lang="fr-FR" sz="1400" b="1" i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79"/>
        <a:ext cx="6858000" cy="704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E48F0-835A-4560-8E1F-448FF14FC18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8C240-6331-49D5-AAA7-836FDE98E83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5442A-2DF4-4C81-AB91-720562BBD24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E55A5-697D-4BB6-BEB5-E1DFAA2C1EF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83806-D703-4022-B1A0-1C7C6C8B3CF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81D9E-493D-4477-8308-CE4B964FFFD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9CC56-7BE8-49C4-9881-DC315DCC56B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9509B-3CC3-4F66-B341-48192808347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4CBAC-7D91-483D-BF10-F735E136F9B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0E263-6DA1-4B92-ACFD-CFD146366FB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E32C5-5E66-4DEB-9558-B6D8AC3567A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5404AD-BEF5-48A3-9498-ED0A4F9A192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hyperlink" Target="http://imagesetlangages.fr/GA_Comprehension-C2/Accueil_GA.htm" TargetMode="Externa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1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Diagramme 31"/>
          <p:cNvGraphicFramePr/>
          <p:nvPr/>
        </p:nvGraphicFramePr>
        <p:xfrm>
          <a:off x="332656" y="2720752"/>
          <a:ext cx="223224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3" name="Diagramme 32"/>
          <p:cNvGraphicFramePr/>
          <p:nvPr/>
        </p:nvGraphicFramePr>
        <p:xfrm>
          <a:off x="332656" y="1208584"/>
          <a:ext cx="237626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32656" y="4664968"/>
            <a:ext cx="2304256" cy="53860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45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Pistes pédagogiques </a:t>
            </a:r>
          </a:p>
          <a:p>
            <a:pPr algn="ctr">
              <a:spcBef>
                <a:spcPts val="0"/>
              </a:spcBef>
            </a:pPr>
            <a:r>
              <a:rPr lang="fr-FR" sz="145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et activités </a:t>
            </a:r>
            <a:endParaRPr lang="fr-FR" sz="14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16632" y="6897216"/>
            <a:ext cx="4032448" cy="20544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150" b="1" dirty="0" smtClean="0">
                <a:solidFill>
                  <a:schemeClr val="accent2">
                    <a:lumMod val="75000"/>
                  </a:schemeClr>
                </a:solidFill>
              </a:rPr>
              <a:t>Les personnages </a:t>
            </a:r>
            <a:r>
              <a:rPr lang="fr-FR" sz="115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fr-FR" sz="1000" b="1" dirty="0" smtClean="0">
                <a:solidFill>
                  <a:schemeClr val="accent2">
                    <a:lumMod val="75000"/>
                  </a:schemeClr>
                </a:solidFill>
              </a:rPr>
              <a:t>III.1</a:t>
            </a:r>
            <a:r>
              <a:rPr lang="fr-FR" sz="1000" i="1" dirty="0" smtClean="0">
                <a:solidFill>
                  <a:schemeClr val="accent2">
                    <a:lumMod val="75000"/>
                  </a:schemeClr>
                </a:solidFill>
              </a:rPr>
              <a:t>Littérature - </a:t>
            </a:r>
            <a:r>
              <a:rPr lang="fr-FR" sz="1000" b="1" dirty="0" smtClean="0">
                <a:solidFill>
                  <a:schemeClr val="accent2">
                    <a:lumMod val="75000"/>
                  </a:schemeClr>
                </a:solidFill>
              </a:rPr>
              <a:t>III.1bis</a:t>
            </a:r>
            <a:r>
              <a:rPr lang="fr-FR" sz="1000" i="1" dirty="0" smtClean="0">
                <a:solidFill>
                  <a:schemeClr val="accent2">
                    <a:lumMod val="75000"/>
                  </a:schemeClr>
                </a:solidFill>
              </a:rPr>
              <a:t>Questionner le monde (temps) - Arts plastiques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150" b="1" dirty="0" smtClean="0">
                <a:solidFill>
                  <a:schemeClr val="accent2">
                    <a:lumMod val="75000"/>
                  </a:schemeClr>
                </a:solidFill>
              </a:rPr>
              <a:t>Les lieux et déplacements </a:t>
            </a:r>
            <a:r>
              <a:rPr lang="fr-FR" sz="115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fr-FR" sz="1000" b="1" dirty="0" smtClean="0">
                <a:solidFill>
                  <a:schemeClr val="accent2">
                    <a:lumMod val="75000"/>
                  </a:schemeClr>
                </a:solidFill>
              </a:rPr>
              <a:t>III.2 </a:t>
            </a:r>
            <a:r>
              <a:rPr lang="fr-FR" sz="1000" i="1" dirty="0" smtClean="0">
                <a:solidFill>
                  <a:schemeClr val="accent2">
                    <a:lumMod val="75000"/>
                  </a:schemeClr>
                </a:solidFill>
              </a:rPr>
              <a:t>Littérature – </a:t>
            </a:r>
            <a:r>
              <a:rPr lang="fr-FR" sz="1000" b="1" dirty="0" smtClean="0">
                <a:solidFill>
                  <a:schemeClr val="accent2">
                    <a:lumMod val="75000"/>
                  </a:schemeClr>
                </a:solidFill>
              </a:rPr>
              <a:t>III.2bis </a:t>
            </a:r>
            <a:r>
              <a:rPr lang="fr-FR" sz="1000" i="1" dirty="0" smtClean="0">
                <a:solidFill>
                  <a:schemeClr val="accent2">
                    <a:lumMod val="75000"/>
                  </a:schemeClr>
                </a:solidFill>
              </a:rPr>
              <a:t>EPS  - Questionner le monde (espace)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150" b="1" dirty="0" smtClean="0">
                <a:solidFill>
                  <a:schemeClr val="accent2">
                    <a:lumMod val="75000"/>
                  </a:schemeClr>
                </a:solidFill>
              </a:rPr>
              <a:t>La chronologie :  </a:t>
            </a:r>
            <a:r>
              <a:rPr lang="fr-FR" sz="1000" b="1" dirty="0" smtClean="0">
                <a:solidFill>
                  <a:schemeClr val="accent2">
                    <a:lumMod val="75000"/>
                  </a:schemeClr>
                </a:solidFill>
              </a:rPr>
              <a:t>III.3</a:t>
            </a:r>
            <a:r>
              <a:rPr lang="fr-FR" sz="1000" i="1" dirty="0" smtClean="0">
                <a:solidFill>
                  <a:schemeClr val="accent2">
                    <a:lumMod val="75000"/>
                  </a:schemeClr>
                </a:solidFill>
              </a:rPr>
              <a:t>Littérature</a:t>
            </a:r>
            <a:r>
              <a:rPr lang="fr-FR" sz="10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fr-FR" sz="1000" b="1" dirty="0" smtClean="0">
                <a:solidFill>
                  <a:schemeClr val="accent2">
                    <a:lumMod val="75000"/>
                  </a:schemeClr>
                </a:solidFill>
              </a:rPr>
              <a:t>III.3bis</a:t>
            </a:r>
            <a:r>
              <a:rPr lang="fr-FR" sz="1000" i="1" dirty="0" smtClean="0">
                <a:solidFill>
                  <a:schemeClr val="accent2">
                    <a:lumMod val="75000"/>
                  </a:schemeClr>
                </a:solidFill>
              </a:rPr>
              <a:t>Questionner le monde (matière, objets et temps)</a:t>
            </a:r>
            <a:r>
              <a:rPr lang="fr-FR" sz="1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150" b="1" dirty="0" smtClean="0">
                <a:solidFill>
                  <a:schemeClr val="accent2">
                    <a:lumMod val="75000"/>
                  </a:schemeClr>
                </a:solidFill>
              </a:rPr>
              <a:t>L’étude de la langue  :</a:t>
            </a:r>
          </a:p>
          <a:p>
            <a:pPr marL="0" lvl="1"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900" u="sng" dirty="0" smtClean="0">
                <a:solidFill>
                  <a:schemeClr val="accent2">
                    <a:lumMod val="75000"/>
                  </a:schemeClr>
                </a:solidFill>
              </a:rPr>
              <a:t>Approche grammaticale</a:t>
            </a:r>
            <a:r>
              <a:rPr lang="fr-FR" sz="900" dirty="0" smtClean="0">
                <a:solidFill>
                  <a:schemeClr val="accent2">
                    <a:lumMod val="75000"/>
                  </a:schemeClr>
                </a:solidFill>
              </a:rPr>
              <a:t> : </a:t>
            </a:r>
            <a:r>
              <a:rPr lang="fr-FR" sz="900" b="1" dirty="0" smtClean="0">
                <a:solidFill>
                  <a:schemeClr val="accent2">
                    <a:lumMod val="75000"/>
                  </a:schemeClr>
                </a:solidFill>
              </a:rPr>
              <a:t>III.4 </a:t>
            </a:r>
            <a:r>
              <a:rPr lang="fr-FR" sz="900" i="1" dirty="0" smtClean="0">
                <a:solidFill>
                  <a:schemeClr val="accent2">
                    <a:lumMod val="75000"/>
                  </a:schemeClr>
                </a:solidFill>
              </a:rPr>
              <a:t>français</a:t>
            </a:r>
            <a:r>
              <a:rPr lang="fr-FR" sz="900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fr-FR" sz="900" b="1" dirty="0" smtClean="0">
                <a:solidFill>
                  <a:schemeClr val="accent2">
                    <a:lumMod val="75000"/>
                  </a:schemeClr>
                </a:solidFill>
              </a:rPr>
              <a:t>III.4bis </a:t>
            </a:r>
            <a:r>
              <a:rPr lang="fr-FR" sz="900" i="1" dirty="0" smtClean="0">
                <a:solidFill>
                  <a:schemeClr val="accent2">
                    <a:lumMod val="75000"/>
                  </a:schemeClr>
                </a:solidFill>
              </a:rPr>
              <a:t>Langue vivante étrangère</a:t>
            </a:r>
          </a:p>
          <a:p>
            <a:pPr marL="0" lvl="1"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900" u="sng" dirty="0" smtClean="0">
                <a:solidFill>
                  <a:schemeClr val="accent2">
                    <a:lumMod val="75000"/>
                  </a:schemeClr>
                </a:solidFill>
              </a:rPr>
              <a:t>Anaphores et substituts  nominaux </a:t>
            </a:r>
            <a:r>
              <a:rPr lang="fr-FR" sz="900" b="1" dirty="0" smtClean="0">
                <a:solidFill>
                  <a:schemeClr val="accent2">
                    <a:lumMod val="75000"/>
                  </a:schemeClr>
                </a:solidFill>
              </a:rPr>
              <a:t>: III.5 </a:t>
            </a:r>
            <a:r>
              <a:rPr lang="fr-FR" sz="900" i="1" dirty="0" smtClean="0">
                <a:solidFill>
                  <a:schemeClr val="accent2">
                    <a:lumMod val="75000"/>
                  </a:schemeClr>
                </a:solidFill>
              </a:rPr>
              <a:t>Français - </a:t>
            </a:r>
            <a:r>
              <a:rPr lang="fr-FR" sz="900" b="1" dirty="0" smtClean="0">
                <a:solidFill>
                  <a:schemeClr val="accent2">
                    <a:lumMod val="75000"/>
                  </a:schemeClr>
                </a:solidFill>
              </a:rPr>
              <a:t>III.5bis</a:t>
            </a:r>
            <a:r>
              <a:rPr lang="fr-FR" sz="900" i="1" dirty="0" smtClean="0">
                <a:solidFill>
                  <a:schemeClr val="accent2">
                    <a:lumMod val="75000"/>
                  </a:schemeClr>
                </a:solidFill>
              </a:rPr>
              <a:t>Mathématiques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1150" b="1" dirty="0" smtClean="0">
                <a:solidFill>
                  <a:schemeClr val="accent2">
                    <a:lumMod val="75000"/>
                  </a:schemeClr>
                </a:solidFill>
              </a:rPr>
              <a:t>Les inférences </a:t>
            </a:r>
            <a:r>
              <a:rPr lang="fr-FR" sz="115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 marL="177800" lvl="1">
              <a:spcBef>
                <a:spcPts val="0"/>
              </a:spcBef>
              <a:buFont typeface="Arial" pitchFamily="34" charset="0"/>
              <a:buChar char="•"/>
            </a:pPr>
            <a:r>
              <a:rPr lang="fr-FR" sz="900" b="1" dirty="0" smtClean="0">
                <a:solidFill>
                  <a:schemeClr val="accent2">
                    <a:lumMod val="75000"/>
                  </a:schemeClr>
                </a:solidFill>
              </a:rPr>
              <a:t>III.6 </a:t>
            </a:r>
            <a:r>
              <a:rPr lang="fr-FR" sz="900" u="sng" dirty="0" smtClean="0">
                <a:solidFill>
                  <a:schemeClr val="accent2">
                    <a:lumMod val="75000"/>
                  </a:schemeClr>
                </a:solidFill>
              </a:rPr>
              <a:t>Comprendre les processus </a:t>
            </a:r>
          </a:p>
          <a:p>
            <a:pPr marL="177800" lvl="1">
              <a:spcBef>
                <a:spcPts val="0"/>
              </a:spcBef>
              <a:buFont typeface="Arial" pitchFamily="34" charset="0"/>
              <a:buChar char="•"/>
            </a:pPr>
            <a:r>
              <a:rPr lang="fr-FR" sz="900" b="1" dirty="0" smtClean="0">
                <a:solidFill>
                  <a:schemeClr val="accent2">
                    <a:lumMod val="75000"/>
                  </a:schemeClr>
                </a:solidFill>
              </a:rPr>
              <a:t>III.6bis </a:t>
            </a:r>
            <a:r>
              <a:rPr lang="fr-FR" sz="900" u="sng" dirty="0" smtClean="0">
                <a:solidFill>
                  <a:schemeClr val="accent2">
                    <a:lumMod val="75000"/>
                  </a:schemeClr>
                </a:solidFill>
              </a:rPr>
              <a:t>Les inférences en lecture d’images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140968" y="1136576"/>
            <a:ext cx="3528392" cy="1792798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150" b="1" dirty="0" smtClean="0">
                <a:solidFill>
                  <a:schemeClr val="accent6">
                    <a:lumMod val="75000"/>
                  </a:schemeClr>
                </a:solidFill>
              </a:rPr>
              <a:t>Cadre institutionnel et apports de la recherche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I.1 Texte de présentation, cheminement du lecteur expert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I.2 Quelques fonctions cognitives en jeu et gestes professionnels afférents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I.3 La compréhension </a:t>
            </a:r>
            <a:r>
              <a:rPr lang="fr-FR" sz="1000" i="1" dirty="0" smtClean="0">
                <a:solidFill>
                  <a:schemeClr val="accent6">
                    <a:lumMod val="75000"/>
                  </a:schemeClr>
                </a:solidFill>
              </a:rPr>
              <a:t>ce n’est pas, c’est…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I.4 Comprendre et interpréter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I.5 Appréhender les difficultés </a:t>
            </a:r>
            <a:r>
              <a:rPr lang="fr-FR" sz="900" dirty="0" smtClean="0">
                <a:solidFill>
                  <a:schemeClr val="accent6">
                    <a:lumMod val="75000"/>
                  </a:schemeClr>
                </a:solidFill>
              </a:rPr>
              <a:t>(analyse fine de supports : images, texte et discours)</a:t>
            </a:r>
            <a:endParaRPr lang="fr-FR" sz="9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I.6 L’apprentissage de la compréhension dans le socle 2015 et les programmes 2016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rgbClr val="002060"/>
                </a:solidFill>
              </a:rPr>
              <a:t> I.7 Articles de chercheurs</a:t>
            </a:r>
            <a:endParaRPr lang="fr-FR" sz="1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140968" y="3008784"/>
            <a:ext cx="3528392" cy="194668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1150" b="1" dirty="0" smtClean="0">
                <a:solidFill>
                  <a:schemeClr val="accent6">
                    <a:lumMod val="75000"/>
                  </a:schemeClr>
                </a:solidFill>
              </a:rPr>
              <a:t>Outils didactiques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rgbClr val="002060"/>
                </a:solidFill>
              </a:rPr>
              <a:t> II.1 L’enseignement explicite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II.2 Les spécificités de l’image et la relation texte/image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rgbClr val="002060"/>
                </a:solidFill>
              </a:rPr>
              <a:t> II.3 Spécificités des textes composites (ou polymorphes)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II.4 Grille d’analyse de texte littéraire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II.5 Grille d’analyse de texte documentaire et de page web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II.6 Le rôle de l’oral dans la compréhension de textes lus ou entendus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II.7 La lecture à haute voix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II.8 Ateliers de Compréhension de Textes </a:t>
            </a:r>
            <a:r>
              <a:rPr lang="fr-FR" sz="900" dirty="0" smtClean="0">
                <a:solidFill>
                  <a:schemeClr val="accent6">
                    <a:lumMod val="75000"/>
                  </a:schemeClr>
                </a:solidFill>
              </a:rPr>
              <a:t>(TFL – ACT. ROLL)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</a:rPr>
              <a:t> II.9 Outils de travail de l’élève et de l’enseignant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32656" y="5313040"/>
            <a:ext cx="2808312" cy="623248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1150" b="1" dirty="0" smtClean="0">
                <a:solidFill>
                  <a:schemeClr val="accent6">
                    <a:lumMod val="75000"/>
                  </a:schemeClr>
                </a:solidFill>
              </a:rPr>
              <a:t>Des entrées dans l’apprentissage de la compréhension en lien avec les préconisations des programmes</a:t>
            </a:r>
            <a:endParaRPr lang="fr-FR" sz="115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16632" y="6033120"/>
            <a:ext cx="4032448" cy="80021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150" b="1" dirty="0" smtClean="0">
                <a:solidFill>
                  <a:schemeClr val="accent6">
                    <a:lumMod val="75000"/>
                  </a:schemeClr>
                </a:solidFill>
              </a:rPr>
              <a:t>Compétences et thématiques sont travaillées dans différents enseignements et présentées sous formes de séquences déclinées en séances et/ou d’activités décrochées :</a:t>
            </a:r>
            <a:endParaRPr lang="fr-FR" sz="115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293096" y="5601072"/>
            <a:ext cx="2304256" cy="577081"/>
          </a:xfrm>
          <a:prstGeom prst="rect">
            <a:avLst/>
          </a:prstGeom>
          <a:ln w="12700">
            <a:solidFill>
              <a:schemeClr val="bg1">
                <a:lumMod val="65000"/>
              </a:schemeClr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Un enseignement explicite </a:t>
            </a: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favorisant </a:t>
            </a: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la métacognition </a:t>
            </a: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et </a:t>
            </a: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l’apprentissage de stratégies.</a:t>
            </a:r>
            <a:endParaRPr lang="fr-FR" sz="105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293096" y="6249144"/>
            <a:ext cx="2304256" cy="1384995"/>
          </a:xfrm>
          <a:prstGeom prst="rect">
            <a:avLst/>
          </a:prstGeom>
          <a:ln w="12700">
            <a:solidFill>
              <a:schemeClr val="bg1">
                <a:lumMod val="65000"/>
              </a:schemeClr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Des recours importants à </a:t>
            </a: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l’oral</a:t>
            </a: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aux </a:t>
            </a: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interactions</a:t>
            </a: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et à </a:t>
            </a: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l’écrit</a:t>
            </a: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pour </a:t>
            </a: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étayer les processus à l’œuvre dans la construction de cet apprentissage </a:t>
            </a: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et </a:t>
            </a: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rendre explicites pour tous, les habiletés intégrées par les lecteurs experts</a:t>
            </a: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fr-FR" sz="105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149080" y="5025008"/>
            <a:ext cx="2448272" cy="461665"/>
          </a:xfrm>
          <a:prstGeom prst="rect">
            <a:avLst/>
          </a:prstGeom>
          <a:ln w="12700">
            <a:solidFill>
              <a:schemeClr val="accent3">
                <a:lumMod val="75000"/>
              </a:schemeClr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200" b="1" dirty="0" smtClean="0">
                <a:solidFill>
                  <a:srgbClr val="002060"/>
                </a:solidFill>
              </a:rPr>
              <a:t>Des modalités d’apprentissage</a:t>
            </a:r>
          </a:p>
          <a:p>
            <a:pPr algn="ctr">
              <a:spcBef>
                <a:spcPts val="0"/>
              </a:spcBef>
            </a:pPr>
            <a:r>
              <a:rPr lang="fr-FR" sz="1200" b="1" dirty="0">
                <a:solidFill>
                  <a:srgbClr val="002060"/>
                </a:solidFill>
              </a:rPr>
              <a:t>r</a:t>
            </a:r>
            <a:r>
              <a:rPr lang="fr-FR" sz="1200" b="1" dirty="0" smtClean="0">
                <a:solidFill>
                  <a:srgbClr val="002060"/>
                </a:solidFill>
              </a:rPr>
              <a:t>eposant sur : </a:t>
            </a:r>
            <a:endParaRPr lang="fr-FR" sz="1200" b="1" dirty="0">
              <a:solidFill>
                <a:srgbClr val="002060"/>
              </a:solidFill>
            </a:endParaRPr>
          </a:p>
        </p:txBody>
      </p:sp>
      <p:graphicFrame>
        <p:nvGraphicFramePr>
          <p:cNvPr id="34" name="Diagramme 33"/>
          <p:cNvGraphicFramePr/>
          <p:nvPr/>
        </p:nvGraphicFramePr>
        <p:xfrm>
          <a:off x="0" y="0"/>
          <a:ext cx="6858000" cy="704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66" name="Flèche vers le haut 65"/>
          <p:cNvSpPr/>
          <p:nvPr/>
        </p:nvSpPr>
        <p:spPr>
          <a:xfrm>
            <a:off x="1340768" y="2000672"/>
            <a:ext cx="216024" cy="648072"/>
          </a:xfrm>
          <a:prstGeom prst="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Flèche vers le haut 66"/>
          <p:cNvSpPr/>
          <p:nvPr/>
        </p:nvSpPr>
        <p:spPr>
          <a:xfrm rot="10800000">
            <a:off x="1340768" y="3872880"/>
            <a:ext cx="216024" cy="720080"/>
          </a:xfrm>
          <a:prstGeom prst="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9" name="Connecteur droit avec flèche 68"/>
          <p:cNvCxnSpPr/>
          <p:nvPr/>
        </p:nvCxnSpPr>
        <p:spPr>
          <a:xfrm>
            <a:off x="2708920" y="1712640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>
            <a:off x="2636912" y="2000672"/>
            <a:ext cx="432048" cy="136815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Image 73" descr="logoac-creteil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157192" y="8985448"/>
            <a:ext cx="1368152" cy="628079"/>
          </a:xfrm>
          <a:prstGeom prst="rect">
            <a:avLst/>
          </a:prstGeom>
        </p:spPr>
      </p:pic>
      <p:sp>
        <p:nvSpPr>
          <p:cNvPr id="75" name="Flèche vers le haut 74"/>
          <p:cNvSpPr/>
          <p:nvPr/>
        </p:nvSpPr>
        <p:spPr>
          <a:xfrm rot="5400000">
            <a:off x="3356992" y="4592960"/>
            <a:ext cx="144016" cy="115212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Text Box 26"/>
          <p:cNvSpPr txBox="1">
            <a:spLocks noChangeArrowheads="1"/>
          </p:cNvSpPr>
          <p:nvPr/>
        </p:nvSpPr>
        <p:spPr bwMode="auto">
          <a:xfrm>
            <a:off x="4293096" y="7689304"/>
            <a:ext cx="2304256" cy="1223412"/>
          </a:xfrm>
          <a:prstGeom prst="rect">
            <a:avLst/>
          </a:prstGeom>
          <a:ln w="12700">
            <a:solidFill>
              <a:schemeClr val="bg1">
                <a:lumMod val="65000"/>
              </a:schemeClr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Des pistes pédagogiques proposant :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l’étude de textes longs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105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des activités ciblées </a:t>
            </a:r>
            <a:r>
              <a:rPr lang="fr-FR" sz="105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pour favoriser l’accompagnement pédagogique, la consolidation d’habiletés ou l’entrainement.</a:t>
            </a:r>
            <a:endParaRPr lang="fr-FR" sz="105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Flèche vers le haut 22"/>
          <p:cNvSpPr/>
          <p:nvPr/>
        </p:nvSpPr>
        <p:spPr>
          <a:xfrm rot="10800000">
            <a:off x="6237312" y="5457056"/>
            <a:ext cx="144016" cy="184212"/>
          </a:xfrm>
          <a:prstGeom prst="upArrow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60648" y="927348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solidFill>
                  <a:srgbClr val="002060"/>
                </a:solidFill>
              </a:rPr>
              <a:t>Groupe Académique Créteil      </a:t>
            </a:r>
            <a:r>
              <a:rPr lang="fr-FR" sz="900" b="1" i="1" dirty="0" smtClean="0">
                <a:solidFill>
                  <a:srgbClr val="002060"/>
                </a:solidFill>
              </a:rPr>
              <a:t>Enseignement de la compréhension aux C2 et C3</a:t>
            </a:r>
          </a:p>
          <a:p>
            <a:endParaRPr lang="fr-FR" sz="900" b="1" i="1" dirty="0" smtClean="0">
              <a:solidFill>
                <a:srgbClr val="00206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2656" y="848544"/>
            <a:ext cx="2304256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</a:t>
            </a:r>
            <a:r>
              <a:rPr lang="fr-FR" sz="1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Texte introductif : </a:t>
            </a:r>
            <a:endParaRPr lang="fr-FR" sz="13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0968" y="848544"/>
            <a:ext cx="3528392" cy="144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enjeux de l’enseignement de la compréhension </a:t>
            </a:r>
            <a:endParaRPr lang="fr-FR" sz="11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2708920" y="920552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16632" y="8985448"/>
            <a:ext cx="41044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hlinkClick r:id="rId18"/>
              </a:rPr>
              <a:t>http://imagesetlangages.fr/GA_Comprehension-C2/Accueil_GA.htm</a:t>
            </a:r>
            <a:r>
              <a:rPr lang="fr-FR" sz="900" dirty="0" smtClean="0"/>
              <a:t> </a:t>
            </a:r>
            <a:endParaRPr lang="fr-FR" sz="9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AsOne/>
      </p:bldGraphic>
      <p:bldGraphic spid="33" grpId="0">
        <p:bldAsOne/>
      </p:bldGraphic>
      <p:bldP spid="2055" grpId="0" animBg="1"/>
      <p:bldP spid="2056" grpId="0" animBg="1"/>
      <p:bldP spid="2060" grpId="0" animBg="1"/>
      <p:bldP spid="2061" grpId="0" animBg="1"/>
      <p:bldP spid="2066" grpId="0" animBg="1"/>
      <p:bldP spid="2068" grpId="0" animBg="1"/>
      <p:bldP spid="2073" grpId="0" animBg="1"/>
      <p:bldP spid="2074" grpId="0" animBg="1"/>
      <p:bldP spid="2081" grpId="0" animBg="1"/>
      <p:bldGraphic spid="34" grpId="0">
        <p:bldAsOne/>
      </p:bldGraphic>
      <p:bldP spid="66" grpId="0" animBg="1"/>
      <p:bldP spid="67" grpId="0" animBg="1"/>
      <p:bldP spid="75" grpId="0" animBg="1"/>
      <p:bldP spid="76" grpId="0" animBg="1"/>
      <p:bldP spid="23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648" y="2288704"/>
            <a:ext cx="6336704" cy="3416320"/>
          </a:xfrm>
          <a:prstGeom prst="rect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fr-FR" b="1" dirty="0" smtClean="0"/>
          </a:p>
          <a:p>
            <a:r>
              <a:rPr lang="fr-FR" b="1" dirty="0" smtClean="0"/>
              <a:t>Groupe de travail </a:t>
            </a:r>
            <a:r>
              <a:rPr lang="fr-FR" dirty="0" smtClean="0"/>
              <a:t>initié par Dominique Roure IA IPR, puis dirigé par Catherine </a:t>
            </a:r>
            <a:r>
              <a:rPr lang="fr-FR" dirty="0" err="1" smtClean="0"/>
              <a:t>Ferrier</a:t>
            </a:r>
            <a:r>
              <a:rPr lang="fr-FR" dirty="0" smtClean="0"/>
              <a:t> IA IPR et Muriel Namur IEN.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Ont contribué à l'élaboration des outils </a:t>
            </a:r>
            <a:r>
              <a:rPr lang="fr-FR" dirty="0" smtClean="0"/>
              <a:t>: </a:t>
            </a:r>
          </a:p>
          <a:p>
            <a:endParaRPr lang="fr-FR" dirty="0" smtClean="0"/>
          </a:p>
          <a:p>
            <a:r>
              <a:rPr lang="fr-FR" dirty="0" smtClean="0"/>
              <a:t>Dominique Roure, Catherine </a:t>
            </a:r>
            <a:r>
              <a:rPr lang="fr-FR" dirty="0" err="1" smtClean="0"/>
              <a:t>Ferrier</a:t>
            </a:r>
            <a:r>
              <a:rPr lang="fr-FR" dirty="0" smtClean="0"/>
              <a:t>, Muriel Namur, Nathalie Alcindor, Christelle Bondeau, Fabienne Dachet, Florence Gilat, Catherine Richet, Annick </a:t>
            </a:r>
            <a:r>
              <a:rPr lang="fr-FR" dirty="0" err="1" smtClean="0"/>
              <a:t>Séris</a:t>
            </a:r>
            <a:r>
              <a:rPr lang="fr-FR" dirty="0" smtClean="0"/>
              <a:t> et Suzanne Sicard.</a:t>
            </a:r>
          </a:p>
          <a:p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 animBg="1"/>
    </p:bldLst>
  </p:timing>
</p:sld>
</file>

<file path=ppt/theme/theme1.xml><?xml version="1.0" encoding="utf-8"?>
<a:theme xmlns:a="http://schemas.openxmlformats.org/drawingml/2006/main" name="Tree diagram">
  <a:themeElements>
    <a:clrScheme name="treediagra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eediagr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eediagra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ediagra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ediagra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ediagra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ediagra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eediagra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ediagra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ediagra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ediagra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ediagra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ediagra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ediagra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Tree diagram</Template>
  <TotalTime>10337</TotalTime>
  <Words>492</Words>
  <Application>Microsoft Office PowerPoint</Application>
  <PresentationFormat>Format A4 (210 x 297 mm)</PresentationFormat>
  <Paragraphs>57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Tree diagram</vt:lpstr>
      <vt:lpstr>Diapositive 1</vt:lpstr>
      <vt:lpstr>Diapositive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Fabienne DACHET</dc:creator>
  <cp:lastModifiedBy>Fabienne DACHET</cp:lastModifiedBy>
  <cp:revision>73</cp:revision>
  <dcterms:created xsi:type="dcterms:W3CDTF">2016-11-13T10:06:33Z</dcterms:created>
  <dcterms:modified xsi:type="dcterms:W3CDTF">2017-09-25T17:58:31Z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TC060784201036</vt:lpwstr>
  </property>
</Properties>
</file>