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diagrams/layout6.xml" ContentType="application/vnd.openxmlformats-officedocument.drawingml.diagramLayou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diagrams/layout7.xml" ContentType="application/vnd.openxmlformats-officedocument.drawingml.diagramLayout+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370" r:id="rId2"/>
    <p:sldId id="371" r:id="rId3"/>
    <p:sldId id="265" r:id="rId4"/>
    <p:sldId id="266" r:id="rId5"/>
    <p:sldId id="327" r:id="rId6"/>
    <p:sldId id="328" r:id="rId7"/>
    <p:sldId id="268" r:id="rId8"/>
    <p:sldId id="329" r:id="rId9"/>
    <p:sldId id="351" r:id="rId10"/>
    <p:sldId id="270"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49" r:id="rId30"/>
    <p:sldId id="383" r:id="rId31"/>
    <p:sldId id="338" r:id="rId32"/>
    <p:sldId id="339" r:id="rId33"/>
    <p:sldId id="267" r:id="rId34"/>
    <p:sldId id="331" r:id="rId35"/>
    <p:sldId id="372" r:id="rId36"/>
    <p:sldId id="269" r:id="rId37"/>
    <p:sldId id="272" r:id="rId38"/>
    <p:sldId id="323" r:id="rId39"/>
    <p:sldId id="273" r:id="rId40"/>
    <p:sldId id="325" r:id="rId41"/>
    <p:sldId id="263" r:id="rId42"/>
    <p:sldId id="264" r:id="rId43"/>
    <p:sldId id="271" r:id="rId44"/>
    <p:sldId id="384" r:id="rId45"/>
    <p:sldId id="336" r:id="rId46"/>
    <p:sldId id="335" r:id="rId47"/>
    <p:sldId id="313" r:id="rId48"/>
    <p:sldId id="275" r:id="rId49"/>
    <p:sldId id="379" r:id="rId50"/>
    <p:sldId id="288" r:id="rId51"/>
    <p:sldId id="282" r:id="rId52"/>
    <p:sldId id="283" r:id="rId53"/>
    <p:sldId id="284" r:id="rId54"/>
    <p:sldId id="295" r:id="rId55"/>
    <p:sldId id="302" r:id="rId56"/>
    <p:sldId id="303" r:id="rId57"/>
    <p:sldId id="289" r:id="rId58"/>
    <p:sldId id="290" r:id="rId59"/>
    <p:sldId id="291" r:id="rId60"/>
    <p:sldId id="292" r:id="rId61"/>
    <p:sldId id="342" r:id="rId62"/>
    <p:sldId id="344" r:id="rId63"/>
    <p:sldId id="308" r:id="rId64"/>
    <p:sldId id="309" r:id="rId65"/>
    <p:sldId id="310" r:id="rId66"/>
    <p:sldId id="311" r:id="rId67"/>
    <p:sldId id="312" r:id="rId68"/>
    <p:sldId id="380" r:id="rId69"/>
    <p:sldId id="381" r:id="rId70"/>
    <p:sldId id="382" r:id="rId71"/>
    <p:sldId id="322" r:id="rId72"/>
    <p:sldId id="318" r:id="rId73"/>
    <p:sldId id="319" r:id="rId74"/>
    <p:sldId id="376" r:id="rId75"/>
    <p:sldId id="320" r:id="rId76"/>
    <p:sldId id="321" r:id="rId77"/>
    <p:sldId id="374" r:id="rId78"/>
    <p:sldId id="345" r:id="rId7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a:srgbClr val="FF66CC"/>
    <a:srgbClr val="B76901"/>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4588" autoAdjust="0"/>
  </p:normalViewPr>
  <p:slideViewPr>
    <p:cSldViewPr>
      <p:cViewPr>
        <p:scale>
          <a:sx n="80" d="100"/>
          <a:sy n="80" d="100"/>
        </p:scale>
        <p:origin x="-966"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02"/>
    </p:cViewPr>
  </p:sorterViewPr>
  <p:notesViewPr>
    <p:cSldViewPr>
      <p:cViewPr varScale="1">
        <p:scale>
          <a:sx n="48" d="100"/>
          <a:sy n="48" d="100"/>
        </p:scale>
        <p:origin x="-292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35BA2-F1E6-4DB2-8810-7539BE479EE4}" type="doc">
      <dgm:prSet loTypeId="urn:microsoft.com/office/officeart/2005/8/layout/gear1" loCatId="cycle" qsTypeId="urn:microsoft.com/office/officeart/2005/8/quickstyle/3d2" qsCatId="3D" csTypeId="urn:microsoft.com/office/officeart/2005/8/colors/accent1_2" csCatId="accent1" phldr="1"/>
      <dgm:spPr/>
      <dgm:t>
        <a:bodyPr/>
        <a:lstStyle/>
        <a:p>
          <a:endParaRPr lang="fr-FR"/>
        </a:p>
      </dgm:t>
    </dgm:pt>
    <dgm:pt modelId="{2F59551B-F96A-4EE5-AA01-85ED3D30C2A6}">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050" b="1" dirty="0">
              <a:latin typeface="Arial Black" pitchFamily="34" charset="0"/>
            </a:rPr>
            <a:t>LA COMPREHENSION AU C2</a:t>
          </a:r>
        </a:p>
      </dgm:t>
    </dgm:pt>
    <dgm:pt modelId="{528EE2C2-72E3-43C2-8C3B-26C85969C8D6}" type="parTrans" cxnId="{D534DF11-6471-4B42-9804-3D88A2DF5552}">
      <dgm:prSet/>
      <dgm:spPr/>
      <dgm:t>
        <a:bodyPr/>
        <a:lstStyle/>
        <a:p>
          <a:endParaRPr lang="fr-FR"/>
        </a:p>
      </dgm:t>
    </dgm:pt>
    <dgm:pt modelId="{F6D76750-5A61-4F58-93E4-CF5397076E46}" type="sibTrans" cxnId="{D534DF11-6471-4B42-9804-3D88A2DF5552}">
      <dgm:prSet/>
      <dgm:spPr/>
      <dgm:t>
        <a:bodyPr/>
        <a:lstStyle/>
        <a:p>
          <a:endParaRPr lang="fr-FR"/>
        </a:p>
      </dgm:t>
    </dgm:pt>
    <dgm:pt modelId="{132ABF26-BA79-4F66-A134-254F4484047B}">
      <dgm:prSet phldrT="[Texte]" custT="1"/>
      <dgm:spPr/>
      <dgm:t>
        <a:bodyPr/>
        <a:lstStyle/>
        <a:p>
          <a:r>
            <a:rPr lang="fr-FR" sz="1200" b="1" dirty="0"/>
            <a:t>Comprendre et s'exprimer à l'oral</a:t>
          </a:r>
        </a:p>
      </dgm:t>
    </dgm:pt>
    <dgm:pt modelId="{12452AC7-8AF0-44FB-9B39-B378873F0AB2}" type="parTrans" cxnId="{F48AFD43-FFC4-42A5-8377-5A588B90AFC0}">
      <dgm:prSet/>
      <dgm:spPr/>
      <dgm:t>
        <a:bodyPr/>
        <a:lstStyle/>
        <a:p>
          <a:endParaRPr lang="fr-FR"/>
        </a:p>
      </dgm:t>
    </dgm:pt>
    <dgm:pt modelId="{C00A4F7F-5870-4B3E-A4B3-2D65C42EEE06}" type="sibTrans" cxnId="{F48AFD43-FFC4-42A5-8377-5A588B90AFC0}">
      <dgm:prSet/>
      <dgm:spPr/>
      <dgm:t>
        <a:bodyPr/>
        <a:lstStyle/>
        <a:p>
          <a:endParaRPr lang="fr-FR"/>
        </a:p>
      </dgm:t>
    </dgm:pt>
    <dgm:pt modelId="{C55F2F78-42CF-4DB7-8A43-393692FC935B}">
      <dgm:prSet phldrT="[Texte]" custT="1"/>
      <dgm:spPr/>
      <dgm:t>
        <a:bodyPr/>
        <a:lstStyle/>
        <a:p>
          <a:r>
            <a:rPr lang="fr-FR" sz="1200" i="1" dirty="0"/>
            <a:t>Ecouter pour comprendre des messages oraux ou des textes lus par un adulte</a:t>
          </a:r>
        </a:p>
      </dgm:t>
    </dgm:pt>
    <dgm:pt modelId="{15B76216-5C95-47D1-896B-638C9CB4F8BA}" type="parTrans" cxnId="{1DE41C7A-D1EF-4CFF-B733-DB6662D4599E}">
      <dgm:prSet/>
      <dgm:spPr/>
      <dgm:t>
        <a:bodyPr/>
        <a:lstStyle/>
        <a:p>
          <a:endParaRPr lang="fr-FR"/>
        </a:p>
      </dgm:t>
    </dgm:pt>
    <dgm:pt modelId="{D27F60F3-D456-40FB-99E7-789A1FA97835}" type="sibTrans" cxnId="{1DE41C7A-D1EF-4CFF-B733-DB6662D4599E}">
      <dgm:prSet/>
      <dgm:spPr/>
      <dgm:t>
        <a:bodyPr/>
        <a:lstStyle/>
        <a:p>
          <a:endParaRPr lang="fr-FR"/>
        </a:p>
      </dgm:t>
    </dgm:pt>
    <dgm:pt modelId="{EB6CF864-C065-4454-A50A-876316ACEAED}">
      <dgm:prSet phldrT="[Texte]" custT="1"/>
      <dgm:spPr/>
      <dgm:t>
        <a:bodyPr/>
        <a:lstStyle/>
        <a:p>
          <a:r>
            <a:rPr lang="fr-FR" sz="1200" i="1" dirty="0"/>
            <a:t>Dire pour être entendu et compris</a:t>
          </a:r>
        </a:p>
      </dgm:t>
    </dgm:pt>
    <dgm:pt modelId="{17375DF0-7029-483A-A32E-818CBF14EA3C}" type="parTrans" cxnId="{826A2DA3-A8B9-4B5C-9B01-D08EA978BC4C}">
      <dgm:prSet/>
      <dgm:spPr/>
      <dgm:t>
        <a:bodyPr/>
        <a:lstStyle/>
        <a:p>
          <a:endParaRPr lang="fr-FR"/>
        </a:p>
      </dgm:t>
    </dgm:pt>
    <dgm:pt modelId="{803DFFE5-9843-464E-976E-51F995E5932A}" type="sibTrans" cxnId="{826A2DA3-A8B9-4B5C-9B01-D08EA978BC4C}">
      <dgm:prSet/>
      <dgm:spPr/>
      <dgm:t>
        <a:bodyPr/>
        <a:lstStyle/>
        <a:p>
          <a:endParaRPr lang="fr-FR"/>
        </a:p>
      </dgm:t>
    </dgm:pt>
    <dgm:pt modelId="{06BE5816-D2B8-405B-8472-4FD06A6E8C62}">
      <dgm:prSet custT="1">
        <dgm:style>
          <a:lnRef idx="0">
            <a:schemeClr val="accent6"/>
          </a:lnRef>
          <a:fillRef idx="3">
            <a:schemeClr val="accent6"/>
          </a:fillRef>
          <a:effectRef idx="3">
            <a:schemeClr val="accent6"/>
          </a:effectRef>
          <a:fontRef idx="minor">
            <a:schemeClr val="lt1"/>
          </a:fontRef>
        </dgm:style>
      </dgm:prSet>
      <dgm:spPr/>
      <dgm:t>
        <a:bodyPr/>
        <a:lstStyle/>
        <a:p>
          <a:r>
            <a:rPr lang="fr-FR" sz="1050" b="1" dirty="0">
              <a:latin typeface="Arial Black" pitchFamily="34" charset="0"/>
            </a:rPr>
            <a:t>La compréhension de l'oral</a:t>
          </a:r>
        </a:p>
      </dgm:t>
    </dgm:pt>
    <dgm:pt modelId="{13472BDB-945F-44B7-BDF0-074D15FCB84C}" type="parTrans" cxnId="{7550AFE6-8B3A-46C0-883A-1524E10F58DA}">
      <dgm:prSet/>
      <dgm:spPr/>
      <dgm:t>
        <a:bodyPr/>
        <a:lstStyle/>
        <a:p>
          <a:endParaRPr lang="fr-FR"/>
        </a:p>
      </dgm:t>
    </dgm:pt>
    <dgm:pt modelId="{BC1512DF-8C34-49FD-8800-D919CD37ED27}" type="sibTrans" cxnId="{7550AFE6-8B3A-46C0-883A-1524E10F58DA}">
      <dgm:prSet/>
      <dgm:spPr/>
      <dgm:t>
        <a:bodyPr/>
        <a:lstStyle/>
        <a:p>
          <a:endParaRPr lang="fr-FR"/>
        </a:p>
      </dgm:t>
    </dgm:pt>
    <dgm:pt modelId="{4C0DD5A5-0BD2-4C03-BC02-9BC9040249CA}">
      <dgm:prSet custT="1">
        <dgm:style>
          <a:lnRef idx="0">
            <a:schemeClr val="accent3"/>
          </a:lnRef>
          <a:fillRef idx="3">
            <a:schemeClr val="accent3"/>
          </a:fillRef>
          <a:effectRef idx="3">
            <a:schemeClr val="accent3"/>
          </a:effectRef>
          <a:fontRef idx="minor">
            <a:schemeClr val="lt1"/>
          </a:fontRef>
        </dgm:style>
      </dgm:prSet>
      <dgm:spPr/>
      <dgm:t>
        <a:bodyPr/>
        <a:lstStyle/>
        <a:p>
          <a:r>
            <a:rPr lang="fr-FR" sz="1100" b="1" dirty="0">
              <a:latin typeface="Arial Black" pitchFamily="34" charset="0"/>
            </a:rPr>
            <a:t>La </a:t>
          </a:r>
        </a:p>
        <a:p>
          <a:r>
            <a:rPr lang="fr-FR" sz="1100" b="1" dirty="0">
              <a:latin typeface="Arial Black" pitchFamily="34" charset="0"/>
            </a:rPr>
            <a:t>compréhension </a:t>
          </a:r>
        </a:p>
        <a:p>
          <a:r>
            <a:rPr lang="fr-FR" sz="1100" b="1" dirty="0">
              <a:latin typeface="Arial Black" pitchFamily="34" charset="0"/>
            </a:rPr>
            <a:t>de l'écrit</a:t>
          </a:r>
        </a:p>
      </dgm:t>
    </dgm:pt>
    <dgm:pt modelId="{A53C1B93-6E9D-4DB4-A467-3312F3712063}" type="parTrans" cxnId="{EC88A4A7-7398-448D-B717-5FBF7558B3D9}">
      <dgm:prSet/>
      <dgm:spPr/>
      <dgm:t>
        <a:bodyPr/>
        <a:lstStyle/>
        <a:p>
          <a:endParaRPr lang="fr-FR"/>
        </a:p>
      </dgm:t>
    </dgm:pt>
    <dgm:pt modelId="{66AEF859-AAA5-4948-AED4-358114D6D3BE}" type="sibTrans" cxnId="{EC88A4A7-7398-448D-B717-5FBF7558B3D9}">
      <dgm:prSet/>
      <dgm:spPr/>
      <dgm:t>
        <a:bodyPr/>
        <a:lstStyle/>
        <a:p>
          <a:endParaRPr lang="fr-FR"/>
        </a:p>
      </dgm:t>
    </dgm:pt>
    <dgm:pt modelId="{40F9CC4D-4488-4DFB-9109-63E3BC8E35C2}">
      <dgm:prSet custAng="20044889" custLinFactNeighborX="-31565" custLinFactNeighborY="68583">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38B85F05-0E5B-4028-B19B-CF7FBD258EE5}" type="parTrans" cxnId="{519C8025-FFB8-48A5-B57F-5A140D7E9811}">
      <dgm:prSet/>
      <dgm:spPr/>
      <dgm:t>
        <a:bodyPr/>
        <a:lstStyle/>
        <a:p>
          <a:endParaRPr lang="fr-FR"/>
        </a:p>
      </dgm:t>
    </dgm:pt>
    <dgm:pt modelId="{30938A71-5965-4A11-93B1-DA4086CAA1FF}" type="sibTrans" cxnId="{519C8025-FFB8-48A5-B57F-5A140D7E9811}">
      <dgm:prSet custLinFactX="37117" custLinFactNeighborX="100000" custLinFactNeighborY="5245"/>
      <dgm:spPr/>
      <dgm:t>
        <a:bodyPr/>
        <a:lstStyle/>
        <a:p>
          <a:endParaRPr lang="fr-FR"/>
        </a:p>
      </dgm:t>
    </dgm:pt>
    <dgm:pt modelId="{EEB05480-7425-42BE-9678-B88E16D17148}">
      <dgm:prSet custAng="20044889" custLinFactNeighborX="-31565" custLinFactNeighborY="68583">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8BC26E74-7D05-42B1-A233-BA81E43DE1AF}" type="parTrans" cxnId="{2BC70162-99C1-4AF0-84C1-55F7788D7C94}">
      <dgm:prSet/>
      <dgm:spPr/>
      <dgm:t>
        <a:bodyPr/>
        <a:lstStyle/>
        <a:p>
          <a:endParaRPr lang="fr-FR"/>
        </a:p>
      </dgm:t>
    </dgm:pt>
    <dgm:pt modelId="{77BEA51E-E3ED-43FD-BDB3-18DF3FC2AF75}" type="sibTrans" cxnId="{2BC70162-99C1-4AF0-84C1-55F7788D7C94}">
      <dgm:prSet custLinFactX="37117" custLinFactNeighborX="100000" custLinFactNeighborY="5245"/>
      <dgm:spPr/>
      <dgm:t>
        <a:bodyPr/>
        <a:lstStyle/>
        <a:p>
          <a:endParaRPr lang="fr-FR"/>
        </a:p>
      </dgm:t>
    </dgm:pt>
    <dgm:pt modelId="{F2549F3A-5B0F-4E72-89D1-5F61AE17B30B}">
      <dgm:prSet custAng="20528248" custScaleX="90891" custScaleY="88490" custLinFactNeighborX="74034" custLinFactNeighborY="-48595">
        <dgm:style>
          <a:lnRef idx="0">
            <a:schemeClr val="accent6"/>
          </a:lnRef>
          <a:fillRef idx="3">
            <a:schemeClr val="accent6"/>
          </a:fillRef>
          <a:effectRef idx="3">
            <a:schemeClr val="accent6"/>
          </a:effectRef>
          <a:fontRef idx="minor">
            <a:schemeClr val="lt1"/>
          </a:fontRef>
        </dgm:style>
      </dgm:prSet>
      <dgm:spPr/>
      <dgm:t>
        <a:bodyPr/>
        <a:lstStyle/>
        <a:p>
          <a:endParaRPr lang="fr-FR" dirty="0"/>
        </a:p>
      </dgm:t>
    </dgm:pt>
    <dgm:pt modelId="{15C88100-96AE-4635-A531-755BD2494D82}" type="parTrans" cxnId="{4FF7912B-A28F-4FFB-BA60-D91E6FB4E048}">
      <dgm:prSet/>
      <dgm:spPr/>
      <dgm:t>
        <a:bodyPr/>
        <a:lstStyle/>
        <a:p>
          <a:endParaRPr lang="fr-FR"/>
        </a:p>
      </dgm:t>
    </dgm:pt>
    <dgm:pt modelId="{9D449D48-31C0-491A-9C7A-BBCD820D7AE7}" type="sibTrans" cxnId="{4FF7912B-A28F-4FFB-BA60-D91E6FB4E048}">
      <dgm:prSet custLinFactNeighborX="-55474" custLinFactNeighborY="62411"/>
      <dgm:spPr/>
      <dgm:t>
        <a:bodyPr/>
        <a:lstStyle/>
        <a:p>
          <a:endParaRPr lang="fr-FR"/>
        </a:p>
      </dgm:t>
    </dgm:pt>
    <dgm:pt modelId="{A7DBCD9D-0ADB-4FFF-9D85-CE2A118A6CC6}">
      <dgm:prSet phldrT="[Texte]" custScaleX="65062" custScaleY="64220" custLinFactNeighborX="-77934" custLinFactNeighborY="-84932">
        <dgm:style>
          <a:lnRef idx="0">
            <a:schemeClr val="accent1"/>
          </a:lnRef>
          <a:fillRef idx="3">
            <a:schemeClr val="accent1"/>
          </a:fillRef>
          <a:effectRef idx="3">
            <a:schemeClr val="accent1"/>
          </a:effectRef>
          <a:fontRef idx="minor">
            <a:schemeClr val="lt1"/>
          </a:fontRef>
        </dgm:style>
      </dgm:prSet>
      <dgm:spPr/>
      <dgm:t>
        <a:bodyPr/>
        <a:lstStyle/>
        <a:p>
          <a:endParaRPr lang="fr-FR" dirty="0"/>
        </a:p>
      </dgm:t>
    </dgm:pt>
    <dgm:pt modelId="{AA628CC7-FF82-475C-B5F6-D70D5686D5E9}" type="parTrans" cxnId="{231C4C17-8893-4BA3-B43D-2F369981F00E}">
      <dgm:prSet/>
      <dgm:spPr/>
      <dgm:t>
        <a:bodyPr/>
        <a:lstStyle/>
        <a:p>
          <a:endParaRPr lang="fr-FR"/>
        </a:p>
      </dgm:t>
    </dgm:pt>
    <dgm:pt modelId="{B39CF6FE-FDD2-454D-A1F6-3F7EC628C852}" type="sibTrans" cxnId="{231C4C17-8893-4BA3-B43D-2F369981F00E}">
      <dgm:prSet custFlipVert="1" custScaleX="1147" custScaleY="1147" custLinFactNeighborX="794" custLinFactNeighborY="-32521"/>
      <dgm:spPr/>
      <dgm:t>
        <a:bodyPr/>
        <a:lstStyle/>
        <a:p>
          <a:endParaRPr lang="fr-FR"/>
        </a:p>
      </dgm:t>
    </dgm:pt>
    <dgm:pt modelId="{235CA904-D356-4ED4-AAFB-D365A7D59658}">
      <dgm:prSet custT="1"/>
      <dgm:spPr/>
      <dgm:t>
        <a:bodyPr/>
        <a:lstStyle/>
        <a:p>
          <a:r>
            <a:rPr lang="fr-FR" sz="1200" b="1" dirty="0"/>
            <a:t>Lire</a:t>
          </a:r>
        </a:p>
      </dgm:t>
    </dgm:pt>
    <dgm:pt modelId="{A495FBCC-2A9B-4952-A592-768EADBA04AD}" type="parTrans" cxnId="{64099D8D-7960-4BFA-B7E9-0160210C475F}">
      <dgm:prSet/>
      <dgm:spPr/>
      <dgm:t>
        <a:bodyPr/>
        <a:lstStyle/>
        <a:p>
          <a:endParaRPr lang="fr-FR"/>
        </a:p>
      </dgm:t>
    </dgm:pt>
    <dgm:pt modelId="{706FE8FE-1792-4F76-9DB5-27BC3C94EE4F}" type="sibTrans" cxnId="{64099D8D-7960-4BFA-B7E9-0160210C475F}">
      <dgm:prSet/>
      <dgm:spPr/>
      <dgm:t>
        <a:bodyPr/>
        <a:lstStyle/>
        <a:p>
          <a:endParaRPr lang="fr-FR"/>
        </a:p>
      </dgm:t>
    </dgm:pt>
    <dgm:pt modelId="{30302C0F-A98E-4D55-95D8-65CA510AF6A3}">
      <dgm:prSet custAng="20044889" custLinFactNeighborX="-29913" custLinFactNeighborY="69615">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EF9662E2-3995-435F-B7F5-7810AAA02B32}" type="parTrans" cxnId="{3577EFAB-345E-4387-A67A-6A8DCB4BD231}">
      <dgm:prSet/>
      <dgm:spPr/>
      <dgm:t>
        <a:bodyPr/>
        <a:lstStyle/>
        <a:p>
          <a:endParaRPr lang="fr-FR"/>
        </a:p>
      </dgm:t>
    </dgm:pt>
    <dgm:pt modelId="{50691F47-4DD5-4BD6-B880-0A32CCC7071B}" type="sibTrans" cxnId="{3577EFAB-345E-4387-A67A-6A8DCB4BD231}">
      <dgm:prSet custFlipVert="1" custFlipHor="1" custScaleX="1465" custScaleY="1465" custLinFactX="34802" custLinFactNeighborX="100000" custLinFactNeighborY="18364"/>
      <dgm:spPr/>
      <dgm:t>
        <a:bodyPr/>
        <a:lstStyle/>
        <a:p>
          <a:endParaRPr lang="fr-FR"/>
        </a:p>
      </dgm:t>
    </dgm:pt>
    <dgm:pt modelId="{2C6D310C-E4B2-46BB-8391-F8DB7D003EF3}">
      <dgm:prSet custT="1"/>
      <dgm:spPr/>
      <dgm:t>
        <a:bodyPr/>
        <a:lstStyle/>
        <a:p>
          <a:r>
            <a:rPr lang="fr-FR" sz="1200" i="1" dirty="0"/>
            <a:t>Comprendre un texte</a:t>
          </a:r>
        </a:p>
      </dgm:t>
    </dgm:pt>
    <dgm:pt modelId="{D5EFD9A2-CB32-4C30-A583-0BAA03AC85C5}" type="parTrans" cxnId="{4F82BE27-27DB-43D5-94C2-30B983131EA2}">
      <dgm:prSet/>
      <dgm:spPr/>
      <dgm:t>
        <a:bodyPr/>
        <a:lstStyle/>
        <a:p>
          <a:endParaRPr lang="fr-FR"/>
        </a:p>
      </dgm:t>
    </dgm:pt>
    <dgm:pt modelId="{BB9CF751-7203-462D-907C-CF5C0C5E422F}" type="sibTrans" cxnId="{4F82BE27-27DB-43D5-94C2-30B983131EA2}">
      <dgm:prSet/>
      <dgm:spPr/>
      <dgm:t>
        <a:bodyPr/>
        <a:lstStyle/>
        <a:p>
          <a:endParaRPr lang="fr-FR"/>
        </a:p>
      </dgm:t>
    </dgm:pt>
    <dgm:pt modelId="{6DF68B6A-3ECF-4C05-809F-FDAD3EDA4865}">
      <dgm:prSet custT="1"/>
      <dgm:spPr/>
      <dgm:t>
        <a:bodyPr/>
        <a:lstStyle/>
        <a:p>
          <a:r>
            <a:rPr lang="fr-FR" sz="1200" i="1" dirty="0"/>
            <a:t>Lire à haute voix</a:t>
          </a:r>
        </a:p>
      </dgm:t>
    </dgm:pt>
    <dgm:pt modelId="{F308518F-271B-4B03-875A-23434217A109}" type="parTrans" cxnId="{A727B863-819C-49A9-9178-076E1C128CBB}">
      <dgm:prSet/>
      <dgm:spPr/>
      <dgm:t>
        <a:bodyPr/>
        <a:lstStyle/>
        <a:p>
          <a:endParaRPr lang="fr-FR"/>
        </a:p>
      </dgm:t>
    </dgm:pt>
    <dgm:pt modelId="{E1CE25AD-6F81-438F-941B-53CD9B73DFA2}" type="sibTrans" cxnId="{A727B863-819C-49A9-9178-076E1C128CBB}">
      <dgm:prSet/>
      <dgm:spPr/>
      <dgm:t>
        <a:bodyPr/>
        <a:lstStyle/>
        <a:p>
          <a:endParaRPr lang="fr-FR"/>
        </a:p>
      </dgm:t>
    </dgm:pt>
    <dgm:pt modelId="{0C457400-E0D6-4CE1-832C-A36361A8F753}">
      <dgm:prSet custT="1"/>
      <dgm:spPr/>
      <dgm:t>
        <a:bodyPr/>
        <a:lstStyle/>
        <a:p>
          <a:r>
            <a:rPr lang="fr-FR" sz="1200" i="1" dirty="0"/>
            <a:t>Contrôler sa compréhension</a:t>
          </a:r>
        </a:p>
      </dgm:t>
    </dgm:pt>
    <dgm:pt modelId="{E527A9B1-0198-4D1A-A244-ECE309B35ED6}" type="parTrans" cxnId="{D4884205-1304-4DD0-A337-049C03FDF5C2}">
      <dgm:prSet/>
      <dgm:spPr/>
      <dgm:t>
        <a:bodyPr/>
        <a:lstStyle/>
        <a:p>
          <a:endParaRPr lang="fr-FR"/>
        </a:p>
      </dgm:t>
    </dgm:pt>
    <dgm:pt modelId="{FA6F428E-C5DE-4183-8D0C-65F4240ACFF7}" type="sibTrans" cxnId="{D4884205-1304-4DD0-A337-049C03FDF5C2}">
      <dgm:prSet/>
      <dgm:spPr/>
      <dgm:t>
        <a:bodyPr/>
        <a:lstStyle/>
        <a:p>
          <a:endParaRPr lang="fr-FR"/>
        </a:p>
      </dgm:t>
    </dgm:pt>
    <dgm:pt modelId="{1EE58D1C-F8DE-49BD-A66F-B388F69A2886}">
      <dgm:prSet custT="1"/>
      <dgm:spPr/>
      <dgm:t>
        <a:bodyPr/>
        <a:lstStyle/>
        <a:p>
          <a:r>
            <a:rPr lang="fr-FR" sz="1200" b="1" i="0" dirty="0"/>
            <a:t>Comprendre le fonctionnement de la langue</a:t>
          </a:r>
        </a:p>
      </dgm:t>
    </dgm:pt>
    <dgm:pt modelId="{C5DE8686-DE39-444D-9C07-86BFFDB5AFBA}" type="parTrans" cxnId="{A00F0009-855D-40F1-996C-34F85891A777}">
      <dgm:prSet/>
      <dgm:spPr/>
      <dgm:t>
        <a:bodyPr/>
        <a:lstStyle/>
        <a:p>
          <a:endParaRPr lang="fr-FR"/>
        </a:p>
      </dgm:t>
    </dgm:pt>
    <dgm:pt modelId="{C28E525B-C01C-4A6E-8CA2-B310CE24888A}" type="sibTrans" cxnId="{A00F0009-855D-40F1-996C-34F85891A777}">
      <dgm:prSet/>
      <dgm:spPr/>
      <dgm:t>
        <a:bodyPr/>
        <a:lstStyle/>
        <a:p>
          <a:endParaRPr lang="fr-FR"/>
        </a:p>
      </dgm:t>
    </dgm:pt>
    <dgm:pt modelId="{6F5C817E-1774-4A29-A3DC-02B275DC1169}">
      <dgm:prSet custScaleX="81335" custScaleY="87513" custLinFactX="-99326" custLinFactY="100000" custLinFactNeighborX="-100000" custLinFactNeighborY="158772"/>
      <dgm:spPr/>
      <dgm:t>
        <a:bodyPr/>
        <a:lstStyle/>
        <a:p>
          <a:endParaRPr lang="fr-FR" dirty="0"/>
        </a:p>
      </dgm:t>
    </dgm:pt>
    <dgm:pt modelId="{B08390B4-3E24-421D-A55B-8B13C5B291B2}" type="parTrans" cxnId="{C259BEFE-F28B-4E39-998E-23485CD98F50}">
      <dgm:prSet/>
      <dgm:spPr/>
      <dgm:t>
        <a:bodyPr/>
        <a:lstStyle/>
        <a:p>
          <a:endParaRPr lang="fr-FR"/>
        </a:p>
      </dgm:t>
    </dgm:pt>
    <dgm:pt modelId="{16B4FD65-B761-40FA-844F-7FAF5BA9581B}" type="sibTrans" cxnId="{C259BEFE-F28B-4E39-998E-23485CD98F50}">
      <dgm:prSet/>
      <dgm:spPr/>
      <dgm:t>
        <a:bodyPr/>
        <a:lstStyle/>
        <a:p>
          <a:endParaRPr lang="fr-FR"/>
        </a:p>
      </dgm:t>
    </dgm:pt>
    <dgm:pt modelId="{5A6410E2-D26D-4739-8405-FA3C617FC783}">
      <dgm:prSet custScaleX="81335" custScaleY="87513" custLinFactX="-99326" custLinFactY="100000" custLinFactNeighborX="-100000" custLinFactNeighborY="158772"/>
      <dgm:spPr/>
      <dgm:t>
        <a:bodyPr/>
        <a:lstStyle/>
        <a:p>
          <a:endParaRPr lang="fr-FR" dirty="0"/>
        </a:p>
      </dgm:t>
    </dgm:pt>
    <dgm:pt modelId="{703EEB6A-B9A5-4596-8DB1-481E6C5B3EBC}" type="parTrans" cxnId="{55882EAB-644B-4079-A99E-84B66EDF37BA}">
      <dgm:prSet/>
      <dgm:spPr/>
      <dgm:t>
        <a:bodyPr/>
        <a:lstStyle/>
        <a:p>
          <a:endParaRPr lang="fr-FR"/>
        </a:p>
      </dgm:t>
    </dgm:pt>
    <dgm:pt modelId="{7FEF9646-FBD8-446A-A97E-0712A01C73DB}" type="sibTrans" cxnId="{55882EAB-644B-4079-A99E-84B66EDF37BA}">
      <dgm:prSet/>
      <dgm:spPr/>
      <dgm:t>
        <a:bodyPr/>
        <a:lstStyle/>
        <a:p>
          <a:endParaRPr lang="fr-FR"/>
        </a:p>
      </dgm:t>
    </dgm:pt>
    <dgm:pt modelId="{318BE743-760E-4C4B-9FEC-BE670E228DD3}">
      <dgm:prSet custScaleX="81335" custScaleY="87513" custLinFactX="-99326" custLinFactY="100000" custLinFactNeighborX="-100000" custLinFactNeighborY="158772"/>
      <dgm:spPr/>
      <dgm:t>
        <a:bodyPr/>
        <a:lstStyle/>
        <a:p>
          <a:endParaRPr lang="fr-FR" dirty="0"/>
        </a:p>
      </dgm:t>
    </dgm:pt>
    <dgm:pt modelId="{5B1DE8E5-D159-4CB3-BF70-448743DEE802}" type="parTrans" cxnId="{01F475B9-CD9D-490A-81BD-6D760B1F01C8}">
      <dgm:prSet/>
      <dgm:spPr/>
      <dgm:t>
        <a:bodyPr/>
        <a:lstStyle/>
        <a:p>
          <a:endParaRPr lang="fr-FR"/>
        </a:p>
      </dgm:t>
    </dgm:pt>
    <dgm:pt modelId="{0D2E38E5-D72E-4EAD-9CED-C872B03E69E8}" type="sibTrans" cxnId="{01F475B9-CD9D-490A-81BD-6D760B1F01C8}">
      <dgm:prSet/>
      <dgm:spPr/>
      <dgm:t>
        <a:bodyPr/>
        <a:lstStyle/>
        <a:p>
          <a:endParaRPr lang="fr-FR"/>
        </a:p>
      </dgm:t>
    </dgm:pt>
    <dgm:pt modelId="{2BCC5603-4530-44A3-A36D-8452B5C121D9}">
      <dgm:prSet custScaleX="81335" custScaleY="87513" custLinFactX="-99326" custLinFactY="100000" custLinFactNeighborX="-100000" custLinFactNeighborY="158772"/>
      <dgm:spPr/>
      <dgm:t>
        <a:bodyPr/>
        <a:lstStyle/>
        <a:p>
          <a:endParaRPr lang="fr-FR" dirty="0"/>
        </a:p>
      </dgm:t>
    </dgm:pt>
    <dgm:pt modelId="{E55BCE81-915E-4975-ABB8-1FEC4DE24BE4}" type="parTrans" cxnId="{3C249B42-0E8B-4B6D-B410-DCCF5EA4DA00}">
      <dgm:prSet/>
      <dgm:spPr/>
      <dgm:t>
        <a:bodyPr/>
        <a:lstStyle/>
        <a:p>
          <a:endParaRPr lang="fr-FR"/>
        </a:p>
      </dgm:t>
    </dgm:pt>
    <dgm:pt modelId="{317E4372-3885-4F3B-99FC-D1CA076FDE9B}" type="sibTrans" cxnId="{3C249B42-0E8B-4B6D-B410-DCCF5EA4DA00}">
      <dgm:prSet/>
      <dgm:spPr/>
      <dgm:t>
        <a:bodyPr/>
        <a:lstStyle/>
        <a:p>
          <a:endParaRPr lang="fr-FR"/>
        </a:p>
      </dgm:t>
    </dgm:pt>
    <dgm:pt modelId="{7C4B8450-D43B-4F21-A0F1-ACD38DA01034}">
      <dgm:prSet custScaleX="81335" custScaleY="87513" custLinFactX="-99326" custLinFactY="100000" custLinFactNeighborX="-100000" custLinFactNeighborY="158772"/>
      <dgm:spPr/>
      <dgm:t>
        <a:bodyPr/>
        <a:lstStyle/>
        <a:p>
          <a:endParaRPr lang="fr-FR" i="1" dirty="0"/>
        </a:p>
      </dgm:t>
    </dgm:pt>
    <dgm:pt modelId="{D466DF8B-6B1A-4D29-9634-CC029DADF128}" type="parTrans" cxnId="{0C340A96-F100-4892-B2EF-79FFA8C2266A}">
      <dgm:prSet/>
      <dgm:spPr/>
      <dgm:t>
        <a:bodyPr/>
        <a:lstStyle/>
        <a:p>
          <a:endParaRPr lang="fr-FR"/>
        </a:p>
      </dgm:t>
    </dgm:pt>
    <dgm:pt modelId="{875424A7-BD63-4870-9868-7AB0AA1DBDD9}" type="sibTrans" cxnId="{0C340A96-F100-4892-B2EF-79FFA8C2266A}">
      <dgm:prSet/>
      <dgm:spPr/>
      <dgm:t>
        <a:bodyPr/>
        <a:lstStyle/>
        <a:p>
          <a:endParaRPr lang="fr-FR"/>
        </a:p>
      </dgm:t>
    </dgm:pt>
    <dgm:pt modelId="{095185C3-0299-47E1-9D1C-A956C10C52B5}">
      <dgm:prSet custScaleX="81335" custScaleY="87513" custLinFactX="-99326" custLinFactY="100000" custLinFactNeighborX="-100000" custLinFactNeighborY="158772"/>
      <dgm:spPr/>
      <dgm:t>
        <a:bodyPr/>
        <a:lstStyle/>
        <a:p>
          <a:endParaRPr lang="fr-FR" dirty="0"/>
        </a:p>
      </dgm:t>
    </dgm:pt>
    <dgm:pt modelId="{773173ED-EB06-472B-97EF-8A637EEA458F}" type="parTrans" cxnId="{4F545F9F-83FB-4F54-819B-1CD561715BD8}">
      <dgm:prSet/>
      <dgm:spPr/>
      <dgm:t>
        <a:bodyPr/>
        <a:lstStyle/>
        <a:p>
          <a:endParaRPr lang="fr-FR"/>
        </a:p>
      </dgm:t>
    </dgm:pt>
    <dgm:pt modelId="{F0814386-707B-449C-ACFC-4941AF3C506C}" type="sibTrans" cxnId="{4F545F9F-83FB-4F54-819B-1CD561715BD8}">
      <dgm:prSet/>
      <dgm:spPr/>
      <dgm:t>
        <a:bodyPr/>
        <a:lstStyle/>
        <a:p>
          <a:endParaRPr lang="fr-FR"/>
        </a:p>
      </dgm:t>
    </dgm:pt>
    <dgm:pt modelId="{1CFD43C2-9632-43DB-A2A9-3A8C8111766D}">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2700000" scaled="1"/>
          <a:tileRect/>
        </a:gradFill>
      </dgm:spPr>
      <dgm:t>
        <a:bodyPr/>
        <a:lstStyle/>
        <a:p>
          <a:r>
            <a:rPr lang="fr-FR" sz="1200" dirty="0"/>
            <a:t>Les compétences acquises en matière de langage oral, en expression et en compréhension, sont essentielles pour mieux maitriser l'écrit ; de même la maitrise progressive des usages de la langue écrite favorise l'accès à un oral plus formel et mieux structuré.</a:t>
          </a:r>
        </a:p>
      </dgm:t>
    </dgm:pt>
    <dgm:pt modelId="{167E3357-66EA-4B95-B4ED-22538D806DB2}" type="parTrans" cxnId="{A04319D8-C4CC-46E7-B73E-2A6CCBC9E2E3}">
      <dgm:prSet/>
      <dgm:spPr/>
      <dgm:t>
        <a:bodyPr/>
        <a:lstStyle/>
        <a:p>
          <a:endParaRPr lang="fr-FR"/>
        </a:p>
      </dgm:t>
    </dgm:pt>
    <dgm:pt modelId="{4B28A51C-616C-48ED-947D-1E09E0A82DBD}" type="sibTrans" cxnId="{A04319D8-C4CC-46E7-B73E-2A6CCBC9E2E3}">
      <dgm:prSet/>
      <dgm:spPr/>
      <dgm:t>
        <a:bodyPr/>
        <a:lstStyle/>
        <a:p>
          <a:endParaRPr lang="fr-FR"/>
        </a:p>
      </dgm:t>
    </dgm:pt>
    <dgm:pt modelId="{F2F38B53-6265-49F5-8D3E-D23BD6A0A6BA}">
      <dgm:prSet custT="1"/>
      <dgm:spPr/>
      <dgm:t>
        <a:bodyPr/>
        <a:lstStyle/>
        <a:p>
          <a:r>
            <a:rPr lang="fr-FR" sz="1200" b="1" i="0" dirty="0"/>
            <a:t>Ecrire </a:t>
          </a:r>
        </a:p>
      </dgm:t>
    </dgm:pt>
    <dgm:pt modelId="{00551646-9D47-4A02-AF13-17F1560898F2}" type="parTrans" cxnId="{8B1E9A2B-E3D6-4523-9173-E2BD114D0543}">
      <dgm:prSet/>
      <dgm:spPr/>
      <dgm:t>
        <a:bodyPr/>
        <a:lstStyle/>
        <a:p>
          <a:endParaRPr lang="fr-FR"/>
        </a:p>
      </dgm:t>
    </dgm:pt>
    <dgm:pt modelId="{B5A9C76B-D1C9-4194-834C-92BECFFC6C64}" type="sibTrans" cxnId="{8B1E9A2B-E3D6-4523-9173-E2BD114D0543}">
      <dgm:prSet/>
      <dgm:spPr/>
      <dgm:t>
        <a:bodyPr/>
        <a:lstStyle/>
        <a:p>
          <a:endParaRPr lang="fr-FR"/>
        </a:p>
      </dgm:t>
    </dgm:pt>
    <dgm:pt modelId="{E543EB87-8078-46BB-8233-3F0A6D28D3F2}">
      <dgm:prSet custT="1"/>
      <dgm:spPr/>
      <dgm:t>
        <a:bodyPr/>
        <a:lstStyle/>
        <a:p>
          <a:r>
            <a:rPr lang="fr-FR" sz="1200" b="0" i="1" dirty="0"/>
            <a:t>Produire des écrits</a:t>
          </a:r>
        </a:p>
      </dgm:t>
    </dgm:pt>
    <dgm:pt modelId="{9BDF606F-2B59-4470-BD8D-E71F3554938B}" type="parTrans" cxnId="{EA006F86-F240-494D-9395-59764CD88619}">
      <dgm:prSet/>
      <dgm:spPr/>
      <dgm:t>
        <a:bodyPr/>
        <a:lstStyle/>
        <a:p>
          <a:endParaRPr lang="fr-FR"/>
        </a:p>
      </dgm:t>
    </dgm:pt>
    <dgm:pt modelId="{62C029A4-38D1-4431-9F2D-1D7760F23A56}" type="sibTrans" cxnId="{EA006F86-F240-494D-9395-59764CD88619}">
      <dgm:prSet/>
      <dgm:spPr/>
      <dgm:t>
        <a:bodyPr/>
        <a:lstStyle/>
        <a:p>
          <a:endParaRPr lang="fr-FR"/>
        </a:p>
      </dgm:t>
    </dgm:pt>
    <dgm:pt modelId="{3C2C8197-1853-4E8B-8033-0EFC69FB2954}">
      <dgm:prSet custT="1"/>
      <dgm:spPr/>
      <dgm:t>
        <a:bodyPr/>
        <a:lstStyle/>
        <a:p>
          <a:r>
            <a:rPr lang="fr-FR" sz="1200" b="0" i="1" dirty="0"/>
            <a:t>Réviser et améliorer l'écrit qu'on a produit</a:t>
          </a:r>
        </a:p>
      </dgm:t>
    </dgm:pt>
    <dgm:pt modelId="{882C12EE-E024-4539-A6BE-37FC7B91A16C}" type="parTrans" cxnId="{B53A874E-C8B0-4EEB-803A-CA343902905E}">
      <dgm:prSet/>
      <dgm:spPr/>
      <dgm:t>
        <a:bodyPr/>
        <a:lstStyle/>
        <a:p>
          <a:endParaRPr lang="fr-FR"/>
        </a:p>
      </dgm:t>
    </dgm:pt>
    <dgm:pt modelId="{AF8DC4AC-C687-4800-97A8-DE59D149BFC3}" type="sibTrans" cxnId="{B53A874E-C8B0-4EEB-803A-CA343902905E}">
      <dgm:prSet/>
      <dgm:spPr/>
      <dgm:t>
        <a:bodyPr/>
        <a:lstStyle/>
        <a:p>
          <a:endParaRPr lang="fr-FR"/>
        </a:p>
      </dgm:t>
    </dgm:pt>
    <dgm:pt modelId="{76E5030D-B058-4833-BF33-73DB187855A2}">
      <dgm:prSet phldrT="[Texte]" custT="1"/>
      <dgm:spPr/>
      <dgm:t>
        <a:bodyPr/>
        <a:lstStyle/>
        <a:p>
          <a:r>
            <a:rPr lang="fr-FR" sz="1200" i="1" dirty="0"/>
            <a:t>Adopter une distance critique par rapport au langage produit</a:t>
          </a:r>
        </a:p>
      </dgm:t>
    </dgm:pt>
    <dgm:pt modelId="{4070DE00-F3AC-472E-879D-33A233F11453}" type="parTrans" cxnId="{B6D8CE83-1109-4F9B-B8EA-D4679D4FEC70}">
      <dgm:prSet/>
      <dgm:spPr/>
      <dgm:t>
        <a:bodyPr/>
        <a:lstStyle/>
        <a:p>
          <a:endParaRPr lang="fr-FR"/>
        </a:p>
      </dgm:t>
    </dgm:pt>
    <dgm:pt modelId="{AA8AB9CC-E5F3-4E5C-A1B7-FFB1EE8A734D}" type="sibTrans" cxnId="{B6D8CE83-1109-4F9B-B8EA-D4679D4FEC70}">
      <dgm:prSet/>
      <dgm:spPr/>
      <dgm:t>
        <a:bodyPr/>
        <a:lstStyle/>
        <a:p>
          <a:endParaRPr lang="fr-FR"/>
        </a:p>
      </dgm:t>
    </dgm:pt>
    <dgm:pt modelId="{96659DD8-A87A-4A5B-AD7E-25A35FD9EF29}">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2700000" scaled="1"/>
          <a:tileRect/>
        </a:gradFill>
      </dgm:spPr>
      <dgm:t>
        <a:bodyPr/>
        <a:lstStyle/>
        <a:p>
          <a:r>
            <a:rPr lang="fr-FR" sz="1200" dirty="0"/>
            <a:t>La lecture à haute voix, la diction ou la récitation de textes permettent de compléter la compréhension du texte en lecture</a:t>
          </a:r>
        </a:p>
      </dgm:t>
    </dgm:pt>
    <dgm:pt modelId="{DF12D241-FE67-40AD-A4C5-47090861BABD}" type="parTrans" cxnId="{FB73E7EE-A9AF-4A76-8D21-6DEED7E953A6}">
      <dgm:prSet/>
      <dgm:spPr/>
      <dgm:t>
        <a:bodyPr/>
        <a:lstStyle/>
        <a:p>
          <a:endParaRPr lang="fr-FR"/>
        </a:p>
      </dgm:t>
    </dgm:pt>
    <dgm:pt modelId="{794ADE3F-5BBC-41F3-A7A8-02EBDB50B7ED}" type="sibTrans" cxnId="{FB73E7EE-A9AF-4A76-8D21-6DEED7E953A6}">
      <dgm:prSet/>
      <dgm:spPr/>
      <dgm:t>
        <a:bodyPr/>
        <a:lstStyle/>
        <a:p>
          <a:endParaRPr lang="fr-FR"/>
        </a:p>
      </dgm:t>
    </dgm:pt>
    <dgm:pt modelId="{9F343738-8B47-4F41-8C12-AAB2722B78FA}">
      <dgm:prSet custScaleX="94912" custScaleY="135145" custLinFactX="-100000" custLinFactY="100000" custLinFactNeighborX="-115599" custLinFactNeighborY="176557"/>
      <dgm:spPr/>
      <dgm:t>
        <a:bodyPr/>
        <a:lstStyle/>
        <a:p>
          <a:endParaRPr lang="fr-FR" dirty="0"/>
        </a:p>
      </dgm:t>
    </dgm:pt>
    <dgm:pt modelId="{A067F65A-2C6B-4C58-AE02-F9A346EA7FA6}" type="parTrans" cxnId="{617C4549-543E-44FB-A218-6037F8A99C4A}">
      <dgm:prSet/>
      <dgm:spPr/>
      <dgm:t>
        <a:bodyPr/>
        <a:lstStyle/>
        <a:p>
          <a:endParaRPr lang="fr-FR"/>
        </a:p>
      </dgm:t>
    </dgm:pt>
    <dgm:pt modelId="{0794CF23-BCB3-4273-89C7-DA1283D5C801}" type="sibTrans" cxnId="{617C4549-543E-44FB-A218-6037F8A99C4A}">
      <dgm:prSet/>
      <dgm:spPr/>
      <dgm:t>
        <a:bodyPr/>
        <a:lstStyle/>
        <a:p>
          <a:endParaRPr lang="fr-FR"/>
        </a:p>
      </dgm:t>
    </dgm:pt>
    <dgm:pt modelId="{4F5EC8D4-0AA1-46BD-863E-A631B78ADDF3}">
      <dgm:prSet custScaleX="94912" custScaleY="135145" custLinFactX="-100000" custLinFactY="100000" custLinFactNeighborX="-115599" custLinFactNeighborY="176557"/>
      <dgm:spPr/>
      <dgm:t>
        <a:bodyPr/>
        <a:lstStyle/>
        <a:p>
          <a:endParaRPr lang="fr-FR" dirty="0"/>
        </a:p>
      </dgm:t>
    </dgm:pt>
    <dgm:pt modelId="{D258CE82-7FBA-45EC-BD65-44478294DF74}" type="parTrans" cxnId="{19908ED7-D6CA-4784-9959-FDFD4CDD6072}">
      <dgm:prSet/>
      <dgm:spPr/>
      <dgm:t>
        <a:bodyPr/>
        <a:lstStyle/>
        <a:p>
          <a:endParaRPr lang="fr-FR"/>
        </a:p>
      </dgm:t>
    </dgm:pt>
    <dgm:pt modelId="{51006153-B34B-4CC4-810C-60473BB10E42}" type="sibTrans" cxnId="{19908ED7-D6CA-4784-9959-FDFD4CDD6072}">
      <dgm:prSet/>
      <dgm:spPr/>
      <dgm:t>
        <a:bodyPr/>
        <a:lstStyle/>
        <a:p>
          <a:endParaRPr lang="fr-FR"/>
        </a:p>
      </dgm:t>
    </dgm:pt>
    <dgm:pt modelId="{E7AA2A91-EFC4-4376-86C8-D1235E0D4DE0}">
      <dgm:prSet custScaleX="94912" custScaleY="135145" custLinFactX="-100000" custLinFactY="100000" custLinFactNeighborX="-115599" custLinFactNeighborY="176557"/>
      <dgm:spPr/>
      <dgm:t>
        <a:bodyPr/>
        <a:lstStyle/>
        <a:p>
          <a:endParaRPr lang="fr-FR" dirty="0"/>
        </a:p>
      </dgm:t>
    </dgm:pt>
    <dgm:pt modelId="{BEA89C53-D7A8-48C5-957D-F00A7570E432}" type="parTrans" cxnId="{A3C458E8-B5B0-4301-84CC-34C5690CA8CD}">
      <dgm:prSet/>
      <dgm:spPr/>
      <dgm:t>
        <a:bodyPr/>
        <a:lstStyle/>
        <a:p>
          <a:endParaRPr lang="fr-FR"/>
        </a:p>
      </dgm:t>
    </dgm:pt>
    <dgm:pt modelId="{2ECF0489-2099-4F23-B640-0EBDE4377E67}" type="sibTrans" cxnId="{A3C458E8-B5B0-4301-84CC-34C5690CA8CD}">
      <dgm:prSet/>
      <dgm:spPr/>
      <dgm:t>
        <a:bodyPr/>
        <a:lstStyle/>
        <a:p>
          <a:endParaRPr lang="fr-FR"/>
        </a:p>
      </dgm:t>
    </dgm:pt>
    <dgm:pt modelId="{CEFB474E-F315-4F49-BA46-3290D8EB8F54}">
      <dgm:prSet custScaleX="94912" custScaleY="135145" custLinFactX="-100000" custLinFactY="100000" custLinFactNeighborX="-115599" custLinFactNeighborY="176557"/>
      <dgm:spPr/>
      <dgm:t>
        <a:bodyPr/>
        <a:lstStyle/>
        <a:p>
          <a:endParaRPr lang="fr-FR" dirty="0"/>
        </a:p>
      </dgm:t>
    </dgm:pt>
    <dgm:pt modelId="{EE538DB5-229A-4276-8D4C-396914163F26}" type="parTrans" cxnId="{AC54E9B9-7E7A-421F-969A-041F58586F8E}">
      <dgm:prSet/>
      <dgm:spPr/>
      <dgm:t>
        <a:bodyPr/>
        <a:lstStyle/>
        <a:p>
          <a:endParaRPr lang="fr-FR"/>
        </a:p>
      </dgm:t>
    </dgm:pt>
    <dgm:pt modelId="{C6836C5F-06AD-4A00-B5D2-3E42037ACC31}" type="sibTrans" cxnId="{AC54E9B9-7E7A-421F-969A-041F58586F8E}">
      <dgm:prSet/>
      <dgm:spPr/>
      <dgm:t>
        <a:bodyPr/>
        <a:lstStyle/>
        <a:p>
          <a:endParaRPr lang="fr-FR"/>
        </a:p>
      </dgm:t>
    </dgm:pt>
    <dgm:pt modelId="{83ED5C49-8820-4DB1-9FE9-6FC3B3E6D494}">
      <dgm:prSet custScaleX="94912" custScaleY="135145" custLinFactX="-100000" custLinFactY="100000" custLinFactNeighborX="-115599" custLinFactNeighborY="176557"/>
      <dgm:spPr/>
      <dgm:t>
        <a:bodyPr/>
        <a:lstStyle/>
        <a:p>
          <a:endParaRPr lang="fr-FR" i="1" dirty="0"/>
        </a:p>
      </dgm:t>
    </dgm:pt>
    <dgm:pt modelId="{1D9273A9-0340-4559-8754-1450032C3A85}" type="parTrans" cxnId="{546118D2-CEAC-4E0D-9D74-503305860665}">
      <dgm:prSet/>
      <dgm:spPr/>
      <dgm:t>
        <a:bodyPr/>
        <a:lstStyle/>
        <a:p>
          <a:endParaRPr lang="fr-FR"/>
        </a:p>
      </dgm:t>
    </dgm:pt>
    <dgm:pt modelId="{25F47787-B4A7-4051-9887-5F1E3737B61D}" type="sibTrans" cxnId="{546118D2-CEAC-4E0D-9D74-503305860665}">
      <dgm:prSet/>
      <dgm:spPr/>
      <dgm:t>
        <a:bodyPr/>
        <a:lstStyle/>
        <a:p>
          <a:endParaRPr lang="fr-FR"/>
        </a:p>
      </dgm:t>
    </dgm:pt>
    <dgm:pt modelId="{03B75D40-DDC0-445D-872F-FEB2D9E351B6}">
      <dgm:prSet custScaleX="94912" custScaleY="135145" custLinFactX="-100000" custLinFactY="100000" custLinFactNeighborX="-115599" custLinFactNeighborY="176557"/>
      <dgm:spPr/>
      <dgm:t>
        <a:bodyPr/>
        <a:lstStyle/>
        <a:p>
          <a:endParaRPr lang="fr-FR" dirty="0"/>
        </a:p>
      </dgm:t>
    </dgm:pt>
    <dgm:pt modelId="{A05F2C51-E5FE-4AE4-B285-AB2A8077723F}" type="parTrans" cxnId="{C1955B10-8640-4471-B608-56BAF4C30E5A}">
      <dgm:prSet/>
      <dgm:spPr/>
      <dgm:t>
        <a:bodyPr/>
        <a:lstStyle/>
        <a:p>
          <a:endParaRPr lang="fr-FR"/>
        </a:p>
      </dgm:t>
    </dgm:pt>
    <dgm:pt modelId="{D0E49BBF-CD72-4A86-AB7C-8746B9667383}" type="sibTrans" cxnId="{C1955B10-8640-4471-B608-56BAF4C30E5A}">
      <dgm:prSet/>
      <dgm:spPr/>
      <dgm:t>
        <a:bodyPr/>
        <a:lstStyle/>
        <a:p>
          <a:endParaRPr lang="fr-FR"/>
        </a:p>
      </dgm:t>
    </dgm:pt>
    <dgm:pt modelId="{369BDD08-7861-4F35-A850-0C3C532D5DB9}">
      <dgm:prSet custScaleX="94912" custScaleY="135145" custLinFactX="-100000" custLinFactY="100000" custLinFactNeighborX="-115599" custLinFactNeighborY="176557"/>
      <dgm:spPr/>
      <dgm:t>
        <a:bodyPr/>
        <a:lstStyle/>
        <a:p>
          <a:endParaRPr lang="fr-FR" dirty="0"/>
        </a:p>
      </dgm:t>
    </dgm:pt>
    <dgm:pt modelId="{E25660BB-5ACD-4FFE-8BA0-D4E28A913FE5}" type="parTrans" cxnId="{6DC8CC2A-768A-4B35-BF06-2838AEA7E142}">
      <dgm:prSet/>
      <dgm:spPr/>
      <dgm:t>
        <a:bodyPr/>
        <a:lstStyle/>
        <a:p>
          <a:endParaRPr lang="fr-FR"/>
        </a:p>
      </dgm:t>
    </dgm:pt>
    <dgm:pt modelId="{95DD34CA-3B56-4AD4-A439-7743262BA4A4}" type="sibTrans" cxnId="{6DC8CC2A-768A-4B35-BF06-2838AEA7E142}">
      <dgm:prSet/>
      <dgm:spPr/>
      <dgm:t>
        <a:bodyPr/>
        <a:lstStyle/>
        <a:p>
          <a:endParaRPr lang="fr-FR"/>
        </a:p>
      </dgm:t>
    </dgm:pt>
    <dgm:pt modelId="{7C006B8E-EED8-4013-A659-4F312AF5A4BF}">
      <dgm:prSet custScaleX="94912" custScaleY="135145" custLinFactX="-100000" custLinFactY="100000" custLinFactNeighborX="-115599" custLinFactNeighborY="176557"/>
      <dgm:spPr/>
      <dgm:t>
        <a:bodyPr/>
        <a:lstStyle/>
        <a:p>
          <a:endParaRPr lang="fr-FR" dirty="0"/>
        </a:p>
      </dgm:t>
    </dgm:pt>
    <dgm:pt modelId="{75B25602-28B3-427A-B1F9-E4E2E218654B}" type="parTrans" cxnId="{6EE28562-6840-48BC-A127-89965734983A}">
      <dgm:prSet/>
      <dgm:spPr/>
      <dgm:t>
        <a:bodyPr/>
        <a:lstStyle/>
        <a:p>
          <a:endParaRPr lang="fr-FR"/>
        </a:p>
      </dgm:t>
    </dgm:pt>
    <dgm:pt modelId="{8F516A4F-7CE4-42C9-98EE-9FF15396EC53}" type="sibTrans" cxnId="{6EE28562-6840-48BC-A127-89965734983A}">
      <dgm:prSet/>
      <dgm:spPr/>
      <dgm:t>
        <a:bodyPr/>
        <a:lstStyle/>
        <a:p>
          <a:endParaRPr lang="fr-FR"/>
        </a:p>
      </dgm:t>
    </dgm:pt>
    <dgm:pt modelId="{AC493356-A07F-4D5D-986D-A651814C4C78}">
      <dgm:prSet custScaleX="94912" custScaleY="135145" custLinFactX="-100000" custLinFactY="100000" custLinFactNeighborX="-115599" custLinFactNeighborY="176557"/>
      <dgm:spPr/>
      <dgm:t>
        <a:bodyPr/>
        <a:lstStyle/>
        <a:p>
          <a:endParaRPr lang="fr-FR" b="1" i="0" dirty="0"/>
        </a:p>
      </dgm:t>
    </dgm:pt>
    <dgm:pt modelId="{467893D3-2775-499B-B90D-AF4C1FDB60D8}" type="parTrans" cxnId="{A8E1287A-B529-4601-9722-7488DD0B667C}">
      <dgm:prSet/>
      <dgm:spPr/>
      <dgm:t>
        <a:bodyPr/>
        <a:lstStyle/>
        <a:p>
          <a:endParaRPr lang="fr-FR"/>
        </a:p>
      </dgm:t>
    </dgm:pt>
    <dgm:pt modelId="{91ECFC49-01BA-4A04-8429-CD999F758A1A}" type="sibTrans" cxnId="{A8E1287A-B529-4601-9722-7488DD0B667C}">
      <dgm:prSet/>
      <dgm:spPr/>
      <dgm:t>
        <a:bodyPr/>
        <a:lstStyle/>
        <a:p>
          <a:endParaRPr lang="fr-FR"/>
        </a:p>
      </dgm:t>
    </dgm:pt>
    <dgm:pt modelId="{26B49C86-7772-4187-99E7-1D31D05C77A7}">
      <dgm:prSet custScaleX="94912" custScaleY="135145" custLinFactX="-100000" custLinFactY="100000" custLinFactNeighborX="-115599" custLinFactNeighborY="176557"/>
      <dgm:spPr/>
      <dgm:t>
        <a:bodyPr/>
        <a:lstStyle/>
        <a:p>
          <a:endParaRPr lang="fr-FR" dirty="0"/>
        </a:p>
      </dgm:t>
    </dgm:pt>
    <dgm:pt modelId="{E45F7E8C-2220-4648-BC90-B7D4E02CA6E4}" type="parTrans" cxnId="{2F331966-B5CE-4EEF-ACA8-53BD99EA221A}">
      <dgm:prSet/>
      <dgm:spPr/>
      <dgm:t>
        <a:bodyPr/>
        <a:lstStyle/>
        <a:p>
          <a:endParaRPr lang="fr-FR"/>
        </a:p>
      </dgm:t>
    </dgm:pt>
    <dgm:pt modelId="{12C2E7B0-CE3F-4ED2-AE29-1E8F9B054A82}" type="sibTrans" cxnId="{2F331966-B5CE-4EEF-ACA8-53BD99EA221A}">
      <dgm:prSet/>
      <dgm:spPr/>
      <dgm:t>
        <a:bodyPr/>
        <a:lstStyle/>
        <a:p>
          <a:endParaRPr lang="fr-FR"/>
        </a:p>
      </dgm:t>
    </dgm:pt>
    <dgm:pt modelId="{63374D30-8E5A-45F8-B98A-5D2DAF256BA9}">
      <dgm:prSet custScaleX="94912" custScaleY="135145" custLinFactX="-100000" custLinFactY="100000" custLinFactNeighborX="-115599" custLinFactNeighborY="176557"/>
      <dgm:spPr/>
      <dgm:t>
        <a:bodyPr/>
        <a:lstStyle/>
        <a:p>
          <a:endParaRPr lang="fr-FR" dirty="0"/>
        </a:p>
      </dgm:t>
    </dgm:pt>
    <dgm:pt modelId="{BB4BEC9F-36C5-436B-B01F-27DC61652CAA}" type="parTrans" cxnId="{A8F93DFD-7FDB-40C9-A417-ACB7F6F5EEA3}">
      <dgm:prSet/>
      <dgm:spPr/>
      <dgm:t>
        <a:bodyPr/>
        <a:lstStyle/>
        <a:p>
          <a:endParaRPr lang="fr-FR"/>
        </a:p>
      </dgm:t>
    </dgm:pt>
    <dgm:pt modelId="{A01165AF-7685-4BFC-B9D0-423DDDB78747}" type="sibTrans" cxnId="{A8F93DFD-7FDB-40C9-A417-ACB7F6F5EEA3}">
      <dgm:prSet/>
      <dgm:spPr/>
      <dgm:t>
        <a:bodyPr/>
        <a:lstStyle/>
        <a:p>
          <a:endParaRPr lang="fr-FR"/>
        </a:p>
      </dgm:t>
    </dgm:pt>
    <dgm:pt modelId="{3D78E0F5-12BF-466D-B590-DABEC47627D6}">
      <dgm:prSet custScaleX="94912" custScaleY="135145" custLinFactX="-100000" custLinFactY="100000" custLinFactNeighborX="-115599" custLinFactNeighborY="176557"/>
      <dgm:spPr/>
      <dgm:t>
        <a:bodyPr/>
        <a:lstStyle/>
        <a:p>
          <a:endParaRPr lang="fr-FR" dirty="0"/>
        </a:p>
      </dgm:t>
    </dgm:pt>
    <dgm:pt modelId="{C109F9D6-DCED-4FEF-BC11-61B928F62300}" type="parTrans" cxnId="{8AF80257-7E0B-46B0-8C25-63EB229EEB55}">
      <dgm:prSet/>
      <dgm:spPr/>
      <dgm:t>
        <a:bodyPr/>
        <a:lstStyle/>
        <a:p>
          <a:endParaRPr lang="fr-FR"/>
        </a:p>
      </dgm:t>
    </dgm:pt>
    <dgm:pt modelId="{D7762FC7-20B5-42F6-B166-3155C5B48D66}" type="sibTrans" cxnId="{8AF80257-7E0B-46B0-8C25-63EB229EEB55}">
      <dgm:prSet/>
      <dgm:spPr/>
      <dgm:t>
        <a:bodyPr/>
        <a:lstStyle/>
        <a:p>
          <a:endParaRPr lang="fr-FR"/>
        </a:p>
      </dgm:t>
    </dgm:pt>
    <dgm:pt modelId="{DB9DE439-2E0F-43AC-9FD0-A1791A625A8B}">
      <dgm:prSet custScaleX="94912" custScaleY="135145" custLinFactX="-100000" custLinFactY="100000" custLinFactNeighborX="-115599" custLinFactNeighborY="176557"/>
      <dgm:spPr/>
      <dgm:t>
        <a:bodyPr/>
        <a:lstStyle/>
        <a:p>
          <a:endParaRPr lang="fr-FR" dirty="0"/>
        </a:p>
      </dgm:t>
    </dgm:pt>
    <dgm:pt modelId="{F3FFFAD4-1832-47FE-BF40-9CE80E16EC18}" type="parTrans" cxnId="{2F633FB8-719F-4558-B526-10557C14A053}">
      <dgm:prSet/>
      <dgm:spPr/>
      <dgm:t>
        <a:bodyPr/>
        <a:lstStyle/>
        <a:p>
          <a:endParaRPr lang="fr-FR"/>
        </a:p>
      </dgm:t>
    </dgm:pt>
    <dgm:pt modelId="{FB5F0CFA-E69E-4ECB-8782-F2305380A242}" type="sibTrans" cxnId="{2F633FB8-719F-4558-B526-10557C14A053}">
      <dgm:prSet/>
      <dgm:spPr/>
      <dgm:t>
        <a:bodyPr/>
        <a:lstStyle/>
        <a:p>
          <a:endParaRPr lang="fr-FR"/>
        </a:p>
      </dgm:t>
    </dgm:pt>
    <dgm:pt modelId="{B2169C8B-C127-453B-94FA-0F3501F27B62}">
      <dgm:prSet custScaleX="94912" custScaleY="135145" custLinFactX="-100000" custLinFactY="100000" custLinFactNeighborX="-115599" custLinFactNeighborY="176557"/>
      <dgm:spPr/>
      <dgm:t>
        <a:bodyPr/>
        <a:lstStyle/>
        <a:p>
          <a:endParaRPr lang="fr-FR" dirty="0"/>
        </a:p>
      </dgm:t>
    </dgm:pt>
    <dgm:pt modelId="{4F1D19B2-CB21-40B0-B5E9-DEC2B0FEE423}" type="parTrans" cxnId="{93FBDFD7-C167-4C74-9173-12B84950613C}">
      <dgm:prSet/>
      <dgm:spPr/>
      <dgm:t>
        <a:bodyPr/>
        <a:lstStyle/>
        <a:p>
          <a:endParaRPr lang="fr-FR"/>
        </a:p>
      </dgm:t>
    </dgm:pt>
    <dgm:pt modelId="{EF2CEB3C-4C90-42D1-A625-D7BC5B39C976}" type="sibTrans" cxnId="{93FBDFD7-C167-4C74-9173-12B84950613C}">
      <dgm:prSet/>
      <dgm:spPr/>
      <dgm:t>
        <a:bodyPr/>
        <a:lstStyle/>
        <a:p>
          <a:endParaRPr lang="fr-FR"/>
        </a:p>
      </dgm:t>
    </dgm:pt>
    <dgm:pt modelId="{A2A0D5E4-877E-4C6E-98E6-2B9C84566A4D}">
      <dgm:prSet custScaleX="94912" custScaleY="135145" custLinFactX="-100000" custLinFactY="100000" custLinFactNeighborX="-115599" custLinFactNeighborY="176557"/>
      <dgm:spPr/>
      <dgm:t>
        <a:bodyPr/>
        <a:lstStyle/>
        <a:p>
          <a:endParaRPr lang="fr-FR" i="1" dirty="0"/>
        </a:p>
      </dgm:t>
    </dgm:pt>
    <dgm:pt modelId="{262C1638-2663-4A6B-A797-BAC1669333F9}" type="parTrans" cxnId="{9706F767-517B-4C1E-B2D0-020B2FFD6B26}">
      <dgm:prSet/>
      <dgm:spPr/>
      <dgm:t>
        <a:bodyPr/>
        <a:lstStyle/>
        <a:p>
          <a:endParaRPr lang="fr-FR"/>
        </a:p>
      </dgm:t>
    </dgm:pt>
    <dgm:pt modelId="{DB8EB33D-1645-4758-9010-8C98FF35C083}" type="sibTrans" cxnId="{9706F767-517B-4C1E-B2D0-020B2FFD6B26}">
      <dgm:prSet/>
      <dgm:spPr/>
      <dgm:t>
        <a:bodyPr/>
        <a:lstStyle/>
        <a:p>
          <a:endParaRPr lang="fr-FR"/>
        </a:p>
      </dgm:t>
    </dgm:pt>
    <dgm:pt modelId="{EDA299A6-7D6A-4983-84A2-12551A1DD068}">
      <dgm:prSet custScaleX="94912" custScaleY="135145" custLinFactX="-100000" custLinFactY="100000" custLinFactNeighborX="-115599" custLinFactNeighborY="176557"/>
      <dgm:spPr/>
      <dgm:t>
        <a:bodyPr/>
        <a:lstStyle/>
        <a:p>
          <a:endParaRPr lang="fr-FR" dirty="0"/>
        </a:p>
      </dgm:t>
    </dgm:pt>
    <dgm:pt modelId="{01DB193C-1236-4B03-B732-23D2F5078347}" type="parTrans" cxnId="{61AFCB19-0576-4D49-A021-78D6543372D1}">
      <dgm:prSet/>
      <dgm:spPr/>
      <dgm:t>
        <a:bodyPr/>
        <a:lstStyle/>
        <a:p>
          <a:endParaRPr lang="fr-FR"/>
        </a:p>
      </dgm:t>
    </dgm:pt>
    <dgm:pt modelId="{D2D5F21B-468C-4858-A800-D20023C8CB44}" type="sibTrans" cxnId="{61AFCB19-0576-4D49-A021-78D6543372D1}">
      <dgm:prSet/>
      <dgm:spPr/>
      <dgm:t>
        <a:bodyPr/>
        <a:lstStyle/>
        <a:p>
          <a:endParaRPr lang="fr-FR"/>
        </a:p>
      </dgm:t>
    </dgm:pt>
    <dgm:pt modelId="{04F12BAF-ADEB-42D3-866D-B8D22206C070}">
      <dgm:prSet custScaleX="94912" custScaleY="135145" custLinFactX="-100000" custLinFactY="100000" custLinFactNeighborX="-115599" custLinFactNeighborY="176557"/>
      <dgm:spPr/>
      <dgm:t>
        <a:bodyPr/>
        <a:lstStyle/>
        <a:p>
          <a:endParaRPr lang="fr-FR" dirty="0"/>
        </a:p>
      </dgm:t>
    </dgm:pt>
    <dgm:pt modelId="{FD9F6FE3-6A9F-40D8-BF04-1A51028B539F}" type="parTrans" cxnId="{443E3F67-DDE0-4D6A-BFED-EB3E25311CAA}">
      <dgm:prSet/>
      <dgm:spPr/>
      <dgm:t>
        <a:bodyPr/>
        <a:lstStyle/>
        <a:p>
          <a:endParaRPr lang="fr-FR"/>
        </a:p>
      </dgm:t>
    </dgm:pt>
    <dgm:pt modelId="{B5D956D7-D166-4EED-A756-7CFDBB3C25CC}" type="sibTrans" cxnId="{443E3F67-DDE0-4D6A-BFED-EB3E25311CAA}">
      <dgm:prSet/>
      <dgm:spPr/>
      <dgm:t>
        <a:bodyPr/>
        <a:lstStyle/>
        <a:p>
          <a:endParaRPr lang="fr-FR"/>
        </a:p>
      </dgm:t>
    </dgm:pt>
    <dgm:pt modelId="{BC1BD564-73B2-4260-A0D7-68F432817283}">
      <dgm:prSet custScaleX="94912" custScaleY="135145" custLinFactX="-100000" custLinFactY="100000" custLinFactNeighborX="-115599" custLinFactNeighborY="176557"/>
      <dgm:spPr/>
      <dgm:t>
        <a:bodyPr/>
        <a:lstStyle/>
        <a:p>
          <a:endParaRPr lang="fr-FR" dirty="0"/>
        </a:p>
      </dgm:t>
    </dgm:pt>
    <dgm:pt modelId="{FCBE289C-4F51-4989-83FD-BEF6E2A3F211}" type="parTrans" cxnId="{45835E4F-9472-4C29-AEDB-83E33221D723}">
      <dgm:prSet/>
      <dgm:spPr/>
      <dgm:t>
        <a:bodyPr/>
        <a:lstStyle/>
        <a:p>
          <a:endParaRPr lang="fr-FR"/>
        </a:p>
      </dgm:t>
    </dgm:pt>
    <dgm:pt modelId="{6F5D31F0-CF44-4D3F-A02E-6E1C331DD813}" type="sibTrans" cxnId="{45835E4F-9472-4C29-AEDB-83E33221D723}">
      <dgm:prSet/>
      <dgm:spPr/>
      <dgm:t>
        <a:bodyPr/>
        <a:lstStyle/>
        <a:p>
          <a:endParaRPr lang="fr-FR"/>
        </a:p>
      </dgm:t>
    </dgm:pt>
    <dgm:pt modelId="{7158D5BC-A248-4A70-BEC8-DF75A09BAE66}">
      <dgm:prSet custScaleX="94912" custScaleY="135145" custLinFactX="-100000" custLinFactY="100000" custLinFactNeighborX="-115599" custLinFactNeighborY="176557"/>
      <dgm:spPr/>
      <dgm:t>
        <a:bodyPr/>
        <a:lstStyle/>
        <a:p>
          <a:endParaRPr lang="fr-FR" b="1" i="0" dirty="0"/>
        </a:p>
      </dgm:t>
    </dgm:pt>
    <dgm:pt modelId="{8937008C-D68A-4213-9DF9-170AD7B0FE8C}" type="parTrans" cxnId="{D3E2E2E6-F45D-4A69-BDB1-3244264913BA}">
      <dgm:prSet/>
      <dgm:spPr/>
      <dgm:t>
        <a:bodyPr/>
        <a:lstStyle/>
        <a:p>
          <a:endParaRPr lang="fr-FR"/>
        </a:p>
      </dgm:t>
    </dgm:pt>
    <dgm:pt modelId="{C32052DA-1CF6-4CDE-9774-911CEEA0EDAA}" type="sibTrans" cxnId="{D3E2E2E6-F45D-4A69-BDB1-3244264913BA}">
      <dgm:prSet/>
      <dgm:spPr/>
      <dgm:t>
        <a:bodyPr/>
        <a:lstStyle/>
        <a:p>
          <a:endParaRPr lang="fr-FR"/>
        </a:p>
      </dgm:t>
    </dgm:pt>
    <dgm:pt modelId="{A78D3165-DE85-4312-8BBB-20D223DE9317}">
      <dgm:prSet custScaleX="94912" custScaleY="135145" custLinFactX="-100000" custLinFactY="100000" custLinFactNeighborX="-115599" custLinFactNeighborY="176557"/>
      <dgm:spPr/>
      <dgm:t>
        <a:bodyPr/>
        <a:lstStyle/>
        <a:p>
          <a:endParaRPr lang="fr-FR" dirty="0"/>
        </a:p>
      </dgm:t>
    </dgm:pt>
    <dgm:pt modelId="{21FAA04B-8106-4508-9A06-F02144785923}" type="parTrans" cxnId="{8806724C-7654-4148-86F1-C348F985DE85}">
      <dgm:prSet/>
      <dgm:spPr/>
      <dgm:t>
        <a:bodyPr/>
        <a:lstStyle/>
        <a:p>
          <a:endParaRPr lang="fr-FR"/>
        </a:p>
      </dgm:t>
    </dgm:pt>
    <dgm:pt modelId="{E7077C81-2CE6-4C35-ABCC-69469C706533}" type="sibTrans" cxnId="{8806724C-7654-4148-86F1-C348F985DE85}">
      <dgm:prSet/>
      <dgm:spPr/>
      <dgm:t>
        <a:bodyPr/>
        <a:lstStyle/>
        <a:p>
          <a:endParaRPr lang="fr-FR"/>
        </a:p>
      </dgm:t>
    </dgm:pt>
    <dgm:pt modelId="{60F12413-4506-47AE-A3E3-BE7004E04C4F}" type="pres">
      <dgm:prSet presAssocID="{F3A35BA2-F1E6-4DB2-8810-7539BE479EE4}" presName="composite" presStyleCnt="0">
        <dgm:presLayoutVars>
          <dgm:chMax val="3"/>
          <dgm:animLvl val="lvl"/>
          <dgm:resizeHandles val="exact"/>
        </dgm:presLayoutVars>
      </dgm:prSet>
      <dgm:spPr/>
      <dgm:t>
        <a:bodyPr/>
        <a:lstStyle/>
        <a:p>
          <a:endParaRPr lang="fr-FR"/>
        </a:p>
      </dgm:t>
    </dgm:pt>
    <dgm:pt modelId="{DFB2F25A-FF07-412A-80BE-CA549A37B0A7}" type="pres">
      <dgm:prSet presAssocID="{2F59551B-F96A-4EE5-AA01-85ED3D30C2A6}" presName="gear1" presStyleLbl="node1" presStyleIdx="0" presStyleCnt="3" custScaleX="89914" custScaleY="77258" custLinFactNeighborX="-91808" custLinFactNeighborY="-82346">
        <dgm:presLayoutVars>
          <dgm:chMax val="1"/>
          <dgm:bulletEnabled val="1"/>
        </dgm:presLayoutVars>
      </dgm:prSet>
      <dgm:spPr/>
      <dgm:t>
        <a:bodyPr/>
        <a:lstStyle/>
        <a:p>
          <a:endParaRPr lang="fr-FR"/>
        </a:p>
      </dgm:t>
    </dgm:pt>
    <dgm:pt modelId="{531EB257-06E7-4D2D-A8BB-7FC207944E9A}" type="pres">
      <dgm:prSet presAssocID="{2F59551B-F96A-4EE5-AA01-85ED3D30C2A6}" presName="gear1srcNode" presStyleLbl="node1" presStyleIdx="0" presStyleCnt="3"/>
      <dgm:spPr/>
      <dgm:t>
        <a:bodyPr/>
        <a:lstStyle/>
        <a:p>
          <a:endParaRPr lang="fr-FR"/>
        </a:p>
      </dgm:t>
    </dgm:pt>
    <dgm:pt modelId="{98600841-534B-49E1-809A-81DE8BCFD9CF}" type="pres">
      <dgm:prSet presAssocID="{2F59551B-F96A-4EE5-AA01-85ED3D30C2A6}" presName="gear1dstNode" presStyleLbl="node1" presStyleIdx="0" presStyleCnt="3"/>
      <dgm:spPr/>
      <dgm:t>
        <a:bodyPr/>
        <a:lstStyle/>
        <a:p>
          <a:endParaRPr lang="fr-FR"/>
        </a:p>
      </dgm:t>
    </dgm:pt>
    <dgm:pt modelId="{AB751020-B7BF-43DC-A4D1-BFD4D1AF4A6C}" type="pres">
      <dgm:prSet presAssocID="{2F59551B-F96A-4EE5-AA01-85ED3D30C2A6}" presName="gear1ch" presStyleLbl="fgAcc1" presStyleIdx="0" presStyleCnt="3" custScaleX="102667" custScaleY="211315" custLinFactX="71991" custLinFactY="-147685" custLinFactNeighborX="100000" custLinFactNeighborY="-200000">
        <dgm:presLayoutVars>
          <dgm:chMax val="0"/>
          <dgm:bulletEnabled val="1"/>
        </dgm:presLayoutVars>
      </dgm:prSet>
      <dgm:spPr/>
      <dgm:t>
        <a:bodyPr/>
        <a:lstStyle/>
        <a:p>
          <a:endParaRPr lang="fr-FR"/>
        </a:p>
      </dgm:t>
    </dgm:pt>
    <dgm:pt modelId="{2742BCE7-A399-4D81-8FF2-96C320E11840}" type="pres">
      <dgm:prSet presAssocID="{06BE5816-D2B8-405B-8472-4FD06A6E8C62}" presName="gear2" presStyleLbl="node1" presStyleIdx="1" presStyleCnt="3" custAng="2863948" custScaleX="106969" custScaleY="110562" custLinFactNeighborX="78320" custLinFactNeighborY="-40475">
        <dgm:presLayoutVars>
          <dgm:chMax val="1"/>
          <dgm:bulletEnabled val="1"/>
        </dgm:presLayoutVars>
      </dgm:prSet>
      <dgm:spPr/>
      <dgm:t>
        <a:bodyPr/>
        <a:lstStyle/>
        <a:p>
          <a:endParaRPr lang="fr-FR"/>
        </a:p>
      </dgm:t>
    </dgm:pt>
    <dgm:pt modelId="{F1376A7B-F15B-4D46-8D7B-B7ECB75A0C71}" type="pres">
      <dgm:prSet presAssocID="{06BE5816-D2B8-405B-8472-4FD06A6E8C62}" presName="gear2srcNode" presStyleLbl="node1" presStyleIdx="1" presStyleCnt="3"/>
      <dgm:spPr/>
      <dgm:t>
        <a:bodyPr/>
        <a:lstStyle/>
        <a:p>
          <a:endParaRPr lang="fr-FR"/>
        </a:p>
      </dgm:t>
    </dgm:pt>
    <dgm:pt modelId="{09EC8A9D-5E18-4328-A1F7-3EF1E6258E12}" type="pres">
      <dgm:prSet presAssocID="{06BE5816-D2B8-405B-8472-4FD06A6E8C62}" presName="gear2dstNode" presStyleLbl="node1" presStyleIdx="1" presStyleCnt="3"/>
      <dgm:spPr/>
      <dgm:t>
        <a:bodyPr/>
        <a:lstStyle/>
        <a:p>
          <a:endParaRPr lang="fr-FR"/>
        </a:p>
      </dgm:t>
    </dgm:pt>
    <dgm:pt modelId="{0CE2D4C3-C56F-4B40-B51A-B6D095795C80}" type="pres">
      <dgm:prSet presAssocID="{06BE5816-D2B8-405B-8472-4FD06A6E8C62}" presName="gear2ch" presStyleLbl="fgAcc1" presStyleIdx="1" presStyleCnt="3" custScaleX="171578" custScaleY="198363" custLinFactX="100000" custLinFactNeighborX="126877" custLinFactNeighborY="62959">
        <dgm:presLayoutVars>
          <dgm:chMax val="0"/>
          <dgm:bulletEnabled val="1"/>
        </dgm:presLayoutVars>
      </dgm:prSet>
      <dgm:spPr/>
      <dgm:t>
        <a:bodyPr/>
        <a:lstStyle/>
        <a:p>
          <a:endParaRPr lang="fr-FR"/>
        </a:p>
      </dgm:t>
    </dgm:pt>
    <dgm:pt modelId="{A9865180-157E-4123-A919-89E43C4533B0}" type="pres">
      <dgm:prSet presAssocID="{4C0DD5A5-0BD2-4C03-BC02-9BC9040249CA}" presName="gear3" presStyleLbl="node1" presStyleIdx="2" presStyleCnt="3" custAng="19896979" custScaleX="108860" custScaleY="110740" custLinFactNeighborX="-38206" custLinFactNeighborY="81220"/>
      <dgm:spPr/>
      <dgm:t>
        <a:bodyPr/>
        <a:lstStyle/>
        <a:p>
          <a:endParaRPr lang="fr-FR"/>
        </a:p>
      </dgm:t>
    </dgm:pt>
    <dgm:pt modelId="{84ACDE98-EC32-46E1-8FD3-813A3C31BA42}" type="pres">
      <dgm:prSet presAssocID="{4C0DD5A5-0BD2-4C03-BC02-9BC9040249CA}" presName="gear3tx" presStyleLbl="node1" presStyleIdx="2" presStyleCnt="3">
        <dgm:presLayoutVars>
          <dgm:chMax val="1"/>
          <dgm:bulletEnabled val="1"/>
        </dgm:presLayoutVars>
      </dgm:prSet>
      <dgm:spPr/>
      <dgm:t>
        <a:bodyPr/>
        <a:lstStyle/>
        <a:p>
          <a:endParaRPr lang="fr-FR"/>
        </a:p>
      </dgm:t>
    </dgm:pt>
    <dgm:pt modelId="{AD247EAD-1D15-4947-89D5-65F10C9A6E76}" type="pres">
      <dgm:prSet presAssocID="{4C0DD5A5-0BD2-4C03-BC02-9BC9040249CA}" presName="gear3srcNode" presStyleLbl="node1" presStyleIdx="2" presStyleCnt="3"/>
      <dgm:spPr/>
      <dgm:t>
        <a:bodyPr/>
        <a:lstStyle/>
        <a:p>
          <a:endParaRPr lang="fr-FR"/>
        </a:p>
      </dgm:t>
    </dgm:pt>
    <dgm:pt modelId="{8429A905-A905-4C14-B837-839AA3D8B85F}" type="pres">
      <dgm:prSet presAssocID="{4C0DD5A5-0BD2-4C03-BC02-9BC9040249CA}" presName="gear3dstNode" presStyleLbl="node1" presStyleIdx="2" presStyleCnt="3"/>
      <dgm:spPr/>
      <dgm:t>
        <a:bodyPr/>
        <a:lstStyle/>
        <a:p>
          <a:endParaRPr lang="fr-FR"/>
        </a:p>
      </dgm:t>
    </dgm:pt>
    <dgm:pt modelId="{2EF31589-B086-49FC-8AE8-E60A61B389DF}" type="pres">
      <dgm:prSet presAssocID="{4C0DD5A5-0BD2-4C03-BC02-9BC9040249CA}" presName="gear3ch" presStyleLbl="fgAcc1" presStyleIdx="2" presStyleCnt="3" custScaleX="131102" custScaleY="193028" custLinFactX="-100000" custLinFactY="100000" custLinFactNeighborX="-172838" custLinFactNeighborY="167870">
        <dgm:presLayoutVars>
          <dgm:chMax val="0"/>
          <dgm:bulletEnabled val="1"/>
        </dgm:presLayoutVars>
      </dgm:prSet>
      <dgm:spPr/>
      <dgm:t>
        <a:bodyPr/>
        <a:lstStyle/>
        <a:p>
          <a:endParaRPr lang="fr-FR"/>
        </a:p>
      </dgm:t>
    </dgm:pt>
    <dgm:pt modelId="{0F83E67F-E177-4B77-80FD-C0355BD637B5}" type="pres">
      <dgm:prSet presAssocID="{F6D76750-5A61-4F58-93E4-CF5397076E46}" presName="connector1" presStyleLbl="sibTrans2D1" presStyleIdx="0" presStyleCnt="3" custFlipVert="1" custScaleX="1147" custScaleY="1147" custLinFactNeighborX="794" custLinFactNeighborY="-32521"/>
      <dgm:spPr/>
      <dgm:t>
        <a:bodyPr/>
        <a:lstStyle/>
        <a:p>
          <a:endParaRPr lang="fr-FR"/>
        </a:p>
      </dgm:t>
    </dgm:pt>
    <dgm:pt modelId="{0578DF55-6D30-41BA-AD4D-CA96896D3A91}" type="pres">
      <dgm:prSet presAssocID="{BC1512DF-8C34-49FD-8800-D919CD37ED27}" presName="connector2" presStyleLbl="sibTrans2D1" presStyleIdx="1" presStyleCnt="3" custAng="1561929" custFlipVert="0" custFlipHor="1" custScaleX="1752" custScaleY="1752" custLinFactX="11755" custLinFactNeighborX="100000" custLinFactNeighborY="-19159"/>
      <dgm:spPr/>
      <dgm:t>
        <a:bodyPr/>
        <a:lstStyle/>
        <a:p>
          <a:endParaRPr lang="fr-FR"/>
        </a:p>
      </dgm:t>
    </dgm:pt>
    <dgm:pt modelId="{5F54B304-F729-4A6A-8E69-ED2B10492D57}" type="pres">
      <dgm:prSet presAssocID="{66AEF859-AAA5-4948-AED4-358114D6D3BE}" presName="connector3" presStyleLbl="sibTrans2D1" presStyleIdx="2" presStyleCnt="3" custFlipVert="1" custFlipHor="1" custScaleX="1465" custScaleY="1465" custLinFactX="34802" custLinFactNeighborX="100000" custLinFactNeighborY="18364"/>
      <dgm:spPr/>
      <dgm:t>
        <a:bodyPr/>
        <a:lstStyle/>
        <a:p>
          <a:endParaRPr lang="fr-FR"/>
        </a:p>
      </dgm:t>
    </dgm:pt>
  </dgm:ptLst>
  <dgm:cxnLst>
    <dgm:cxn modelId="{2BC70162-99C1-4AF0-84C1-55F7788D7C94}" srcId="{F3A35BA2-F1E6-4DB2-8810-7539BE479EE4}" destId="{EEB05480-7425-42BE-9678-B88E16D17148}" srcOrd="5" destOrd="0" parTransId="{8BC26E74-7D05-42B1-A233-BA81E43DE1AF}" sibTransId="{77BEA51E-E3ED-43FD-BDB3-18DF3FC2AF75}"/>
    <dgm:cxn modelId="{C74556AA-AC37-4234-81D6-423FCC60F131}" type="presOf" srcId="{4C0DD5A5-0BD2-4C03-BC02-9BC9040249CA}" destId="{AD247EAD-1D15-4947-89D5-65F10C9A6E76}" srcOrd="2" destOrd="0" presId="urn:microsoft.com/office/officeart/2005/8/layout/gear1"/>
    <dgm:cxn modelId="{65030B08-B6C5-4156-BA93-8035C8971DA1}" type="presOf" srcId="{132ABF26-BA79-4F66-A134-254F4484047B}" destId="{AB751020-B7BF-43DC-A4D1-BFD4D1AF4A6C}" srcOrd="0" destOrd="0" presId="urn:microsoft.com/office/officeart/2005/8/layout/gear1"/>
    <dgm:cxn modelId="{6737A436-68E3-420F-BC70-3B6AE404AFA5}" type="presOf" srcId="{6DF68B6A-3ECF-4C05-809F-FDAD3EDA4865}" destId="{2EF31589-B086-49FC-8AE8-E60A61B389DF}" srcOrd="0" destOrd="2" presId="urn:microsoft.com/office/officeart/2005/8/layout/gear1"/>
    <dgm:cxn modelId="{6EE28562-6840-48BC-A127-89965734983A}" srcId="{F3A35BA2-F1E6-4DB2-8810-7539BE479EE4}" destId="{7C006B8E-EED8-4013-A659-4F312AF5A4BF}" srcOrd="21" destOrd="0" parTransId="{75B25602-28B3-427A-B1F9-E4E2E218654B}" sibTransId="{8F516A4F-7CE4-42C9-98EE-9FF15396EC53}"/>
    <dgm:cxn modelId="{2F633FB8-719F-4558-B526-10557C14A053}" srcId="{F3A35BA2-F1E6-4DB2-8810-7539BE479EE4}" destId="{DB9DE439-2E0F-43AC-9FD0-A1791A625A8B}" srcOrd="26" destOrd="0" parTransId="{F3FFFAD4-1832-47FE-BF40-9CE80E16EC18}" sibTransId="{FB5F0CFA-E69E-4ECB-8782-F2305380A242}"/>
    <dgm:cxn modelId="{C1955B10-8640-4471-B608-56BAF4C30E5A}" srcId="{F3A35BA2-F1E6-4DB2-8810-7539BE479EE4}" destId="{03B75D40-DDC0-445D-872F-FEB2D9E351B6}" srcOrd="19" destOrd="0" parTransId="{A05F2C51-E5FE-4AE4-B285-AB2A8077723F}" sibTransId="{D0E49BBF-CD72-4A86-AB7C-8746B9667383}"/>
    <dgm:cxn modelId="{BFB10D3D-00A1-4AF1-A3C2-28BAA751C667}" type="presOf" srcId="{2F59551B-F96A-4EE5-AA01-85ED3D30C2A6}" destId="{531EB257-06E7-4D2D-A8BB-7FC207944E9A}" srcOrd="1" destOrd="0" presId="urn:microsoft.com/office/officeart/2005/8/layout/gear1"/>
    <dgm:cxn modelId="{8C70A20F-C9B3-403B-8F5B-CBB5D8E242D8}" type="presOf" srcId="{2F59551B-F96A-4EE5-AA01-85ED3D30C2A6}" destId="{98600841-534B-49E1-809A-81DE8BCFD9CF}" srcOrd="2" destOrd="0" presId="urn:microsoft.com/office/officeart/2005/8/layout/gear1"/>
    <dgm:cxn modelId="{A9CEAEA7-5B26-4187-B6D8-AD6A113C8B32}" type="presOf" srcId="{4C0DD5A5-0BD2-4C03-BC02-9BC9040249CA}" destId="{8429A905-A905-4C14-B837-839AA3D8B85F}" srcOrd="3" destOrd="0" presId="urn:microsoft.com/office/officeart/2005/8/layout/gear1"/>
    <dgm:cxn modelId="{A04319D8-C4CC-46E7-B73E-2A6CCBC9E2E3}" srcId="{06BE5816-D2B8-405B-8472-4FD06A6E8C62}" destId="{1CFD43C2-9632-43DB-A2A9-3A8C8111766D}" srcOrd="0" destOrd="0" parTransId="{167E3357-66EA-4B95-B4ED-22538D806DB2}" sibTransId="{4B28A51C-616C-48ED-947D-1E09E0A82DBD}"/>
    <dgm:cxn modelId="{3C249B42-0E8B-4B6D-B410-DCCF5EA4DA00}" srcId="{F3A35BA2-F1E6-4DB2-8810-7539BE479EE4}" destId="{2BCC5603-4530-44A3-A36D-8452B5C121D9}" srcOrd="11" destOrd="0" parTransId="{E55BCE81-915E-4975-ABB8-1FEC4DE24BE4}" sibTransId="{317E4372-3885-4F3B-99FC-D1CA076FDE9B}"/>
    <dgm:cxn modelId="{7550AFE6-8B3A-46C0-883A-1524E10F58DA}" srcId="{F3A35BA2-F1E6-4DB2-8810-7539BE479EE4}" destId="{06BE5816-D2B8-405B-8472-4FD06A6E8C62}" srcOrd="1" destOrd="0" parTransId="{13472BDB-945F-44B7-BDF0-074D15FCB84C}" sibTransId="{BC1512DF-8C34-49FD-8800-D919CD37ED27}"/>
    <dgm:cxn modelId="{826A2DA3-A8B9-4B5C-9B01-D08EA978BC4C}" srcId="{2F59551B-F96A-4EE5-AA01-85ED3D30C2A6}" destId="{EB6CF864-C065-4454-A50A-876316ACEAED}" srcOrd="2" destOrd="0" parTransId="{17375DF0-7029-483A-A32E-818CBF14EA3C}" sibTransId="{803DFFE5-9843-464E-976E-51F995E5932A}"/>
    <dgm:cxn modelId="{7A7830D4-96C8-4C3D-B9D2-E10A42923257}" type="presOf" srcId="{F2F38B53-6265-49F5-8D3E-D23BD6A0A6BA}" destId="{2EF31589-B086-49FC-8AE8-E60A61B389DF}" srcOrd="0" destOrd="4" presId="urn:microsoft.com/office/officeart/2005/8/layout/gear1"/>
    <dgm:cxn modelId="{67DFB34A-4390-494C-ABC5-5C1774380196}" type="presOf" srcId="{96659DD8-A87A-4A5B-AD7E-25A35FD9EF29}" destId="{0CE2D4C3-C56F-4B40-B51A-B6D095795C80}" srcOrd="0" destOrd="1" presId="urn:microsoft.com/office/officeart/2005/8/layout/gear1"/>
    <dgm:cxn modelId="{1FC38520-E3C7-478A-9F84-9234398E54E5}" type="presOf" srcId="{1EE58D1C-F8DE-49BD-A66F-B388F69A2886}" destId="{2EF31589-B086-49FC-8AE8-E60A61B389DF}" srcOrd="0" destOrd="7" presId="urn:microsoft.com/office/officeart/2005/8/layout/gear1"/>
    <dgm:cxn modelId="{B53A874E-C8B0-4EEB-803A-CA343902905E}" srcId="{4C0DD5A5-0BD2-4C03-BC02-9BC9040249CA}" destId="{3C2C8197-1853-4E8B-8033-0EFC69FB2954}" srcOrd="6" destOrd="0" parTransId="{882C12EE-E024-4539-A6BE-37FC7B91A16C}" sibTransId="{AF8DC4AC-C687-4800-97A8-DE59D149BFC3}"/>
    <dgm:cxn modelId="{64099D8D-7960-4BFA-B7E9-0160210C475F}" srcId="{4C0DD5A5-0BD2-4C03-BC02-9BC9040249CA}" destId="{235CA904-D356-4ED4-AAFB-D365A7D59658}" srcOrd="0" destOrd="0" parTransId="{A495FBCC-2A9B-4952-A592-768EADBA04AD}" sibTransId="{706FE8FE-1792-4F76-9DB5-27BC3C94EE4F}"/>
    <dgm:cxn modelId="{A8F93DFD-7FDB-40C9-A417-ACB7F6F5EEA3}" srcId="{F3A35BA2-F1E6-4DB2-8810-7539BE479EE4}" destId="{63374D30-8E5A-45F8-B98A-5D2DAF256BA9}" srcOrd="24" destOrd="0" parTransId="{BB4BEC9F-36C5-436B-B01F-27DC61652CAA}" sibTransId="{A01165AF-7685-4BFC-B9D0-423DDDB78747}"/>
    <dgm:cxn modelId="{8806724C-7654-4148-86F1-C348F985DE85}" srcId="{F3A35BA2-F1E6-4DB2-8810-7539BE479EE4}" destId="{A78D3165-DE85-4312-8BBB-20D223DE9317}" srcOrd="33" destOrd="0" parTransId="{21FAA04B-8106-4508-9A06-F02144785923}" sibTransId="{E7077C81-2CE6-4C35-ABCC-69469C706533}"/>
    <dgm:cxn modelId="{15BA9A9B-EF40-4FA9-B316-392CF2FF9307}" type="presOf" srcId="{4C0DD5A5-0BD2-4C03-BC02-9BC9040249CA}" destId="{A9865180-157E-4123-A919-89E43C4533B0}" srcOrd="0" destOrd="0" presId="urn:microsoft.com/office/officeart/2005/8/layout/gear1"/>
    <dgm:cxn modelId="{A8E1287A-B529-4601-9722-7488DD0B667C}" srcId="{F3A35BA2-F1E6-4DB2-8810-7539BE479EE4}" destId="{AC493356-A07F-4D5D-986D-A651814C4C78}" srcOrd="22" destOrd="0" parTransId="{467893D3-2775-499B-B90D-AF4C1FDB60D8}" sibTransId="{91ECFC49-01BA-4A04-8429-CD999F758A1A}"/>
    <dgm:cxn modelId="{4F545F9F-83FB-4F54-819B-1CD561715BD8}" srcId="{F3A35BA2-F1E6-4DB2-8810-7539BE479EE4}" destId="{095185C3-0299-47E1-9D1C-A956C10C52B5}" srcOrd="13" destOrd="0" parTransId="{773173ED-EB06-472B-97EF-8A637EEA458F}" sibTransId="{F0814386-707B-449C-ACFC-4941AF3C506C}"/>
    <dgm:cxn modelId="{55882EAB-644B-4079-A99E-84B66EDF37BA}" srcId="{F3A35BA2-F1E6-4DB2-8810-7539BE479EE4}" destId="{5A6410E2-D26D-4739-8405-FA3C617FC783}" srcOrd="9" destOrd="0" parTransId="{703EEB6A-B9A5-4596-8DB1-481E6C5B3EBC}" sibTransId="{7FEF9646-FBD8-446A-A97E-0712A01C73DB}"/>
    <dgm:cxn modelId="{D3E2E2E6-F45D-4A69-BDB1-3244264913BA}" srcId="{F3A35BA2-F1E6-4DB2-8810-7539BE479EE4}" destId="{7158D5BC-A248-4A70-BEC8-DF75A09BAE66}" srcOrd="32" destOrd="0" parTransId="{8937008C-D68A-4213-9DF9-170AD7B0FE8C}" sibTransId="{C32052DA-1CF6-4CDE-9774-911CEEA0EDAA}"/>
    <dgm:cxn modelId="{6DC8CC2A-768A-4B35-BF06-2838AEA7E142}" srcId="{F3A35BA2-F1E6-4DB2-8810-7539BE479EE4}" destId="{369BDD08-7861-4F35-A850-0C3C532D5DB9}" srcOrd="20" destOrd="0" parTransId="{E25660BB-5ACD-4FFE-8BA0-D4E28A913FE5}" sibTransId="{95DD34CA-3B56-4AD4-A439-7743262BA4A4}"/>
    <dgm:cxn modelId="{617C4549-543E-44FB-A218-6037F8A99C4A}" srcId="{F3A35BA2-F1E6-4DB2-8810-7539BE479EE4}" destId="{9F343738-8B47-4F41-8C12-AAB2722B78FA}" srcOrd="14" destOrd="0" parTransId="{A067F65A-2C6B-4C58-AE02-F9A346EA7FA6}" sibTransId="{0794CF23-BCB3-4273-89C7-DA1283D5C801}"/>
    <dgm:cxn modelId="{FB73E7EE-A9AF-4A76-8D21-6DEED7E953A6}" srcId="{06BE5816-D2B8-405B-8472-4FD06A6E8C62}" destId="{96659DD8-A87A-4A5B-AD7E-25A35FD9EF29}" srcOrd="1" destOrd="0" parTransId="{DF12D241-FE67-40AD-A4C5-47090861BABD}" sibTransId="{794ADE3F-5BBC-41F3-A7A8-02EBDB50B7ED}"/>
    <dgm:cxn modelId="{3577EFAB-345E-4387-A67A-6A8DCB4BD231}" srcId="{F3A35BA2-F1E6-4DB2-8810-7539BE479EE4}" destId="{30302C0F-A98E-4D55-95D8-65CA510AF6A3}" srcOrd="3" destOrd="0" parTransId="{EF9662E2-3995-435F-B7F5-7810AAA02B32}" sibTransId="{50691F47-4DD5-4BD6-B880-0A32CCC7071B}"/>
    <dgm:cxn modelId="{60422EEF-ACFF-4DA6-8416-BD6E66F24356}" type="presOf" srcId="{F6D76750-5A61-4F58-93E4-CF5397076E46}" destId="{0F83E67F-E177-4B77-80FD-C0355BD637B5}" srcOrd="0" destOrd="0" presId="urn:microsoft.com/office/officeart/2005/8/layout/gear1"/>
    <dgm:cxn modelId="{231C4C17-8893-4BA3-B43D-2F369981F00E}" srcId="{F3A35BA2-F1E6-4DB2-8810-7539BE479EE4}" destId="{A7DBCD9D-0ADB-4FFF-9D85-CE2A118A6CC6}" srcOrd="7" destOrd="0" parTransId="{AA628CC7-FF82-475C-B5F6-D70D5686D5E9}" sibTransId="{B39CF6FE-FDD2-454D-A1F6-3F7EC628C852}"/>
    <dgm:cxn modelId="{D201C9E8-E51A-4924-B800-F5E1F0EF2733}" type="presOf" srcId="{C55F2F78-42CF-4DB7-8A43-393692FC935B}" destId="{AB751020-B7BF-43DC-A4D1-BFD4D1AF4A6C}" srcOrd="0" destOrd="1" presId="urn:microsoft.com/office/officeart/2005/8/layout/gear1"/>
    <dgm:cxn modelId="{F48AFD43-FFC4-42A5-8377-5A588B90AFC0}" srcId="{2F59551B-F96A-4EE5-AA01-85ED3D30C2A6}" destId="{132ABF26-BA79-4F66-A134-254F4484047B}" srcOrd="0" destOrd="0" parTransId="{12452AC7-8AF0-44FB-9B39-B378873F0AB2}" sibTransId="{C00A4F7F-5870-4B3E-A4B3-2D65C42EEE06}"/>
    <dgm:cxn modelId="{01F475B9-CD9D-490A-81BD-6D760B1F01C8}" srcId="{F3A35BA2-F1E6-4DB2-8810-7539BE479EE4}" destId="{318BE743-760E-4C4B-9FEC-BE670E228DD3}" srcOrd="10" destOrd="0" parTransId="{5B1DE8E5-D159-4CB3-BF70-448743DEE802}" sibTransId="{0D2E38E5-D72E-4EAD-9CED-C872B03E69E8}"/>
    <dgm:cxn modelId="{9901091C-4A57-4939-B3E0-830974C72997}" type="presOf" srcId="{EB6CF864-C065-4454-A50A-876316ACEAED}" destId="{AB751020-B7BF-43DC-A4D1-BFD4D1AF4A6C}" srcOrd="0" destOrd="2" presId="urn:microsoft.com/office/officeart/2005/8/layout/gear1"/>
    <dgm:cxn modelId="{0C340A96-F100-4892-B2EF-79FFA8C2266A}" srcId="{F3A35BA2-F1E6-4DB2-8810-7539BE479EE4}" destId="{7C4B8450-D43B-4F21-A0F1-ACD38DA01034}" srcOrd="12" destOrd="0" parTransId="{D466DF8B-6B1A-4D29-9634-CC029DADF128}" sibTransId="{875424A7-BD63-4870-9868-7AB0AA1DBDD9}"/>
    <dgm:cxn modelId="{0F2A143B-43A3-4361-AA5C-7C10228EAD69}" type="presOf" srcId="{E543EB87-8078-46BB-8233-3F0A6D28D3F2}" destId="{2EF31589-B086-49FC-8AE8-E60A61B389DF}" srcOrd="0" destOrd="5" presId="urn:microsoft.com/office/officeart/2005/8/layout/gear1"/>
    <dgm:cxn modelId="{AC54E9B9-7E7A-421F-969A-041F58586F8E}" srcId="{F3A35BA2-F1E6-4DB2-8810-7539BE479EE4}" destId="{CEFB474E-F315-4F49-BA46-3290D8EB8F54}" srcOrd="17" destOrd="0" parTransId="{EE538DB5-229A-4276-8D4C-396914163F26}" sibTransId="{C6836C5F-06AD-4A00-B5D2-3E42037ACC31}"/>
    <dgm:cxn modelId="{D4884205-1304-4DD0-A337-049C03FDF5C2}" srcId="{4C0DD5A5-0BD2-4C03-BC02-9BC9040249CA}" destId="{0C457400-E0D6-4CE1-832C-A36361A8F753}" srcOrd="3" destOrd="0" parTransId="{E527A9B1-0198-4D1A-A244-ECE309B35ED6}" sibTransId="{FA6F428E-C5DE-4183-8D0C-65F4240ACFF7}"/>
    <dgm:cxn modelId="{93FBDFD7-C167-4C74-9173-12B84950613C}" srcId="{F3A35BA2-F1E6-4DB2-8810-7539BE479EE4}" destId="{B2169C8B-C127-453B-94FA-0F3501F27B62}" srcOrd="27" destOrd="0" parTransId="{4F1D19B2-CB21-40B0-B5E9-DEC2B0FEE423}" sibTransId="{EF2CEB3C-4C90-42D1-A625-D7BC5B39C976}"/>
    <dgm:cxn modelId="{8B1E9A2B-E3D6-4523-9173-E2BD114D0543}" srcId="{4C0DD5A5-0BD2-4C03-BC02-9BC9040249CA}" destId="{F2F38B53-6265-49F5-8D3E-D23BD6A0A6BA}" srcOrd="4" destOrd="0" parTransId="{00551646-9D47-4A02-AF13-17F1560898F2}" sibTransId="{B5A9C76B-D1C9-4194-834C-92BECFFC6C64}"/>
    <dgm:cxn modelId="{2215248B-1CF0-4BDE-B38E-0E9645E548B7}" type="presOf" srcId="{BC1512DF-8C34-49FD-8800-D919CD37ED27}" destId="{0578DF55-6D30-41BA-AD4D-CA96896D3A91}" srcOrd="0" destOrd="0" presId="urn:microsoft.com/office/officeart/2005/8/layout/gear1"/>
    <dgm:cxn modelId="{2E15884A-FE0B-426D-BB94-9FF6CC6DAE71}" type="presOf" srcId="{06BE5816-D2B8-405B-8472-4FD06A6E8C62}" destId="{09EC8A9D-5E18-4328-A1F7-3EF1E6258E12}" srcOrd="2" destOrd="0" presId="urn:microsoft.com/office/officeart/2005/8/layout/gear1"/>
    <dgm:cxn modelId="{D534DF11-6471-4B42-9804-3D88A2DF5552}" srcId="{F3A35BA2-F1E6-4DB2-8810-7539BE479EE4}" destId="{2F59551B-F96A-4EE5-AA01-85ED3D30C2A6}" srcOrd="0" destOrd="0" parTransId="{528EE2C2-72E3-43C2-8C3B-26C85969C8D6}" sibTransId="{F6D76750-5A61-4F58-93E4-CF5397076E46}"/>
    <dgm:cxn modelId="{443E3F67-DDE0-4D6A-BFED-EB3E25311CAA}" srcId="{F3A35BA2-F1E6-4DB2-8810-7539BE479EE4}" destId="{04F12BAF-ADEB-42D3-866D-B8D22206C070}" srcOrd="30" destOrd="0" parTransId="{FD9F6FE3-6A9F-40D8-BF04-1A51028B539F}" sibTransId="{B5D956D7-D166-4EED-A756-7CFDBB3C25CC}"/>
    <dgm:cxn modelId="{A8452FAB-10B4-47F8-8441-B8A9077CB076}" type="presOf" srcId="{0C457400-E0D6-4CE1-832C-A36361A8F753}" destId="{2EF31589-B086-49FC-8AE8-E60A61B389DF}" srcOrd="0" destOrd="3" presId="urn:microsoft.com/office/officeart/2005/8/layout/gear1"/>
    <dgm:cxn modelId="{D1EE339A-6E02-4FBA-A62C-1CDE5DD72242}" type="presOf" srcId="{2C6D310C-E4B2-46BB-8391-F8DB7D003EF3}" destId="{2EF31589-B086-49FC-8AE8-E60A61B389DF}" srcOrd="0" destOrd="1" presId="urn:microsoft.com/office/officeart/2005/8/layout/gear1"/>
    <dgm:cxn modelId="{4FF7912B-A28F-4FFB-BA60-D91E6FB4E048}" srcId="{F3A35BA2-F1E6-4DB2-8810-7539BE479EE4}" destId="{F2549F3A-5B0F-4E72-89D1-5F61AE17B30B}" srcOrd="6" destOrd="0" parTransId="{15C88100-96AE-4635-A531-755BD2494D82}" sibTransId="{9D449D48-31C0-491A-9C7A-BBCD820D7AE7}"/>
    <dgm:cxn modelId="{4F82BE27-27DB-43D5-94C2-30B983131EA2}" srcId="{4C0DD5A5-0BD2-4C03-BC02-9BC9040249CA}" destId="{2C6D310C-E4B2-46BB-8391-F8DB7D003EF3}" srcOrd="1" destOrd="0" parTransId="{D5EFD9A2-CB32-4C30-A583-0BAA03AC85C5}" sibTransId="{BB9CF751-7203-462D-907C-CF5C0C5E422F}"/>
    <dgm:cxn modelId="{EA006F86-F240-494D-9395-59764CD88619}" srcId="{4C0DD5A5-0BD2-4C03-BC02-9BC9040249CA}" destId="{E543EB87-8078-46BB-8233-3F0A6D28D3F2}" srcOrd="5" destOrd="0" parTransId="{9BDF606F-2B59-4470-BD8D-E71F3554938B}" sibTransId="{62C029A4-38D1-4431-9F2D-1D7760F23A56}"/>
    <dgm:cxn modelId="{B6D8CE83-1109-4F9B-B8EA-D4679D4FEC70}" srcId="{2F59551B-F96A-4EE5-AA01-85ED3D30C2A6}" destId="{76E5030D-B058-4833-BF33-73DB187855A2}" srcOrd="3" destOrd="0" parTransId="{4070DE00-F3AC-472E-879D-33A233F11453}" sibTransId="{AA8AB9CC-E5F3-4E5C-A1B7-FFB1EE8A734D}"/>
    <dgm:cxn modelId="{A727B863-819C-49A9-9178-076E1C128CBB}" srcId="{4C0DD5A5-0BD2-4C03-BC02-9BC9040249CA}" destId="{6DF68B6A-3ECF-4C05-809F-FDAD3EDA4865}" srcOrd="2" destOrd="0" parTransId="{F308518F-271B-4B03-875A-23434217A109}" sibTransId="{E1CE25AD-6F81-438F-941B-53CD9B73DFA2}"/>
    <dgm:cxn modelId="{A3C458E8-B5B0-4301-84CC-34C5690CA8CD}" srcId="{F3A35BA2-F1E6-4DB2-8810-7539BE479EE4}" destId="{E7AA2A91-EFC4-4376-86C8-D1235E0D4DE0}" srcOrd="16" destOrd="0" parTransId="{BEA89C53-D7A8-48C5-957D-F00A7570E432}" sibTransId="{2ECF0489-2099-4F23-B640-0EBDE4377E67}"/>
    <dgm:cxn modelId="{3C22F1D0-FBE1-4C2F-B2EE-FDA4A02B18F5}" type="presOf" srcId="{4C0DD5A5-0BD2-4C03-BC02-9BC9040249CA}" destId="{84ACDE98-EC32-46E1-8FD3-813A3C31BA42}" srcOrd="1" destOrd="0" presId="urn:microsoft.com/office/officeart/2005/8/layout/gear1"/>
    <dgm:cxn modelId="{C259BEFE-F28B-4E39-998E-23485CD98F50}" srcId="{F3A35BA2-F1E6-4DB2-8810-7539BE479EE4}" destId="{6F5C817E-1774-4A29-A3DC-02B275DC1169}" srcOrd="8" destOrd="0" parTransId="{B08390B4-3E24-421D-A55B-8B13C5B291B2}" sibTransId="{16B4FD65-B761-40FA-844F-7FAF5BA9581B}"/>
    <dgm:cxn modelId="{B443818C-A9A8-4997-B5A0-2FAED4A8CBDC}" type="presOf" srcId="{3C2C8197-1853-4E8B-8033-0EFC69FB2954}" destId="{2EF31589-B086-49FC-8AE8-E60A61B389DF}" srcOrd="0" destOrd="6" presId="urn:microsoft.com/office/officeart/2005/8/layout/gear1"/>
    <dgm:cxn modelId="{F16C4D22-F023-49F1-9BFA-02CA21A1F220}" type="presOf" srcId="{1CFD43C2-9632-43DB-A2A9-3A8C8111766D}" destId="{0CE2D4C3-C56F-4B40-B51A-B6D095795C80}" srcOrd="0" destOrd="0" presId="urn:microsoft.com/office/officeart/2005/8/layout/gear1"/>
    <dgm:cxn modelId="{D76FF11F-18BF-46FE-8255-9515A3EB8F23}" type="presOf" srcId="{66AEF859-AAA5-4948-AED4-358114D6D3BE}" destId="{5F54B304-F729-4A6A-8E69-ED2B10492D57}" srcOrd="0" destOrd="0" presId="urn:microsoft.com/office/officeart/2005/8/layout/gear1"/>
    <dgm:cxn modelId="{61AFCB19-0576-4D49-A021-78D6543372D1}" srcId="{F3A35BA2-F1E6-4DB2-8810-7539BE479EE4}" destId="{EDA299A6-7D6A-4983-84A2-12551A1DD068}" srcOrd="29" destOrd="0" parTransId="{01DB193C-1236-4B03-B732-23D2F5078347}" sibTransId="{D2D5F21B-468C-4858-A800-D20023C8CB44}"/>
    <dgm:cxn modelId="{546118D2-CEAC-4E0D-9D74-503305860665}" srcId="{F3A35BA2-F1E6-4DB2-8810-7539BE479EE4}" destId="{83ED5C49-8820-4DB1-9FE9-6FC3B3E6D494}" srcOrd="18" destOrd="0" parTransId="{1D9273A9-0340-4559-8754-1450032C3A85}" sibTransId="{25F47787-B4A7-4051-9887-5F1E3737B61D}"/>
    <dgm:cxn modelId="{2F331966-B5CE-4EEF-ACA8-53BD99EA221A}" srcId="{F3A35BA2-F1E6-4DB2-8810-7539BE479EE4}" destId="{26B49C86-7772-4187-99E7-1D31D05C77A7}" srcOrd="23" destOrd="0" parTransId="{E45F7E8C-2220-4648-BC90-B7D4E02CA6E4}" sibTransId="{12C2E7B0-CE3F-4ED2-AE29-1E8F9B054A82}"/>
    <dgm:cxn modelId="{5406AD30-D5CA-4BDC-8688-0BB5F30F8235}" type="presOf" srcId="{06BE5816-D2B8-405B-8472-4FD06A6E8C62}" destId="{2742BCE7-A399-4D81-8FF2-96C320E11840}" srcOrd="0" destOrd="0" presId="urn:microsoft.com/office/officeart/2005/8/layout/gear1"/>
    <dgm:cxn modelId="{A59C2AF2-5AF3-46F0-B9D7-93FB70B79542}" type="presOf" srcId="{06BE5816-D2B8-405B-8472-4FD06A6E8C62}" destId="{F1376A7B-F15B-4D46-8D7B-B7ECB75A0C71}" srcOrd="1" destOrd="0" presId="urn:microsoft.com/office/officeart/2005/8/layout/gear1"/>
    <dgm:cxn modelId="{45835E4F-9472-4C29-AEDB-83E33221D723}" srcId="{F3A35BA2-F1E6-4DB2-8810-7539BE479EE4}" destId="{BC1BD564-73B2-4260-A0D7-68F432817283}" srcOrd="31" destOrd="0" parTransId="{FCBE289C-4F51-4989-83FD-BEF6E2A3F211}" sibTransId="{6F5D31F0-CF44-4D3F-A02E-6E1C331DD813}"/>
    <dgm:cxn modelId="{519C8025-FFB8-48A5-B57F-5A140D7E9811}" srcId="{F3A35BA2-F1E6-4DB2-8810-7539BE479EE4}" destId="{40F9CC4D-4488-4DFB-9109-63E3BC8E35C2}" srcOrd="4" destOrd="0" parTransId="{38B85F05-0E5B-4028-B19B-CF7FBD258EE5}" sibTransId="{30938A71-5965-4A11-93B1-DA4086CAA1FF}"/>
    <dgm:cxn modelId="{E4334E0E-6D3F-4D58-9918-D8F0C5502F59}" type="presOf" srcId="{76E5030D-B058-4833-BF33-73DB187855A2}" destId="{AB751020-B7BF-43DC-A4D1-BFD4D1AF4A6C}" srcOrd="0" destOrd="3" presId="urn:microsoft.com/office/officeart/2005/8/layout/gear1"/>
    <dgm:cxn modelId="{A00F0009-855D-40F1-996C-34F85891A777}" srcId="{4C0DD5A5-0BD2-4C03-BC02-9BC9040249CA}" destId="{1EE58D1C-F8DE-49BD-A66F-B388F69A2886}" srcOrd="7" destOrd="0" parTransId="{C5DE8686-DE39-444D-9C07-86BFFDB5AFBA}" sibTransId="{C28E525B-C01C-4A6E-8CA2-B310CE24888A}"/>
    <dgm:cxn modelId="{1DE41C7A-D1EF-4CFF-B733-DB6662D4599E}" srcId="{2F59551B-F96A-4EE5-AA01-85ED3D30C2A6}" destId="{C55F2F78-42CF-4DB7-8A43-393692FC935B}" srcOrd="1" destOrd="0" parTransId="{15B76216-5C95-47D1-896B-638C9CB4F8BA}" sibTransId="{D27F60F3-D456-40FB-99E7-789A1FA97835}"/>
    <dgm:cxn modelId="{E2D3A746-1478-46BE-A321-1DD6C9584B54}" type="presOf" srcId="{2F59551B-F96A-4EE5-AA01-85ED3D30C2A6}" destId="{DFB2F25A-FF07-412A-80BE-CA549A37B0A7}" srcOrd="0" destOrd="0" presId="urn:microsoft.com/office/officeart/2005/8/layout/gear1"/>
    <dgm:cxn modelId="{9706F767-517B-4C1E-B2D0-020B2FFD6B26}" srcId="{F3A35BA2-F1E6-4DB2-8810-7539BE479EE4}" destId="{A2A0D5E4-877E-4C6E-98E6-2B9C84566A4D}" srcOrd="28" destOrd="0" parTransId="{262C1638-2663-4A6B-A797-BAC1669333F9}" sibTransId="{DB8EB33D-1645-4758-9010-8C98FF35C083}"/>
    <dgm:cxn modelId="{8AF80257-7E0B-46B0-8C25-63EB229EEB55}" srcId="{F3A35BA2-F1E6-4DB2-8810-7539BE479EE4}" destId="{3D78E0F5-12BF-466D-B590-DABEC47627D6}" srcOrd="25" destOrd="0" parTransId="{C109F9D6-DCED-4FEF-BC11-61B928F62300}" sibTransId="{D7762FC7-20B5-42F6-B166-3155C5B48D66}"/>
    <dgm:cxn modelId="{EC88A4A7-7398-448D-B717-5FBF7558B3D9}" srcId="{F3A35BA2-F1E6-4DB2-8810-7539BE479EE4}" destId="{4C0DD5A5-0BD2-4C03-BC02-9BC9040249CA}" srcOrd="2" destOrd="0" parTransId="{A53C1B93-6E9D-4DB4-A467-3312F3712063}" sibTransId="{66AEF859-AAA5-4948-AED4-358114D6D3BE}"/>
    <dgm:cxn modelId="{19908ED7-D6CA-4784-9959-FDFD4CDD6072}" srcId="{F3A35BA2-F1E6-4DB2-8810-7539BE479EE4}" destId="{4F5EC8D4-0AA1-46BD-863E-A631B78ADDF3}" srcOrd="15" destOrd="0" parTransId="{D258CE82-7FBA-45EC-BD65-44478294DF74}" sibTransId="{51006153-B34B-4CC4-810C-60473BB10E42}"/>
    <dgm:cxn modelId="{9D00BB16-A324-4F63-B3DA-B3CA0DACB552}" type="presOf" srcId="{F3A35BA2-F1E6-4DB2-8810-7539BE479EE4}" destId="{60F12413-4506-47AE-A3E3-BE7004E04C4F}" srcOrd="0" destOrd="0" presId="urn:microsoft.com/office/officeart/2005/8/layout/gear1"/>
    <dgm:cxn modelId="{931704B3-9018-41CD-AB6E-B5CFF9DDD302}" type="presOf" srcId="{235CA904-D356-4ED4-AAFB-D365A7D59658}" destId="{2EF31589-B086-49FC-8AE8-E60A61B389DF}" srcOrd="0" destOrd="0" presId="urn:microsoft.com/office/officeart/2005/8/layout/gear1"/>
    <dgm:cxn modelId="{74CF01CC-02F1-4B0C-8E9A-1FBB6E846193}" type="presParOf" srcId="{60F12413-4506-47AE-A3E3-BE7004E04C4F}" destId="{DFB2F25A-FF07-412A-80BE-CA549A37B0A7}" srcOrd="0" destOrd="0" presId="urn:microsoft.com/office/officeart/2005/8/layout/gear1"/>
    <dgm:cxn modelId="{78FE5E01-7874-43CD-9430-A71EE0E7D3FF}" type="presParOf" srcId="{60F12413-4506-47AE-A3E3-BE7004E04C4F}" destId="{531EB257-06E7-4D2D-A8BB-7FC207944E9A}" srcOrd="1" destOrd="0" presId="urn:microsoft.com/office/officeart/2005/8/layout/gear1"/>
    <dgm:cxn modelId="{F41ACEE7-0E6C-496D-8371-3AC90C8AEB56}" type="presParOf" srcId="{60F12413-4506-47AE-A3E3-BE7004E04C4F}" destId="{98600841-534B-49E1-809A-81DE8BCFD9CF}" srcOrd="2" destOrd="0" presId="urn:microsoft.com/office/officeart/2005/8/layout/gear1"/>
    <dgm:cxn modelId="{C089FF10-EC7A-423D-B177-EA2644D4CDF9}" type="presParOf" srcId="{60F12413-4506-47AE-A3E3-BE7004E04C4F}" destId="{AB751020-B7BF-43DC-A4D1-BFD4D1AF4A6C}" srcOrd="3" destOrd="0" presId="urn:microsoft.com/office/officeart/2005/8/layout/gear1"/>
    <dgm:cxn modelId="{5347B620-8277-475E-8E3B-F7F152A693B7}" type="presParOf" srcId="{60F12413-4506-47AE-A3E3-BE7004E04C4F}" destId="{2742BCE7-A399-4D81-8FF2-96C320E11840}" srcOrd="4" destOrd="0" presId="urn:microsoft.com/office/officeart/2005/8/layout/gear1"/>
    <dgm:cxn modelId="{A3D960DE-0726-42B6-BB5A-771E3417CBFC}" type="presParOf" srcId="{60F12413-4506-47AE-A3E3-BE7004E04C4F}" destId="{F1376A7B-F15B-4D46-8D7B-B7ECB75A0C71}" srcOrd="5" destOrd="0" presId="urn:microsoft.com/office/officeart/2005/8/layout/gear1"/>
    <dgm:cxn modelId="{68C7C7AB-A452-4D64-8B4A-B22325BD8851}" type="presParOf" srcId="{60F12413-4506-47AE-A3E3-BE7004E04C4F}" destId="{09EC8A9D-5E18-4328-A1F7-3EF1E6258E12}" srcOrd="6" destOrd="0" presId="urn:microsoft.com/office/officeart/2005/8/layout/gear1"/>
    <dgm:cxn modelId="{0FFE49E9-83E8-4A1F-A746-63327B43EE9F}" type="presParOf" srcId="{60F12413-4506-47AE-A3E3-BE7004E04C4F}" destId="{0CE2D4C3-C56F-4B40-B51A-B6D095795C80}" srcOrd="7" destOrd="0" presId="urn:microsoft.com/office/officeart/2005/8/layout/gear1"/>
    <dgm:cxn modelId="{3BF58AA8-F076-434F-B5DA-2C35B6CF58CE}" type="presParOf" srcId="{60F12413-4506-47AE-A3E3-BE7004E04C4F}" destId="{A9865180-157E-4123-A919-89E43C4533B0}" srcOrd="8" destOrd="0" presId="urn:microsoft.com/office/officeart/2005/8/layout/gear1"/>
    <dgm:cxn modelId="{5D16450D-C88B-4D91-A104-44147BDC610E}" type="presParOf" srcId="{60F12413-4506-47AE-A3E3-BE7004E04C4F}" destId="{84ACDE98-EC32-46E1-8FD3-813A3C31BA42}" srcOrd="9" destOrd="0" presId="urn:microsoft.com/office/officeart/2005/8/layout/gear1"/>
    <dgm:cxn modelId="{FA1A8225-CFA8-447A-A897-51BAD0A066FB}" type="presParOf" srcId="{60F12413-4506-47AE-A3E3-BE7004E04C4F}" destId="{AD247EAD-1D15-4947-89D5-65F10C9A6E76}" srcOrd="10" destOrd="0" presId="urn:microsoft.com/office/officeart/2005/8/layout/gear1"/>
    <dgm:cxn modelId="{23AE7DBF-50FC-4AE6-B0E6-67BB56A3B838}" type="presParOf" srcId="{60F12413-4506-47AE-A3E3-BE7004E04C4F}" destId="{8429A905-A905-4C14-B837-839AA3D8B85F}" srcOrd="11" destOrd="0" presId="urn:microsoft.com/office/officeart/2005/8/layout/gear1"/>
    <dgm:cxn modelId="{363CBEA6-9B6F-457E-A226-5BD7268DA5AC}" type="presParOf" srcId="{60F12413-4506-47AE-A3E3-BE7004E04C4F}" destId="{2EF31589-B086-49FC-8AE8-E60A61B389DF}" srcOrd="12" destOrd="0" presId="urn:microsoft.com/office/officeart/2005/8/layout/gear1"/>
    <dgm:cxn modelId="{3F221ED3-66AE-4D63-9B2B-B91BCB214E09}" type="presParOf" srcId="{60F12413-4506-47AE-A3E3-BE7004E04C4F}" destId="{0F83E67F-E177-4B77-80FD-C0355BD637B5}" srcOrd="13" destOrd="0" presId="urn:microsoft.com/office/officeart/2005/8/layout/gear1"/>
    <dgm:cxn modelId="{193DCDEC-8493-4773-92C3-D370B5106BF4}" type="presParOf" srcId="{60F12413-4506-47AE-A3E3-BE7004E04C4F}" destId="{0578DF55-6D30-41BA-AD4D-CA96896D3A91}" srcOrd="14" destOrd="0" presId="urn:microsoft.com/office/officeart/2005/8/layout/gear1"/>
    <dgm:cxn modelId="{3B26EC27-05E6-458E-BA55-352FEECE7F20}" type="presParOf" srcId="{60F12413-4506-47AE-A3E3-BE7004E04C4F}" destId="{5F54B304-F729-4A6A-8E69-ED2B10492D57}" srcOrd="15"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 lecteur face au texte</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L’envie de lire</a:t>
          </a:r>
        </a:p>
        <a:p>
          <a:r>
            <a:rPr lang="fr-FR" sz="2400" dirty="0" smtClean="0">
              <a:solidFill>
                <a:schemeClr val="tx1"/>
              </a:solidFill>
            </a:rPr>
            <a:t>La capacité à entrer dans la fiction </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Les connaissances encyclopédiques et lexicales</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000" dirty="0" smtClean="0">
              <a:solidFill>
                <a:schemeClr val="tx1"/>
              </a:solidFill>
            </a:rPr>
            <a:t>Les inférences</a:t>
          </a:r>
        </a:p>
        <a:p>
          <a:r>
            <a:rPr lang="fr-FR" sz="2000" dirty="0" smtClean="0">
              <a:solidFill>
                <a:schemeClr val="tx1"/>
              </a:solidFill>
            </a:rPr>
            <a:t>La régulation</a:t>
          </a:r>
        </a:p>
        <a:p>
          <a:r>
            <a:rPr lang="fr-FR" sz="2000" dirty="0" smtClean="0">
              <a:solidFill>
                <a:schemeClr val="tx1"/>
              </a:solidFill>
            </a:rPr>
            <a:t>La planification</a:t>
          </a:r>
        </a:p>
        <a:p>
          <a:r>
            <a:rPr lang="fr-FR" sz="2000" dirty="0" smtClean="0">
              <a:solidFill>
                <a:schemeClr val="tx1"/>
              </a:solidFill>
            </a:rPr>
            <a:t>L’évaluation</a:t>
          </a:r>
        </a:p>
        <a:p>
          <a:r>
            <a:rPr lang="fr-FR" sz="2000" dirty="0" smtClean="0">
              <a:solidFill>
                <a:schemeClr val="tx1"/>
              </a:solidFill>
            </a:rPr>
            <a:t>La mémorisation</a:t>
          </a:r>
          <a:endParaRPr lang="fr-FR" sz="20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L’interprétation </a:t>
          </a:r>
        </a:p>
        <a:p>
          <a:r>
            <a:rPr lang="fr-FR" sz="2400" dirty="0" smtClean="0">
              <a:solidFill>
                <a:schemeClr val="tx1"/>
              </a:solidFill>
            </a:rPr>
            <a:t>La justification </a:t>
          </a:r>
        </a:p>
        <a:p>
          <a:r>
            <a:rPr lang="fr-FR" sz="2400" dirty="0" smtClean="0">
              <a:solidFill>
                <a:schemeClr val="tx1"/>
              </a:solidFill>
            </a:rPr>
            <a:t>La confrontation</a:t>
          </a:r>
        </a:p>
        <a:p>
          <a:r>
            <a:rPr lang="fr-FR" sz="2400" dirty="0" smtClean="0">
              <a:solidFill>
                <a:schemeClr val="tx1"/>
              </a:solidFill>
            </a:rPr>
            <a:t>La régulation</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230561" custScaleY="37835">
        <dgm:presLayoutVars>
          <dgm:chMax val="0"/>
          <dgm:chPref val="0"/>
        </dgm:presLayoutVars>
      </dgm:prSet>
      <dgm:spPr/>
      <dgm:t>
        <a:bodyPr/>
        <a:lstStyle/>
        <a:p>
          <a:endParaRPr lang="fr-FR"/>
        </a:p>
      </dgm:t>
    </dgm:pt>
  </dgm:ptLst>
  <dgm:cxnLst>
    <dgm:cxn modelId="{06B17D40-CD7A-481A-99A0-C81950C7A2DB}" type="presOf" srcId="{F809D259-EF7E-4D23-B908-64698442DFDA}" destId="{282D7CBE-7C14-48E3-BDA3-03E28625959F}" srcOrd="0" destOrd="0" presId="urn:microsoft.com/office/officeart/2005/8/layout/matrix1"/>
    <dgm:cxn modelId="{11035163-7AA4-42F6-8435-DEB35183A21E}" srcId="{C576D912-D20D-4D0D-8C8D-B3FBA7731A28}" destId="{F809D259-EF7E-4D23-B908-64698442DFDA}" srcOrd="0" destOrd="0" parTransId="{2D926A99-C1C1-48DD-A81D-6189B87E4531}" sibTransId="{75C757F3-96EE-431A-9284-37A240FE9C7D}"/>
    <dgm:cxn modelId="{995DCA61-74D8-4F80-B57F-FA8E6593B93F}" type="presOf" srcId="{C576D912-D20D-4D0D-8C8D-B3FBA7731A28}" destId="{E8958896-5BA1-4199-84D7-2182F6B2E13A}" srcOrd="0" destOrd="0" presId="urn:microsoft.com/office/officeart/2005/8/layout/matrix1"/>
    <dgm:cxn modelId="{3704634D-ED3A-4696-A89A-6549BE0E9C51}" type="presOf" srcId="{41601C6C-6E62-403A-929F-0457B658BAE9}" destId="{12CA4C7B-41D2-49EC-BD35-5DDD4907F620}" srcOrd="0" destOrd="0" presId="urn:microsoft.com/office/officeart/2005/8/layout/matrix1"/>
    <dgm:cxn modelId="{627D8E8F-4A16-4FD4-981F-3567837BE432}" type="presOf" srcId="{C56D660A-E5AA-4932-B835-D6F0D5E31CFB}" destId="{2DED298A-FF19-4388-9E44-3462CF79B794}" srcOrd="1" destOrd="0" presId="urn:microsoft.com/office/officeart/2005/8/layout/matrix1"/>
    <dgm:cxn modelId="{3E62F7EE-B6B6-4F80-88BA-F55E6929B54E}" type="presOf" srcId="{FA8C4D52-F5C9-4BF0-826D-7A2CA04DC82E}" destId="{7B329BE8-1D86-472A-BFD8-B5A67C3B44E6}" srcOrd="0" destOrd="0" presId="urn:microsoft.com/office/officeart/2005/8/layout/matrix1"/>
    <dgm:cxn modelId="{8A26A822-A87F-4E02-8335-0D9D9F8A2F7B}" srcId="{F809D259-EF7E-4D23-B908-64698442DFDA}" destId="{FA8C4D52-F5C9-4BF0-826D-7A2CA04DC82E}" srcOrd="3" destOrd="0" parTransId="{0ACBB857-8F62-43C2-B604-EB4879F66B6D}" sibTransId="{4FB63B62-B034-4BCE-8992-B81D77537D22}"/>
    <dgm:cxn modelId="{B4E912E0-2E8C-4CCF-9C9D-8FC094E4F14A}" srcId="{F809D259-EF7E-4D23-B908-64698442DFDA}" destId="{41601C6C-6E62-403A-929F-0457B658BAE9}" srcOrd="1" destOrd="0" parTransId="{CE8D0244-F71D-413E-B085-33BCADE84F7B}" sibTransId="{039739A8-401A-4DEF-A9B6-F0F9E5357A29}"/>
    <dgm:cxn modelId="{2FA6BC3A-07A9-4CB4-8102-8FFA4A9B9E33}" srcId="{F809D259-EF7E-4D23-B908-64698442DFDA}" destId="{A90B80D8-0D6F-4030-85BB-B977B18EC2AF}" srcOrd="2" destOrd="0" parTransId="{1FCB5D16-0C48-47CE-837D-B45758DE07E7}" sibTransId="{F8B6746B-BEE4-4F38-B06C-4CC7BDC40AA9}"/>
    <dgm:cxn modelId="{85D99B6E-AE49-48FF-B671-4DA11897A982}" type="presOf" srcId="{C56D660A-E5AA-4932-B835-D6F0D5E31CFB}" destId="{952538CD-9322-4328-BD31-7498E97F3E29}" srcOrd="0" destOrd="0" presId="urn:microsoft.com/office/officeart/2005/8/layout/matrix1"/>
    <dgm:cxn modelId="{CF2007FC-DB1B-465F-BFAB-D7811F43416A}" type="presOf" srcId="{A90B80D8-0D6F-4030-85BB-B977B18EC2AF}" destId="{5E80B07B-A652-4732-8821-01C4E666583F}" srcOrd="0" destOrd="0" presId="urn:microsoft.com/office/officeart/2005/8/layout/matrix1"/>
    <dgm:cxn modelId="{183CDEA2-5B33-4D9E-8973-7B27AEECDA1B}" srcId="{F809D259-EF7E-4D23-B908-64698442DFDA}" destId="{C56D660A-E5AA-4932-B835-D6F0D5E31CFB}" srcOrd="0" destOrd="0" parTransId="{6E8A43A5-BBAB-4651-8E4A-3268E3C03B6D}" sibTransId="{8AA576CC-720C-4D59-AFD0-495192384BB8}"/>
    <dgm:cxn modelId="{B068EF09-AA44-46AA-87D8-89525088BF71}" type="presOf" srcId="{41601C6C-6E62-403A-929F-0457B658BAE9}" destId="{EEA9036A-B2C5-4C0D-8E02-6701238CFAFD}" srcOrd="1" destOrd="0" presId="urn:microsoft.com/office/officeart/2005/8/layout/matrix1"/>
    <dgm:cxn modelId="{DB9055B8-535A-46CD-A421-2248F4F3364E}" type="presOf" srcId="{A90B80D8-0D6F-4030-85BB-B977B18EC2AF}" destId="{C6C66FCF-288E-4925-9D7D-6CEF0AA63F88}" srcOrd="1" destOrd="0" presId="urn:microsoft.com/office/officeart/2005/8/layout/matrix1"/>
    <dgm:cxn modelId="{6C51BD82-1E19-413C-95E4-FE87308BA3FA}" type="presOf" srcId="{FA8C4D52-F5C9-4BF0-826D-7A2CA04DC82E}" destId="{01217276-79BE-4241-8235-E4CF264D77D1}" srcOrd="1" destOrd="0" presId="urn:microsoft.com/office/officeart/2005/8/layout/matrix1"/>
    <dgm:cxn modelId="{206C4559-A5B0-44D0-AF60-12A5425E1FDD}" type="presParOf" srcId="{E8958896-5BA1-4199-84D7-2182F6B2E13A}" destId="{861437FF-5A0F-45C0-87BB-6B6EE2232686}" srcOrd="0" destOrd="0" presId="urn:microsoft.com/office/officeart/2005/8/layout/matrix1"/>
    <dgm:cxn modelId="{06C37B29-A72C-4264-9DC3-6655AD84B75C}" type="presParOf" srcId="{861437FF-5A0F-45C0-87BB-6B6EE2232686}" destId="{952538CD-9322-4328-BD31-7498E97F3E29}" srcOrd="0" destOrd="0" presId="urn:microsoft.com/office/officeart/2005/8/layout/matrix1"/>
    <dgm:cxn modelId="{633003F8-0BDB-4038-A011-029698FD1325}" type="presParOf" srcId="{861437FF-5A0F-45C0-87BB-6B6EE2232686}" destId="{2DED298A-FF19-4388-9E44-3462CF79B794}" srcOrd="1" destOrd="0" presId="urn:microsoft.com/office/officeart/2005/8/layout/matrix1"/>
    <dgm:cxn modelId="{3D1E31E9-C0FE-4636-918D-6E5CFB2E7665}" type="presParOf" srcId="{861437FF-5A0F-45C0-87BB-6B6EE2232686}" destId="{12CA4C7B-41D2-49EC-BD35-5DDD4907F620}" srcOrd="2" destOrd="0" presId="urn:microsoft.com/office/officeart/2005/8/layout/matrix1"/>
    <dgm:cxn modelId="{F35FAA15-1E2D-4A55-B09F-B0E6DEEF7FFE}" type="presParOf" srcId="{861437FF-5A0F-45C0-87BB-6B6EE2232686}" destId="{EEA9036A-B2C5-4C0D-8E02-6701238CFAFD}" srcOrd="3" destOrd="0" presId="urn:microsoft.com/office/officeart/2005/8/layout/matrix1"/>
    <dgm:cxn modelId="{9673FE0D-6063-48C3-8790-2B785EA7D36D}" type="presParOf" srcId="{861437FF-5A0F-45C0-87BB-6B6EE2232686}" destId="{5E80B07B-A652-4732-8821-01C4E666583F}" srcOrd="4" destOrd="0" presId="urn:microsoft.com/office/officeart/2005/8/layout/matrix1"/>
    <dgm:cxn modelId="{62D99F9F-763D-4B08-BE33-1B8D8FF0A39D}" type="presParOf" srcId="{861437FF-5A0F-45C0-87BB-6B6EE2232686}" destId="{C6C66FCF-288E-4925-9D7D-6CEF0AA63F88}" srcOrd="5" destOrd="0" presId="urn:microsoft.com/office/officeart/2005/8/layout/matrix1"/>
    <dgm:cxn modelId="{609369A5-E7A5-4E44-95E2-4CFC50435A62}" type="presParOf" srcId="{861437FF-5A0F-45C0-87BB-6B6EE2232686}" destId="{7B329BE8-1D86-472A-BFD8-B5A67C3B44E6}" srcOrd="6" destOrd="0" presId="urn:microsoft.com/office/officeart/2005/8/layout/matrix1"/>
    <dgm:cxn modelId="{59057766-553E-46EF-AB33-8B9EC2E27B41}" type="presParOf" srcId="{861437FF-5A0F-45C0-87BB-6B6EE2232686}" destId="{01217276-79BE-4241-8235-E4CF264D77D1}" srcOrd="7" destOrd="0" presId="urn:microsoft.com/office/officeart/2005/8/layout/matrix1"/>
    <dgm:cxn modelId="{2805ECB9-03AA-4F3B-BC29-5B2ED304A6E8}"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Les activités </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Pour saisir la compréhension</a:t>
          </a:r>
        </a:p>
        <a:p>
          <a:r>
            <a:rPr lang="fr-FR" sz="2400" dirty="0" smtClean="0">
              <a:solidFill>
                <a:schemeClr val="tx1"/>
              </a:solidFill>
            </a:rPr>
            <a:t>Pour interpréter  </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Pour guider la compréhension</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400" dirty="0" smtClean="0">
              <a:solidFill>
                <a:schemeClr val="tx1"/>
              </a:solidFill>
            </a:rPr>
            <a:t>Pour s’approprier le texte et construire sa culture</a:t>
          </a:r>
          <a:endParaRPr lang="fr-FR" sz="24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Pour construire des stratégies</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135694">
        <dgm:presLayoutVars>
          <dgm:chMax val="0"/>
          <dgm:chPref val="0"/>
        </dgm:presLayoutVars>
      </dgm:prSet>
      <dgm:spPr/>
      <dgm:t>
        <a:bodyPr/>
        <a:lstStyle/>
        <a:p>
          <a:endParaRPr lang="fr-FR"/>
        </a:p>
      </dgm:t>
    </dgm:pt>
  </dgm:ptLst>
  <dgm:cxnLst>
    <dgm:cxn modelId="{E5E9857A-4B26-4939-9024-793004957F34}" type="presOf" srcId="{FA8C4D52-F5C9-4BF0-826D-7A2CA04DC82E}" destId="{7B329BE8-1D86-472A-BFD8-B5A67C3B44E6}" srcOrd="0" destOrd="0" presId="urn:microsoft.com/office/officeart/2005/8/layout/matrix1"/>
    <dgm:cxn modelId="{11035163-7AA4-42F6-8435-DEB35183A21E}" srcId="{C576D912-D20D-4D0D-8C8D-B3FBA7731A28}" destId="{F809D259-EF7E-4D23-B908-64698442DFDA}" srcOrd="0" destOrd="0" parTransId="{2D926A99-C1C1-48DD-A81D-6189B87E4531}" sibTransId="{75C757F3-96EE-431A-9284-37A240FE9C7D}"/>
    <dgm:cxn modelId="{9627E2DC-27F2-4940-9D61-C20E0744AE83}" type="presOf" srcId="{FA8C4D52-F5C9-4BF0-826D-7A2CA04DC82E}" destId="{01217276-79BE-4241-8235-E4CF264D77D1}" srcOrd="1" destOrd="0" presId="urn:microsoft.com/office/officeart/2005/8/layout/matrix1"/>
    <dgm:cxn modelId="{8A26A822-A87F-4E02-8335-0D9D9F8A2F7B}" srcId="{F809D259-EF7E-4D23-B908-64698442DFDA}" destId="{FA8C4D52-F5C9-4BF0-826D-7A2CA04DC82E}" srcOrd="3" destOrd="0" parTransId="{0ACBB857-8F62-43C2-B604-EB4879F66B6D}" sibTransId="{4FB63B62-B034-4BCE-8992-B81D77537D22}"/>
    <dgm:cxn modelId="{B4E912E0-2E8C-4CCF-9C9D-8FC094E4F14A}" srcId="{F809D259-EF7E-4D23-B908-64698442DFDA}" destId="{41601C6C-6E62-403A-929F-0457B658BAE9}" srcOrd="1" destOrd="0" parTransId="{CE8D0244-F71D-413E-B085-33BCADE84F7B}" sibTransId="{039739A8-401A-4DEF-A9B6-F0F9E5357A29}"/>
    <dgm:cxn modelId="{8F6FADE9-74BB-46DF-82F3-BE2C7ECC5043}" type="presOf" srcId="{A90B80D8-0D6F-4030-85BB-B977B18EC2AF}" destId="{5E80B07B-A652-4732-8821-01C4E666583F}" srcOrd="0" destOrd="0" presId="urn:microsoft.com/office/officeart/2005/8/layout/matrix1"/>
    <dgm:cxn modelId="{E68ACA21-A360-4931-8008-9398338289DC}" type="presOf" srcId="{C56D660A-E5AA-4932-B835-D6F0D5E31CFB}" destId="{2DED298A-FF19-4388-9E44-3462CF79B794}" srcOrd="1" destOrd="0" presId="urn:microsoft.com/office/officeart/2005/8/layout/matrix1"/>
    <dgm:cxn modelId="{2FA6BC3A-07A9-4CB4-8102-8FFA4A9B9E33}" srcId="{F809D259-EF7E-4D23-B908-64698442DFDA}" destId="{A90B80D8-0D6F-4030-85BB-B977B18EC2AF}" srcOrd="2" destOrd="0" parTransId="{1FCB5D16-0C48-47CE-837D-B45758DE07E7}" sibTransId="{F8B6746B-BEE4-4F38-B06C-4CC7BDC40AA9}"/>
    <dgm:cxn modelId="{96A240D7-2702-4228-A890-4D39F481AD8F}" type="presOf" srcId="{A90B80D8-0D6F-4030-85BB-B977B18EC2AF}" destId="{C6C66FCF-288E-4925-9D7D-6CEF0AA63F88}" srcOrd="1" destOrd="0" presId="urn:microsoft.com/office/officeart/2005/8/layout/matrix1"/>
    <dgm:cxn modelId="{B0EBAE09-0314-41DB-A7AF-6BC98F968EB7}" type="presOf" srcId="{C576D912-D20D-4D0D-8C8D-B3FBA7731A28}" destId="{E8958896-5BA1-4199-84D7-2182F6B2E13A}" srcOrd="0" destOrd="0" presId="urn:microsoft.com/office/officeart/2005/8/layout/matrix1"/>
    <dgm:cxn modelId="{82BFD80C-9C9B-4988-86F7-F717B49F7E78}" type="presOf" srcId="{41601C6C-6E62-403A-929F-0457B658BAE9}" destId="{12CA4C7B-41D2-49EC-BD35-5DDD4907F620}" srcOrd="0" destOrd="0" presId="urn:microsoft.com/office/officeart/2005/8/layout/matrix1"/>
    <dgm:cxn modelId="{92C15D08-C358-40F3-82F5-8EF0AEBEF7BA}" type="presOf" srcId="{C56D660A-E5AA-4932-B835-D6F0D5E31CFB}" destId="{952538CD-9322-4328-BD31-7498E97F3E29}" srcOrd="0" destOrd="0" presId="urn:microsoft.com/office/officeart/2005/8/layout/matrix1"/>
    <dgm:cxn modelId="{1D90590E-05C3-49BA-9B51-E4424924EF92}" type="presOf" srcId="{41601C6C-6E62-403A-929F-0457B658BAE9}" destId="{EEA9036A-B2C5-4C0D-8E02-6701238CFAFD}" srcOrd="1" destOrd="0" presId="urn:microsoft.com/office/officeart/2005/8/layout/matrix1"/>
    <dgm:cxn modelId="{CF4B555A-84A4-42DE-AFB7-48FBE2C1B5FE}" type="presOf" srcId="{F809D259-EF7E-4D23-B908-64698442DFDA}" destId="{282D7CBE-7C14-48E3-BDA3-03E28625959F}" srcOrd="0" destOrd="0" presId="urn:microsoft.com/office/officeart/2005/8/layout/matrix1"/>
    <dgm:cxn modelId="{183CDEA2-5B33-4D9E-8973-7B27AEECDA1B}" srcId="{F809D259-EF7E-4D23-B908-64698442DFDA}" destId="{C56D660A-E5AA-4932-B835-D6F0D5E31CFB}" srcOrd="0" destOrd="0" parTransId="{6E8A43A5-BBAB-4651-8E4A-3268E3C03B6D}" sibTransId="{8AA576CC-720C-4D59-AFD0-495192384BB8}"/>
    <dgm:cxn modelId="{7B780538-94A1-44BD-AD34-9889EFD1AB94}" type="presParOf" srcId="{E8958896-5BA1-4199-84D7-2182F6B2E13A}" destId="{861437FF-5A0F-45C0-87BB-6B6EE2232686}" srcOrd="0" destOrd="0" presId="urn:microsoft.com/office/officeart/2005/8/layout/matrix1"/>
    <dgm:cxn modelId="{4A8AA67B-5D37-482A-9FAA-65A7B1F4F82A}" type="presParOf" srcId="{861437FF-5A0F-45C0-87BB-6B6EE2232686}" destId="{952538CD-9322-4328-BD31-7498E97F3E29}" srcOrd="0" destOrd="0" presId="urn:microsoft.com/office/officeart/2005/8/layout/matrix1"/>
    <dgm:cxn modelId="{4C0E472B-E78B-4657-BCEF-337EDDA7B73A}" type="presParOf" srcId="{861437FF-5A0F-45C0-87BB-6B6EE2232686}" destId="{2DED298A-FF19-4388-9E44-3462CF79B794}" srcOrd="1" destOrd="0" presId="urn:microsoft.com/office/officeart/2005/8/layout/matrix1"/>
    <dgm:cxn modelId="{74C89AA4-6472-4C84-B6B8-2AA17C805AF5}" type="presParOf" srcId="{861437FF-5A0F-45C0-87BB-6B6EE2232686}" destId="{12CA4C7B-41D2-49EC-BD35-5DDD4907F620}" srcOrd="2" destOrd="0" presId="urn:microsoft.com/office/officeart/2005/8/layout/matrix1"/>
    <dgm:cxn modelId="{D2CDDD71-BD8E-4D73-ADA2-8A134E314420}" type="presParOf" srcId="{861437FF-5A0F-45C0-87BB-6B6EE2232686}" destId="{EEA9036A-B2C5-4C0D-8E02-6701238CFAFD}" srcOrd="3" destOrd="0" presId="urn:microsoft.com/office/officeart/2005/8/layout/matrix1"/>
    <dgm:cxn modelId="{28E534E2-07A7-4144-84AA-B10697BE4514}" type="presParOf" srcId="{861437FF-5A0F-45C0-87BB-6B6EE2232686}" destId="{5E80B07B-A652-4732-8821-01C4E666583F}" srcOrd="4" destOrd="0" presId="urn:microsoft.com/office/officeart/2005/8/layout/matrix1"/>
    <dgm:cxn modelId="{CE39D7DE-BC3A-4E35-9B01-BC7D0CE9B111}" type="presParOf" srcId="{861437FF-5A0F-45C0-87BB-6B6EE2232686}" destId="{C6C66FCF-288E-4925-9D7D-6CEF0AA63F88}" srcOrd="5" destOrd="0" presId="urn:microsoft.com/office/officeart/2005/8/layout/matrix1"/>
    <dgm:cxn modelId="{4622FA10-7444-43FD-8902-6B7A4B16B3EE}" type="presParOf" srcId="{861437FF-5A0F-45C0-87BB-6B6EE2232686}" destId="{7B329BE8-1D86-472A-BFD8-B5A67C3B44E6}" srcOrd="6" destOrd="0" presId="urn:microsoft.com/office/officeart/2005/8/layout/matrix1"/>
    <dgm:cxn modelId="{70B15302-BFC4-4663-9700-D3853631381C}" type="presParOf" srcId="{861437FF-5A0F-45C0-87BB-6B6EE2232686}" destId="{01217276-79BE-4241-8235-E4CF264D77D1}" srcOrd="7" destOrd="0" presId="urn:microsoft.com/office/officeart/2005/8/layout/matrix1"/>
    <dgm:cxn modelId="{886B5C2E-992F-45C9-A557-1E7228E5AC80}"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Les outils </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Pour mémoriser </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Pour construire et structurer sa culture et se forger une identité de lecteur </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400" dirty="0" smtClean="0">
              <a:solidFill>
                <a:schemeClr val="tx1"/>
              </a:solidFill>
            </a:rPr>
            <a:t>Pour manifester sa compréhension</a:t>
          </a:r>
          <a:endParaRPr lang="fr-FR" sz="24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Pour confronter son point de vue</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135694">
        <dgm:presLayoutVars>
          <dgm:chMax val="0"/>
          <dgm:chPref val="0"/>
        </dgm:presLayoutVars>
      </dgm:prSet>
      <dgm:spPr/>
      <dgm:t>
        <a:bodyPr/>
        <a:lstStyle/>
        <a:p>
          <a:endParaRPr lang="fr-FR"/>
        </a:p>
      </dgm:t>
    </dgm:pt>
  </dgm:ptLst>
  <dgm:cxnLst>
    <dgm:cxn modelId="{D40FE9E3-E087-4DFE-8CBA-E004AC95F9F7}" type="presOf" srcId="{C56D660A-E5AA-4932-B835-D6F0D5E31CFB}" destId="{2DED298A-FF19-4388-9E44-3462CF79B794}" srcOrd="1" destOrd="0" presId="urn:microsoft.com/office/officeart/2005/8/layout/matrix1"/>
    <dgm:cxn modelId="{11035163-7AA4-42F6-8435-DEB35183A21E}" srcId="{C576D912-D20D-4D0D-8C8D-B3FBA7731A28}" destId="{F809D259-EF7E-4D23-B908-64698442DFDA}" srcOrd="0" destOrd="0" parTransId="{2D926A99-C1C1-48DD-A81D-6189B87E4531}" sibTransId="{75C757F3-96EE-431A-9284-37A240FE9C7D}"/>
    <dgm:cxn modelId="{5CC05FC3-FF60-4161-9D13-90C8BCB2C011}" type="presOf" srcId="{41601C6C-6E62-403A-929F-0457B658BAE9}" destId="{12CA4C7B-41D2-49EC-BD35-5DDD4907F620}" srcOrd="0" destOrd="0" presId="urn:microsoft.com/office/officeart/2005/8/layout/matrix1"/>
    <dgm:cxn modelId="{EB458F80-7462-4477-8830-07DDDF0B2B0F}" type="presOf" srcId="{A90B80D8-0D6F-4030-85BB-B977B18EC2AF}" destId="{C6C66FCF-288E-4925-9D7D-6CEF0AA63F88}" srcOrd="1" destOrd="0" presId="urn:microsoft.com/office/officeart/2005/8/layout/matrix1"/>
    <dgm:cxn modelId="{F702AE54-5839-40D6-8CC3-2E5AF00E7388}" type="presOf" srcId="{41601C6C-6E62-403A-929F-0457B658BAE9}" destId="{EEA9036A-B2C5-4C0D-8E02-6701238CFAFD}" srcOrd="1" destOrd="0" presId="urn:microsoft.com/office/officeart/2005/8/layout/matrix1"/>
    <dgm:cxn modelId="{B0F264E1-811D-42A0-895F-623EF770F336}" type="presOf" srcId="{C56D660A-E5AA-4932-B835-D6F0D5E31CFB}" destId="{952538CD-9322-4328-BD31-7498E97F3E29}" srcOrd="0" destOrd="0" presId="urn:microsoft.com/office/officeart/2005/8/layout/matrix1"/>
    <dgm:cxn modelId="{2FA6BC3A-07A9-4CB4-8102-8FFA4A9B9E33}" srcId="{F809D259-EF7E-4D23-B908-64698442DFDA}" destId="{A90B80D8-0D6F-4030-85BB-B977B18EC2AF}" srcOrd="2" destOrd="0" parTransId="{1FCB5D16-0C48-47CE-837D-B45758DE07E7}" sibTransId="{F8B6746B-BEE4-4F38-B06C-4CC7BDC40AA9}"/>
    <dgm:cxn modelId="{3B51CF90-4EF5-461A-B914-80C3EA613535}" type="presOf" srcId="{FA8C4D52-F5C9-4BF0-826D-7A2CA04DC82E}" destId="{7B329BE8-1D86-472A-BFD8-B5A67C3B44E6}" srcOrd="0" destOrd="0" presId="urn:microsoft.com/office/officeart/2005/8/layout/matrix1"/>
    <dgm:cxn modelId="{8A26A822-A87F-4E02-8335-0D9D9F8A2F7B}" srcId="{F809D259-EF7E-4D23-B908-64698442DFDA}" destId="{FA8C4D52-F5C9-4BF0-826D-7A2CA04DC82E}" srcOrd="3" destOrd="0" parTransId="{0ACBB857-8F62-43C2-B604-EB4879F66B6D}" sibTransId="{4FB63B62-B034-4BCE-8992-B81D77537D22}"/>
    <dgm:cxn modelId="{8DB372E9-EC11-4020-B870-767142E746AF}" type="presOf" srcId="{C576D912-D20D-4D0D-8C8D-B3FBA7731A28}" destId="{E8958896-5BA1-4199-84D7-2182F6B2E13A}" srcOrd="0" destOrd="0" presId="urn:microsoft.com/office/officeart/2005/8/layout/matrix1"/>
    <dgm:cxn modelId="{B4E912E0-2E8C-4CCF-9C9D-8FC094E4F14A}" srcId="{F809D259-EF7E-4D23-B908-64698442DFDA}" destId="{41601C6C-6E62-403A-929F-0457B658BAE9}" srcOrd="1" destOrd="0" parTransId="{CE8D0244-F71D-413E-B085-33BCADE84F7B}" sibTransId="{039739A8-401A-4DEF-A9B6-F0F9E5357A29}"/>
    <dgm:cxn modelId="{1CF373F5-0025-4C9A-B6CB-F5282E58F98B}" type="presOf" srcId="{A90B80D8-0D6F-4030-85BB-B977B18EC2AF}" destId="{5E80B07B-A652-4732-8821-01C4E666583F}" srcOrd="0" destOrd="0" presId="urn:microsoft.com/office/officeart/2005/8/layout/matrix1"/>
    <dgm:cxn modelId="{CC301DF3-6529-4437-B69D-B78C25CD6ADF}" type="presOf" srcId="{F809D259-EF7E-4D23-B908-64698442DFDA}" destId="{282D7CBE-7C14-48E3-BDA3-03E28625959F}" srcOrd="0" destOrd="0" presId="urn:microsoft.com/office/officeart/2005/8/layout/matrix1"/>
    <dgm:cxn modelId="{183CDEA2-5B33-4D9E-8973-7B27AEECDA1B}" srcId="{F809D259-EF7E-4D23-B908-64698442DFDA}" destId="{C56D660A-E5AA-4932-B835-D6F0D5E31CFB}" srcOrd="0" destOrd="0" parTransId="{6E8A43A5-BBAB-4651-8E4A-3268E3C03B6D}" sibTransId="{8AA576CC-720C-4D59-AFD0-495192384BB8}"/>
    <dgm:cxn modelId="{C6FBA25F-805C-4B9D-9228-8014001520F9}" type="presOf" srcId="{FA8C4D52-F5C9-4BF0-826D-7A2CA04DC82E}" destId="{01217276-79BE-4241-8235-E4CF264D77D1}" srcOrd="1" destOrd="0" presId="urn:microsoft.com/office/officeart/2005/8/layout/matrix1"/>
    <dgm:cxn modelId="{CAFBBA48-F06D-4A46-8C44-A5DCC560F61D}" type="presParOf" srcId="{E8958896-5BA1-4199-84D7-2182F6B2E13A}" destId="{861437FF-5A0F-45C0-87BB-6B6EE2232686}" srcOrd="0" destOrd="0" presId="urn:microsoft.com/office/officeart/2005/8/layout/matrix1"/>
    <dgm:cxn modelId="{E5E27A92-402D-42DB-B3B6-F9D5812A9EA1}" type="presParOf" srcId="{861437FF-5A0F-45C0-87BB-6B6EE2232686}" destId="{952538CD-9322-4328-BD31-7498E97F3E29}" srcOrd="0" destOrd="0" presId="urn:microsoft.com/office/officeart/2005/8/layout/matrix1"/>
    <dgm:cxn modelId="{A806C835-6D71-44A2-ABED-D3C17CA4AEF9}" type="presParOf" srcId="{861437FF-5A0F-45C0-87BB-6B6EE2232686}" destId="{2DED298A-FF19-4388-9E44-3462CF79B794}" srcOrd="1" destOrd="0" presId="urn:microsoft.com/office/officeart/2005/8/layout/matrix1"/>
    <dgm:cxn modelId="{AA11E54C-6637-411A-AE9F-A2B6C44F8454}" type="presParOf" srcId="{861437FF-5A0F-45C0-87BB-6B6EE2232686}" destId="{12CA4C7B-41D2-49EC-BD35-5DDD4907F620}" srcOrd="2" destOrd="0" presId="urn:microsoft.com/office/officeart/2005/8/layout/matrix1"/>
    <dgm:cxn modelId="{3C7279B5-7560-497D-ADD0-99A100E6BF29}" type="presParOf" srcId="{861437FF-5A0F-45C0-87BB-6B6EE2232686}" destId="{EEA9036A-B2C5-4C0D-8E02-6701238CFAFD}" srcOrd="3" destOrd="0" presId="urn:microsoft.com/office/officeart/2005/8/layout/matrix1"/>
    <dgm:cxn modelId="{20DAB701-9509-4CC7-A17E-F04DA0F1D15D}" type="presParOf" srcId="{861437FF-5A0F-45C0-87BB-6B6EE2232686}" destId="{5E80B07B-A652-4732-8821-01C4E666583F}" srcOrd="4" destOrd="0" presId="urn:microsoft.com/office/officeart/2005/8/layout/matrix1"/>
    <dgm:cxn modelId="{A59CE752-C347-4125-B73E-1988C09FE2DB}" type="presParOf" srcId="{861437FF-5A0F-45C0-87BB-6B6EE2232686}" destId="{C6C66FCF-288E-4925-9D7D-6CEF0AA63F88}" srcOrd="5" destOrd="0" presId="urn:microsoft.com/office/officeart/2005/8/layout/matrix1"/>
    <dgm:cxn modelId="{687C0723-3C34-4357-B992-C9F3855CC116}" type="presParOf" srcId="{861437FF-5A0F-45C0-87BB-6B6EE2232686}" destId="{7B329BE8-1D86-472A-BFD8-B5A67C3B44E6}" srcOrd="6" destOrd="0" presId="urn:microsoft.com/office/officeart/2005/8/layout/matrix1"/>
    <dgm:cxn modelId="{32397CFD-96C1-49F9-9128-3E291F58F6AB}" type="presParOf" srcId="{861437FF-5A0F-45C0-87BB-6B6EE2232686}" destId="{01217276-79BE-4241-8235-E4CF264D77D1}" srcOrd="7" destOrd="0" presId="urn:microsoft.com/office/officeart/2005/8/layout/matrix1"/>
    <dgm:cxn modelId="{511CB327-3AA3-41A8-8733-CA517DF57118}"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Les personnages</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Identité (s) </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Relation(s)</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400" dirty="0" smtClean="0">
              <a:solidFill>
                <a:schemeClr val="tx1"/>
              </a:solidFill>
            </a:rPr>
            <a:t>Action(s) </a:t>
          </a:r>
        </a:p>
        <a:p>
          <a:r>
            <a:rPr lang="fr-FR" sz="2400" dirty="0" smtClean="0">
              <a:solidFill>
                <a:schemeClr val="tx1"/>
              </a:solidFill>
            </a:rPr>
            <a:t>Intention(s) </a:t>
          </a:r>
          <a:endParaRPr lang="fr-FR" sz="24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Caractère (s)</a:t>
          </a:r>
        </a:p>
        <a:p>
          <a:r>
            <a:rPr lang="fr-FR" sz="2400" dirty="0" smtClean="0">
              <a:solidFill>
                <a:schemeClr val="tx1"/>
              </a:solidFill>
            </a:rPr>
            <a:t>Émotion(s)</a:t>
          </a:r>
        </a:p>
        <a:p>
          <a:r>
            <a:rPr lang="fr-FR" sz="2400" dirty="0" smtClean="0">
              <a:solidFill>
                <a:schemeClr val="tx1"/>
              </a:solidFill>
            </a:rPr>
            <a:t>Sentiment(s)</a:t>
          </a:r>
        </a:p>
        <a:p>
          <a:r>
            <a:rPr lang="fr-FR" sz="2400" dirty="0" smtClean="0">
              <a:solidFill>
                <a:schemeClr val="tx1"/>
              </a:solidFill>
            </a:rPr>
            <a:t>Réaction(s)  </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135694">
        <dgm:presLayoutVars>
          <dgm:chMax val="0"/>
          <dgm:chPref val="0"/>
        </dgm:presLayoutVars>
      </dgm:prSet>
      <dgm:spPr/>
      <dgm:t>
        <a:bodyPr/>
        <a:lstStyle/>
        <a:p>
          <a:endParaRPr lang="fr-FR"/>
        </a:p>
      </dgm:t>
    </dgm:pt>
  </dgm:ptLst>
  <dgm:cxnLst>
    <dgm:cxn modelId="{11035163-7AA4-42F6-8435-DEB35183A21E}" srcId="{C576D912-D20D-4D0D-8C8D-B3FBA7731A28}" destId="{F809D259-EF7E-4D23-B908-64698442DFDA}" srcOrd="0" destOrd="0" parTransId="{2D926A99-C1C1-48DD-A81D-6189B87E4531}" sibTransId="{75C757F3-96EE-431A-9284-37A240FE9C7D}"/>
    <dgm:cxn modelId="{2FA6BC3A-07A9-4CB4-8102-8FFA4A9B9E33}" srcId="{F809D259-EF7E-4D23-B908-64698442DFDA}" destId="{A90B80D8-0D6F-4030-85BB-B977B18EC2AF}" srcOrd="2" destOrd="0" parTransId="{1FCB5D16-0C48-47CE-837D-B45758DE07E7}" sibTransId="{F8B6746B-BEE4-4F38-B06C-4CC7BDC40AA9}"/>
    <dgm:cxn modelId="{90DB0C71-E239-49BE-BAE4-C69D6A975AD6}" type="presOf" srcId="{C56D660A-E5AA-4932-B835-D6F0D5E31CFB}" destId="{2DED298A-FF19-4388-9E44-3462CF79B794}" srcOrd="1" destOrd="0" presId="urn:microsoft.com/office/officeart/2005/8/layout/matrix1"/>
    <dgm:cxn modelId="{CEA39577-D419-4FCF-81E1-9BC640CAABD2}" type="presOf" srcId="{A90B80D8-0D6F-4030-85BB-B977B18EC2AF}" destId="{C6C66FCF-288E-4925-9D7D-6CEF0AA63F88}" srcOrd="1" destOrd="0" presId="urn:microsoft.com/office/officeart/2005/8/layout/matrix1"/>
    <dgm:cxn modelId="{8A26A822-A87F-4E02-8335-0D9D9F8A2F7B}" srcId="{F809D259-EF7E-4D23-B908-64698442DFDA}" destId="{FA8C4D52-F5C9-4BF0-826D-7A2CA04DC82E}" srcOrd="3" destOrd="0" parTransId="{0ACBB857-8F62-43C2-B604-EB4879F66B6D}" sibTransId="{4FB63B62-B034-4BCE-8992-B81D77537D22}"/>
    <dgm:cxn modelId="{91459720-BF22-4C07-923E-FDECCF846F86}" type="presOf" srcId="{FA8C4D52-F5C9-4BF0-826D-7A2CA04DC82E}" destId="{01217276-79BE-4241-8235-E4CF264D77D1}" srcOrd="1" destOrd="0" presId="urn:microsoft.com/office/officeart/2005/8/layout/matrix1"/>
    <dgm:cxn modelId="{60A31B7B-6A3C-4FFF-90B2-6B93CE450B34}" type="presOf" srcId="{FA8C4D52-F5C9-4BF0-826D-7A2CA04DC82E}" destId="{7B329BE8-1D86-472A-BFD8-B5A67C3B44E6}" srcOrd="0" destOrd="0" presId="urn:microsoft.com/office/officeart/2005/8/layout/matrix1"/>
    <dgm:cxn modelId="{5E9DAECC-EFE6-4003-810D-197D37D9DF4C}" type="presOf" srcId="{C576D912-D20D-4D0D-8C8D-B3FBA7731A28}" destId="{E8958896-5BA1-4199-84D7-2182F6B2E13A}" srcOrd="0" destOrd="0" presId="urn:microsoft.com/office/officeart/2005/8/layout/matrix1"/>
    <dgm:cxn modelId="{2BE8A9BE-C9F6-483C-B7C2-C3F8BE7E788E}" type="presOf" srcId="{F809D259-EF7E-4D23-B908-64698442DFDA}" destId="{282D7CBE-7C14-48E3-BDA3-03E28625959F}" srcOrd="0" destOrd="0" presId="urn:microsoft.com/office/officeart/2005/8/layout/matrix1"/>
    <dgm:cxn modelId="{B4E912E0-2E8C-4CCF-9C9D-8FC094E4F14A}" srcId="{F809D259-EF7E-4D23-B908-64698442DFDA}" destId="{41601C6C-6E62-403A-929F-0457B658BAE9}" srcOrd="1" destOrd="0" parTransId="{CE8D0244-F71D-413E-B085-33BCADE84F7B}" sibTransId="{039739A8-401A-4DEF-A9B6-F0F9E5357A29}"/>
    <dgm:cxn modelId="{183CDEA2-5B33-4D9E-8973-7B27AEECDA1B}" srcId="{F809D259-EF7E-4D23-B908-64698442DFDA}" destId="{C56D660A-E5AA-4932-B835-D6F0D5E31CFB}" srcOrd="0" destOrd="0" parTransId="{6E8A43A5-BBAB-4651-8E4A-3268E3C03B6D}" sibTransId="{8AA576CC-720C-4D59-AFD0-495192384BB8}"/>
    <dgm:cxn modelId="{2DDF273C-1D23-4801-9022-E3A626E6EAD3}" type="presOf" srcId="{C56D660A-E5AA-4932-B835-D6F0D5E31CFB}" destId="{952538CD-9322-4328-BD31-7498E97F3E29}" srcOrd="0" destOrd="0" presId="urn:microsoft.com/office/officeart/2005/8/layout/matrix1"/>
    <dgm:cxn modelId="{7A90326D-EB8C-407C-895E-6F2090699D95}" type="presOf" srcId="{41601C6C-6E62-403A-929F-0457B658BAE9}" destId="{12CA4C7B-41D2-49EC-BD35-5DDD4907F620}" srcOrd="0" destOrd="0" presId="urn:microsoft.com/office/officeart/2005/8/layout/matrix1"/>
    <dgm:cxn modelId="{C4DA07AE-6F6F-4211-BE33-5C42FA5781A8}" type="presOf" srcId="{A90B80D8-0D6F-4030-85BB-B977B18EC2AF}" destId="{5E80B07B-A652-4732-8821-01C4E666583F}" srcOrd="0" destOrd="0" presId="urn:microsoft.com/office/officeart/2005/8/layout/matrix1"/>
    <dgm:cxn modelId="{94419E8E-7771-43B2-9117-C695BC2EE351}" type="presOf" srcId="{41601C6C-6E62-403A-929F-0457B658BAE9}" destId="{EEA9036A-B2C5-4C0D-8E02-6701238CFAFD}" srcOrd="1" destOrd="0" presId="urn:microsoft.com/office/officeart/2005/8/layout/matrix1"/>
    <dgm:cxn modelId="{8C8B4EBE-FF5F-48BA-9C6B-C4587C77C384}" type="presParOf" srcId="{E8958896-5BA1-4199-84D7-2182F6B2E13A}" destId="{861437FF-5A0F-45C0-87BB-6B6EE2232686}" srcOrd="0" destOrd="0" presId="urn:microsoft.com/office/officeart/2005/8/layout/matrix1"/>
    <dgm:cxn modelId="{F21D591E-3D46-46D8-B0D6-BCFE0DB55B43}" type="presParOf" srcId="{861437FF-5A0F-45C0-87BB-6B6EE2232686}" destId="{952538CD-9322-4328-BD31-7498E97F3E29}" srcOrd="0" destOrd="0" presId="urn:microsoft.com/office/officeart/2005/8/layout/matrix1"/>
    <dgm:cxn modelId="{DDC2BC1C-D00A-4BB3-83CA-5D40219F7369}" type="presParOf" srcId="{861437FF-5A0F-45C0-87BB-6B6EE2232686}" destId="{2DED298A-FF19-4388-9E44-3462CF79B794}" srcOrd="1" destOrd="0" presId="urn:microsoft.com/office/officeart/2005/8/layout/matrix1"/>
    <dgm:cxn modelId="{DAF4EBC2-A7B6-4DFD-B0AD-219CD9777544}" type="presParOf" srcId="{861437FF-5A0F-45C0-87BB-6B6EE2232686}" destId="{12CA4C7B-41D2-49EC-BD35-5DDD4907F620}" srcOrd="2" destOrd="0" presId="urn:microsoft.com/office/officeart/2005/8/layout/matrix1"/>
    <dgm:cxn modelId="{E12E11D2-80F7-48D5-A04B-F66A39D473E5}" type="presParOf" srcId="{861437FF-5A0F-45C0-87BB-6B6EE2232686}" destId="{EEA9036A-B2C5-4C0D-8E02-6701238CFAFD}" srcOrd="3" destOrd="0" presId="urn:microsoft.com/office/officeart/2005/8/layout/matrix1"/>
    <dgm:cxn modelId="{52F2B09A-D191-487B-87B4-96C1F2F42042}" type="presParOf" srcId="{861437FF-5A0F-45C0-87BB-6B6EE2232686}" destId="{5E80B07B-A652-4732-8821-01C4E666583F}" srcOrd="4" destOrd="0" presId="urn:microsoft.com/office/officeart/2005/8/layout/matrix1"/>
    <dgm:cxn modelId="{192E2BE7-F96D-495B-B5A9-7E6E014749CE}" type="presParOf" srcId="{861437FF-5A0F-45C0-87BB-6B6EE2232686}" destId="{C6C66FCF-288E-4925-9D7D-6CEF0AA63F88}" srcOrd="5" destOrd="0" presId="urn:microsoft.com/office/officeart/2005/8/layout/matrix1"/>
    <dgm:cxn modelId="{3C80B562-28CB-4272-91EA-D75314CB4798}" type="presParOf" srcId="{861437FF-5A0F-45C0-87BB-6B6EE2232686}" destId="{7B329BE8-1D86-472A-BFD8-B5A67C3B44E6}" srcOrd="6" destOrd="0" presId="urn:microsoft.com/office/officeart/2005/8/layout/matrix1"/>
    <dgm:cxn modelId="{6C917401-B5C6-482B-AB6D-7CC074C5B16F}" type="presParOf" srcId="{861437FF-5A0F-45C0-87BB-6B6EE2232686}" destId="{01217276-79BE-4241-8235-E4CF264D77D1}" srcOrd="7" destOrd="0" presId="urn:microsoft.com/office/officeart/2005/8/layout/matrix1"/>
    <dgm:cxn modelId="{5B1E3CDF-83F1-40C1-987E-8AD8F4268331}"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Les évènements </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date  / moment</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Lieu(x)</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400" dirty="0" smtClean="0">
              <a:solidFill>
                <a:schemeClr val="tx1"/>
              </a:solidFill>
            </a:rPr>
            <a:t>Type d’évènement (action / parole) </a:t>
          </a:r>
          <a:endParaRPr lang="fr-FR" sz="24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Acteur(s)   </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135694">
        <dgm:presLayoutVars>
          <dgm:chMax val="0"/>
          <dgm:chPref val="0"/>
        </dgm:presLayoutVars>
      </dgm:prSet>
      <dgm:spPr/>
      <dgm:t>
        <a:bodyPr/>
        <a:lstStyle/>
        <a:p>
          <a:endParaRPr lang="fr-FR"/>
        </a:p>
      </dgm:t>
    </dgm:pt>
  </dgm:ptLst>
  <dgm:cxnLst>
    <dgm:cxn modelId="{11035163-7AA4-42F6-8435-DEB35183A21E}" srcId="{C576D912-D20D-4D0D-8C8D-B3FBA7731A28}" destId="{F809D259-EF7E-4D23-B908-64698442DFDA}" srcOrd="0" destOrd="0" parTransId="{2D926A99-C1C1-48DD-A81D-6189B87E4531}" sibTransId="{75C757F3-96EE-431A-9284-37A240FE9C7D}"/>
    <dgm:cxn modelId="{F04A9993-2DE9-4BA5-BEC7-0F27196B5319}" type="presOf" srcId="{C56D660A-E5AA-4932-B835-D6F0D5E31CFB}" destId="{952538CD-9322-4328-BD31-7498E97F3E29}" srcOrd="0" destOrd="0" presId="urn:microsoft.com/office/officeart/2005/8/layout/matrix1"/>
    <dgm:cxn modelId="{7999F3AE-7386-4DCA-8859-FEF2A4EFC055}" type="presOf" srcId="{A90B80D8-0D6F-4030-85BB-B977B18EC2AF}" destId="{5E80B07B-A652-4732-8821-01C4E666583F}" srcOrd="0" destOrd="0" presId="urn:microsoft.com/office/officeart/2005/8/layout/matrix1"/>
    <dgm:cxn modelId="{2FA6BC3A-07A9-4CB4-8102-8FFA4A9B9E33}" srcId="{F809D259-EF7E-4D23-B908-64698442DFDA}" destId="{A90B80D8-0D6F-4030-85BB-B977B18EC2AF}" srcOrd="2" destOrd="0" parTransId="{1FCB5D16-0C48-47CE-837D-B45758DE07E7}" sibTransId="{F8B6746B-BEE4-4F38-B06C-4CC7BDC40AA9}"/>
    <dgm:cxn modelId="{8A26A822-A87F-4E02-8335-0D9D9F8A2F7B}" srcId="{F809D259-EF7E-4D23-B908-64698442DFDA}" destId="{FA8C4D52-F5C9-4BF0-826D-7A2CA04DC82E}" srcOrd="3" destOrd="0" parTransId="{0ACBB857-8F62-43C2-B604-EB4879F66B6D}" sibTransId="{4FB63B62-B034-4BCE-8992-B81D77537D22}"/>
    <dgm:cxn modelId="{568CAEB8-D223-4940-91AB-BA8F280794A2}" type="presOf" srcId="{C576D912-D20D-4D0D-8C8D-B3FBA7731A28}" destId="{E8958896-5BA1-4199-84D7-2182F6B2E13A}" srcOrd="0" destOrd="0" presId="urn:microsoft.com/office/officeart/2005/8/layout/matrix1"/>
    <dgm:cxn modelId="{776A4BDA-439F-43E7-AD12-79D4433B6B39}" type="presOf" srcId="{FA8C4D52-F5C9-4BF0-826D-7A2CA04DC82E}" destId="{01217276-79BE-4241-8235-E4CF264D77D1}" srcOrd="1" destOrd="0" presId="urn:microsoft.com/office/officeart/2005/8/layout/matrix1"/>
    <dgm:cxn modelId="{DC19488C-E9E9-4AFB-A8C9-FA8B6EEAD26C}" type="presOf" srcId="{FA8C4D52-F5C9-4BF0-826D-7A2CA04DC82E}" destId="{7B329BE8-1D86-472A-BFD8-B5A67C3B44E6}" srcOrd="0" destOrd="0" presId="urn:microsoft.com/office/officeart/2005/8/layout/matrix1"/>
    <dgm:cxn modelId="{B4E912E0-2E8C-4CCF-9C9D-8FC094E4F14A}" srcId="{F809D259-EF7E-4D23-B908-64698442DFDA}" destId="{41601C6C-6E62-403A-929F-0457B658BAE9}" srcOrd="1" destOrd="0" parTransId="{CE8D0244-F71D-413E-B085-33BCADE84F7B}" sibTransId="{039739A8-401A-4DEF-A9B6-F0F9E5357A29}"/>
    <dgm:cxn modelId="{87B985EF-A187-4F61-8076-64DF11848BE3}" type="presOf" srcId="{C56D660A-E5AA-4932-B835-D6F0D5E31CFB}" destId="{2DED298A-FF19-4388-9E44-3462CF79B794}" srcOrd="1" destOrd="0" presId="urn:microsoft.com/office/officeart/2005/8/layout/matrix1"/>
    <dgm:cxn modelId="{7634E109-E070-4608-B2A0-A23F70192A71}" type="presOf" srcId="{41601C6C-6E62-403A-929F-0457B658BAE9}" destId="{EEA9036A-B2C5-4C0D-8E02-6701238CFAFD}" srcOrd="1" destOrd="0" presId="urn:microsoft.com/office/officeart/2005/8/layout/matrix1"/>
    <dgm:cxn modelId="{183CDEA2-5B33-4D9E-8973-7B27AEECDA1B}" srcId="{F809D259-EF7E-4D23-B908-64698442DFDA}" destId="{C56D660A-E5AA-4932-B835-D6F0D5E31CFB}" srcOrd="0" destOrd="0" parTransId="{6E8A43A5-BBAB-4651-8E4A-3268E3C03B6D}" sibTransId="{8AA576CC-720C-4D59-AFD0-495192384BB8}"/>
    <dgm:cxn modelId="{14246B61-47F6-43D8-A746-DDC3D8AC4BBA}" type="presOf" srcId="{A90B80D8-0D6F-4030-85BB-B977B18EC2AF}" destId="{C6C66FCF-288E-4925-9D7D-6CEF0AA63F88}" srcOrd="1" destOrd="0" presId="urn:microsoft.com/office/officeart/2005/8/layout/matrix1"/>
    <dgm:cxn modelId="{303CE7CD-CBB5-48EC-9E7F-5DFA6E8AE176}" type="presOf" srcId="{F809D259-EF7E-4D23-B908-64698442DFDA}" destId="{282D7CBE-7C14-48E3-BDA3-03E28625959F}" srcOrd="0" destOrd="0" presId="urn:microsoft.com/office/officeart/2005/8/layout/matrix1"/>
    <dgm:cxn modelId="{D54A7D6B-1DE6-42EA-B417-9D4D60031849}" type="presOf" srcId="{41601C6C-6E62-403A-929F-0457B658BAE9}" destId="{12CA4C7B-41D2-49EC-BD35-5DDD4907F620}" srcOrd="0" destOrd="0" presId="urn:microsoft.com/office/officeart/2005/8/layout/matrix1"/>
    <dgm:cxn modelId="{B6D5F38C-004D-4EA4-A640-10B80F69B13E}" type="presParOf" srcId="{E8958896-5BA1-4199-84D7-2182F6B2E13A}" destId="{861437FF-5A0F-45C0-87BB-6B6EE2232686}" srcOrd="0" destOrd="0" presId="urn:microsoft.com/office/officeart/2005/8/layout/matrix1"/>
    <dgm:cxn modelId="{8C791DEE-3E19-4FD9-BA88-B0C3E097FB2B}" type="presParOf" srcId="{861437FF-5A0F-45C0-87BB-6B6EE2232686}" destId="{952538CD-9322-4328-BD31-7498E97F3E29}" srcOrd="0" destOrd="0" presId="urn:microsoft.com/office/officeart/2005/8/layout/matrix1"/>
    <dgm:cxn modelId="{0280B851-7CC1-4FEF-B4C0-76300A2C1DB7}" type="presParOf" srcId="{861437FF-5A0F-45C0-87BB-6B6EE2232686}" destId="{2DED298A-FF19-4388-9E44-3462CF79B794}" srcOrd="1" destOrd="0" presId="urn:microsoft.com/office/officeart/2005/8/layout/matrix1"/>
    <dgm:cxn modelId="{6B92606C-4F04-459A-9891-606EB948440C}" type="presParOf" srcId="{861437FF-5A0F-45C0-87BB-6B6EE2232686}" destId="{12CA4C7B-41D2-49EC-BD35-5DDD4907F620}" srcOrd="2" destOrd="0" presId="urn:microsoft.com/office/officeart/2005/8/layout/matrix1"/>
    <dgm:cxn modelId="{E94365D7-6A91-44DC-9ABE-4C78DEFDC46D}" type="presParOf" srcId="{861437FF-5A0F-45C0-87BB-6B6EE2232686}" destId="{EEA9036A-B2C5-4C0D-8E02-6701238CFAFD}" srcOrd="3" destOrd="0" presId="urn:microsoft.com/office/officeart/2005/8/layout/matrix1"/>
    <dgm:cxn modelId="{748E3F2C-987B-49C5-845E-75DC95D87863}" type="presParOf" srcId="{861437FF-5A0F-45C0-87BB-6B6EE2232686}" destId="{5E80B07B-A652-4732-8821-01C4E666583F}" srcOrd="4" destOrd="0" presId="urn:microsoft.com/office/officeart/2005/8/layout/matrix1"/>
    <dgm:cxn modelId="{A4340013-B4B3-4D8F-835B-71C53042FE14}" type="presParOf" srcId="{861437FF-5A0F-45C0-87BB-6B6EE2232686}" destId="{C6C66FCF-288E-4925-9D7D-6CEF0AA63F88}" srcOrd="5" destOrd="0" presId="urn:microsoft.com/office/officeart/2005/8/layout/matrix1"/>
    <dgm:cxn modelId="{16A7B2FE-C30F-4BE8-89C5-D6BCA5B9206F}" type="presParOf" srcId="{861437FF-5A0F-45C0-87BB-6B6EE2232686}" destId="{7B329BE8-1D86-472A-BFD8-B5A67C3B44E6}" srcOrd="6" destOrd="0" presId="urn:microsoft.com/office/officeart/2005/8/layout/matrix1"/>
    <dgm:cxn modelId="{DC3AE5F0-0099-467E-8853-82EB958B15D0}" type="presParOf" srcId="{861437FF-5A0F-45C0-87BB-6B6EE2232686}" destId="{01217276-79BE-4241-8235-E4CF264D77D1}" srcOrd="7" destOrd="0" presId="urn:microsoft.com/office/officeart/2005/8/layout/matrix1"/>
    <dgm:cxn modelId="{76A0CCC0-7ABE-4B43-889E-C5BA6A7F59E3}"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76D912-D20D-4D0D-8C8D-B3FBA7731A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F809D259-EF7E-4D23-B908-64698442DFDA}">
      <dgm:prSet phldrT="[Texte]" custT="1"/>
      <dgm:spPr/>
      <dgm:t>
        <a:bodyPr/>
        <a:lstStyle/>
        <a:p>
          <a:r>
            <a:rPr lang="fr-FR" sz="2400" dirty="0" smtClean="0">
              <a:solidFill>
                <a:schemeClr val="tx1"/>
              </a:solidFill>
            </a:rPr>
            <a:t>Le texte</a:t>
          </a:r>
          <a:endParaRPr lang="fr-FR" sz="2400" dirty="0">
            <a:solidFill>
              <a:schemeClr val="tx1"/>
            </a:solidFill>
          </a:endParaRPr>
        </a:p>
      </dgm:t>
    </dgm:pt>
    <dgm:pt modelId="{2D926A99-C1C1-48DD-A81D-6189B87E4531}" type="parTrans" cxnId="{11035163-7AA4-42F6-8435-DEB35183A21E}">
      <dgm:prSet/>
      <dgm:spPr/>
      <dgm:t>
        <a:bodyPr/>
        <a:lstStyle/>
        <a:p>
          <a:endParaRPr lang="fr-FR" sz="2400">
            <a:solidFill>
              <a:schemeClr val="tx1"/>
            </a:solidFill>
          </a:endParaRPr>
        </a:p>
      </dgm:t>
    </dgm:pt>
    <dgm:pt modelId="{75C757F3-96EE-431A-9284-37A240FE9C7D}" type="sibTrans" cxnId="{11035163-7AA4-42F6-8435-DEB35183A21E}">
      <dgm:prSet/>
      <dgm:spPr/>
      <dgm:t>
        <a:bodyPr/>
        <a:lstStyle/>
        <a:p>
          <a:endParaRPr lang="fr-FR" sz="2400">
            <a:solidFill>
              <a:schemeClr val="tx1"/>
            </a:solidFill>
          </a:endParaRPr>
        </a:p>
      </dgm:t>
    </dgm:pt>
    <dgm:pt modelId="{C56D660A-E5AA-4932-B835-D6F0D5E31CFB}">
      <dgm:prSet phldrT="[Texte]" custT="1"/>
      <dgm:spPr/>
      <dgm:t>
        <a:bodyPr/>
        <a:lstStyle/>
        <a:p>
          <a:r>
            <a:rPr lang="fr-FR" sz="2400" dirty="0" smtClean="0">
              <a:solidFill>
                <a:schemeClr val="tx1"/>
              </a:solidFill>
            </a:rPr>
            <a:t>La structure et les effets </a:t>
          </a:r>
        </a:p>
      </dgm:t>
    </dgm:pt>
    <dgm:pt modelId="{6E8A43A5-BBAB-4651-8E4A-3268E3C03B6D}" type="parTrans" cxnId="{183CDEA2-5B33-4D9E-8973-7B27AEECDA1B}">
      <dgm:prSet/>
      <dgm:spPr/>
      <dgm:t>
        <a:bodyPr/>
        <a:lstStyle/>
        <a:p>
          <a:endParaRPr lang="fr-FR" sz="2400">
            <a:solidFill>
              <a:schemeClr val="tx1"/>
            </a:solidFill>
          </a:endParaRPr>
        </a:p>
      </dgm:t>
    </dgm:pt>
    <dgm:pt modelId="{8AA576CC-720C-4D59-AFD0-495192384BB8}" type="sibTrans" cxnId="{183CDEA2-5B33-4D9E-8973-7B27AEECDA1B}">
      <dgm:prSet/>
      <dgm:spPr/>
      <dgm:t>
        <a:bodyPr/>
        <a:lstStyle/>
        <a:p>
          <a:endParaRPr lang="fr-FR" sz="2400">
            <a:solidFill>
              <a:schemeClr val="tx1"/>
            </a:solidFill>
          </a:endParaRPr>
        </a:p>
      </dgm:t>
    </dgm:pt>
    <dgm:pt modelId="{41601C6C-6E62-403A-929F-0457B658BAE9}">
      <dgm:prSet phldrT="[Texte]" custT="1"/>
      <dgm:spPr/>
      <dgm:t>
        <a:bodyPr/>
        <a:lstStyle/>
        <a:p>
          <a:r>
            <a:rPr lang="fr-FR" sz="2400" dirty="0" smtClean="0">
              <a:solidFill>
                <a:schemeClr val="tx1"/>
              </a:solidFill>
            </a:rPr>
            <a:t>La place attribuée au lecteur </a:t>
          </a:r>
          <a:endParaRPr lang="fr-FR" sz="2400" dirty="0">
            <a:solidFill>
              <a:schemeClr val="tx1"/>
            </a:solidFill>
          </a:endParaRPr>
        </a:p>
      </dgm:t>
    </dgm:pt>
    <dgm:pt modelId="{CE8D0244-F71D-413E-B085-33BCADE84F7B}" type="parTrans" cxnId="{B4E912E0-2E8C-4CCF-9C9D-8FC094E4F14A}">
      <dgm:prSet/>
      <dgm:spPr/>
      <dgm:t>
        <a:bodyPr/>
        <a:lstStyle/>
        <a:p>
          <a:endParaRPr lang="fr-FR" sz="2400">
            <a:solidFill>
              <a:schemeClr val="tx1"/>
            </a:solidFill>
          </a:endParaRPr>
        </a:p>
      </dgm:t>
    </dgm:pt>
    <dgm:pt modelId="{039739A8-401A-4DEF-A9B6-F0F9E5357A29}" type="sibTrans" cxnId="{B4E912E0-2E8C-4CCF-9C9D-8FC094E4F14A}">
      <dgm:prSet/>
      <dgm:spPr/>
      <dgm:t>
        <a:bodyPr/>
        <a:lstStyle/>
        <a:p>
          <a:endParaRPr lang="fr-FR" sz="2400">
            <a:solidFill>
              <a:schemeClr val="tx1"/>
            </a:solidFill>
          </a:endParaRPr>
        </a:p>
      </dgm:t>
    </dgm:pt>
    <dgm:pt modelId="{A90B80D8-0D6F-4030-85BB-B977B18EC2AF}">
      <dgm:prSet phldrT="[Texte]" custT="1"/>
      <dgm:spPr/>
      <dgm:t>
        <a:bodyPr/>
        <a:lstStyle/>
        <a:p>
          <a:r>
            <a:rPr lang="fr-FR" sz="2400" dirty="0" smtClean="0">
              <a:solidFill>
                <a:schemeClr val="tx1"/>
              </a:solidFill>
            </a:rPr>
            <a:t>La visée (le genre)</a:t>
          </a:r>
        </a:p>
        <a:p>
          <a:r>
            <a:rPr lang="fr-FR" sz="2400" dirty="0" smtClean="0">
              <a:solidFill>
                <a:schemeClr val="tx1"/>
              </a:solidFill>
            </a:rPr>
            <a:t>Le rapport au réel</a:t>
          </a:r>
          <a:endParaRPr lang="fr-FR" sz="2400" dirty="0">
            <a:solidFill>
              <a:schemeClr val="tx1"/>
            </a:solidFill>
          </a:endParaRPr>
        </a:p>
      </dgm:t>
    </dgm:pt>
    <dgm:pt modelId="{1FCB5D16-0C48-47CE-837D-B45758DE07E7}" type="parTrans" cxnId="{2FA6BC3A-07A9-4CB4-8102-8FFA4A9B9E33}">
      <dgm:prSet/>
      <dgm:spPr/>
      <dgm:t>
        <a:bodyPr/>
        <a:lstStyle/>
        <a:p>
          <a:endParaRPr lang="fr-FR" sz="2400">
            <a:solidFill>
              <a:schemeClr val="tx1"/>
            </a:solidFill>
          </a:endParaRPr>
        </a:p>
      </dgm:t>
    </dgm:pt>
    <dgm:pt modelId="{F8B6746B-BEE4-4F38-B06C-4CC7BDC40AA9}" type="sibTrans" cxnId="{2FA6BC3A-07A9-4CB4-8102-8FFA4A9B9E33}">
      <dgm:prSet/>
      <dgm:spPr/>
      <dgm:t>
        <a:bodyPr/>
        <a:lstStyle/>
        <a:p>
          <a:endParaRPr lang="fr-FR" sz="2400">
            <a:solidFill>
              <a:schemeClr val="tx1"/>
            </a:solidFill>
          </a:endParaRPr>
        </a:p>
      </dgm:t>
    </dgm:pt>
    <dgm:pt modelId="{FA8C4D52-F5C9-4BF0-826D-7A2CA04DC82E}">
      <dgm:prSet phldrT="[Texte]" custT="1"/>
      <dgm:spPr/>
      <dgm:t>
        <a:bodyPr/>
        <a:lstStyle/>
        <a:p>
          <a:r>
            <a:rPr lang="fr-FR" sz="2400" dirty="0" smtClean="0">
              <a:solidFill>
                <a:schemeClr val="tx1"/>
              </a:solidFill>
            </a:rPr>
            <a:t>La langue</a:t>
          </a:r>
          <a:endParaRPr lang="fr-FR" sz="2400" dirty="0">
            <a:solidFill>
              <a:schemeClr val="tx1"/>
            </a:solidFill>
          </a:endParaRPr>
        </a:p>
      </dgm:t>
    </dgm:pt>
    <dgm:pt modelId="{0ACBB857-8F62-43C2-B604-EB4879F66B6D}" type="parTrans" cxnId="{8A26A822-A87F-4E02-8335-0D9D9F8A2F7B}">
      <dgm:prSet/>
      <dgm:spPr/>
      <dgm:t>
        <a:bodyPr/>
        <a:lstStyle/>
        <a:p>
          <a:endParaRPr lang="fr-FR" sz="2400">
            <a:solidFill>
              <a:schemeClr val="tx1"/>
            </a:solidFill>
          </a:endParaRPr>
        </a:p>
      </dgm:t>
    </dgm:pt>
    <dgm:pt modelId="{4FB63B62-B034-4BCE-8992-B81D77537D22}" type="sibTrans" cxnId="{8A26A822-A87F-4E02-8335-0D9D9F8A2F7B}">
      <dgm:prSet/>
      <dgm:spPr/>
      <dgm:t>
        <a:bodyPr/>
        <a:lstStyle/>
        <a:p>
          <a:endParaRPr lang="fr-FR" sz="2400">
            <a:solidFill>
              <a:schemeClr val="tx1"/>
            </a:solidFill>
          </a:endParaRPr>
        </a:p>
      </dgm:t>
    </dgm:pt>
    <dgm:pt modelId="{E8958896-5BA1-4199-84D7-2182F6B2E13A}" type="pres">
      <dgm:prSet presAssocID="{C576D912-D20D-4D0D-8C8D-B3FBA7731A28}" presName="diagram" presStyleCnt="0">
        <dgm:presLayoutVars>
          <dgm:chMax val="1"/>
          <dgm:dir/>
          <dgm:animLvl val="ctr"/>
          <dgm:resizeHandles val="exact"/>
        </dgm:presLayoutVars>
      </dgm:prSet>
      <dgm:spPr/>
      <dgm:t>
        <a:bodyPr/>
        <a:lstStyle/>
        <a:p>
          <a:endParaRPr lang="fr-FR"/>
        </a:p>
      </dgm:t>
    </dgm:pt>
    <dgm:pt modelId="{861437FF-5A0F-45C0-87BB-6B6EE2232686}" type="pres">
      <dgm:prSet presAssocID="{C576D912-D20D-4D0D-8C8D-B3FBA7731A28}" presName="matrix" presStyleCnt="0"/>
      <dgm:spPr/>
    </dgm:pt>
    <dgm:pt modelId="{952538CD-9322-4328-BD31-7498E97F3E29}" type="pres">
      <dgm:prSet presAssocID="{C576D912-D20D-4D0D-8C8D-B3FBA7731A28}" presName="tile1" presStyleLbl="node1" presStyleIdx="0" presStyleCnt="4" custLinFactNeighborX="2372" custLinFactNeighborY="0"/>
      <dgm:spPr/>
      <dgm:t>
        <a:bodyPr/>
        <a:lstStyle/>
        <a:p>
          <a:endParaRPr lang="fr-FR"/>
        </a:p>
      </dgm:t>
    </dgm:pt>
    <dgm:pt modelId="{2DED298A-FF19-4388-9E44-3462CF79B794}" type="pres">
      <dgm:prSet presAssocID="{C576D912-D20D-4D0D-8C8D-B3FBA7731A28}" presName="tile1text" presStyleLbl="node1" presStyleIdx="0" presStyleCnt="4">
        <dgm:presLayoutVars>
          <dgm:chMax val="0"/>
          <dgm:chPref val="0"/>
          <dgm:bulletEnabled val="1"/>
        </dgm:presLayoutVars>
      </dgm:prSet>
      <dgm:spPr/>
      <dgm:t>
        <a:bodyPr/>
        <a:lstStyle/>
        <a:p>
          <a:endParaRPr lang="fr-FR"/>
        </a:p>
      </dgm:t>
    </dgm:pt>
    <dgm:pt modelId="{12CA4C7B-41D2-49EC-BD35-5DDD4907F620}" type="pres">
      <dgm:prSet presAssocID="{C576D912-D20D-4D0D-8C8D-B3FBA7731A28}" presName="tile2" presStyleLbl="node1" presStyleIdx="1" presStyleCnt="4"/>
      <dgm:spPr/>
      <dgm:t>
        <a:bodyPr/>
        <a:lstStyle/>
        <a:p>
          <a:endParaRPr lang="fr-FR"/>
        </a:p>
      </dgm:t>
    </dgm:pt>
    <dgm:pt modelId="{EEA9036A-B2C5-4C0D-8E02-6701238CFAFD}" type="pres">
      <dgm:prSet presAssocID="{C576D912-D20D-4D0D-8C8D-B3FBA7731A28}" presName="tile2text" presStyleLbl="node1" presStyleIdx="1" presStyleCnt="4">
        <dgm:presLayoutVars>
          <dgm:chMax val="0"/>
          <dgm:chPref val="0"/>
          <dgm:bulletEnabled val="1"/>
        </dgm:presLayoutVars>
      </dgm:prSet>
      <dgm:spPr/>
      <dgm:t>
        <a:bodyPr/>
        <a:lstStyle/>
        <a:p>
          <a:endParaRPr lang="fr-FR"/>
        </a:p>
      </dgm:t>
    </dgm:pt>
    <dgm:pt modelId="{5E80B07B-A652-4732-8821-01C4E666583F}" type="pres">
      <dgm:prSet presAssocID="{C576D912-D20D-4D0D-8C8D-B3FBA7731A28}" presName="tile3" presStyleLbl="node1" presStyleIdx="2" presStyleCnt="4" custLinFactNeighborX="3151" custLinFactNeighborY="-1235"/>
      <dgm:spPr/>
      <dgm:t>
        <a:bodyPr/>
        <a:lstStyle/>
        <a:p>
          <a:endParaRPr lang="fr-FR"/>
        </a:p>
      </dgm:t>
    </dgm:pt>
    <dgm:pt modelId="{C6C66FCF-288E-4925-9D7D-6CEF0AA63F88}" type="pres">
      <dgm:prSet presAssocID="{C576D912-D20D-4D0D-8C8D-B3FBA7731A28}" presName="tile3text" presStyleLbl="node1" presStyleIdx="2" presStyleCnt="4">
        <dgm:presLayoutVars>
          <dgm:chMax val="0"/>
          <dgm:chPref val="0"/>
          <dgm:bulletEnabled val="1"/>
        </dgm:presLayoutVars>
      </dgm:prSet>
      <dgm:spPr/>
      <dgm:t>
        <a:bodyPr/>
        <a:lstStyle/>
        <a:p>
          <a:endParaRPr lang="fr-FR"/>
        </a:p>
      </dgm:t>
    </dgm:pt>
    <dgm:pt modelId="{7B329BE8-1D86-472A-BFD8-B5A67C3B44E6}" type="pres">
      <dgm:prSet presAssocID="{C576D912-D20D-4D0D-8C8D-B3FBA7731A28}" presName="tile4" presStyleLbl="node1" presStyleIdx="3" presStyleCnt="4"/>
      <dgm:spPr/>
      <dgm:t>
        <a:bodyPr/>
        <a:lstStyle/>
        <a:p>
          <a:endParaRPr lang="fr-FR"/>
        </a:p>
      </dgm:t>
    </dgm:pt>
    <dgm:pt modelId="{01217276-79BE-4241-8235-E4CF264D77D1}" type="pres">
      <dgm:prSet presAssocID="{C576D912-D20D-4D0D-8C8D-B3FBA7731A28}" presName="tile4text" presStyleLbl="node1" presStyleIdx="3" presStyleCnt="4">
        <dgm:presLayoutVars>
          <dgm:chMax val="0"/>
          <dgm:chPref val="0"/>
          <dgm:bulletEnabled val="1"/>
        </dgm:presLayoutVars>
      </dgm:prSet>
      <dgm:spPr/>
      <dgm:t>
        <a:bodyPr/>
        <a:lstStyle/>
        <a:p>
          <a:endParaRPr lang="fr-FR"/>
        </a:p>
      </dgm:t>
    </dgm:pt>
    <dgm:pt modelId="{282D7CBE-7C14-48E3-BDA3-03E28625959F}" type="pres">
      <dgm:prSet presAssocID="{C576D912-D20D-4D0D-8C8D-B3FBA7731A28}" presName="centerTile" presStyleLbl="fgShp" presStyleIdx="0" presStyleCnt="1" custScaleX="135694">
        <dgm:presLayoutVars>
          <dgm:chMax val="0"/>
          <dgm:chPref val="0"/>
        </dgm:presLayoutVars>
      </dgm:prSet>
      <dgm:spPr/>
      <dgm:t>
        <a:bodyPr/>
        <a:lstStyle/>
        <a:p>
          <a:endParaRPr lang="fr-FR"/>
        </a:p>
      </dgm:t>
    </dgm:pt>
  </dgm:ptLst>
  <dgm:cxnLst>
    <dgm:cxn modelId="{11035163-7AA4-42F6-8435-DEB35183A21E}" srcId="{C576D912-D20D-4D0D-8C8D-B3FBA7731A28}" destId="{F809D259-EF7E-4D23-B908-64698442DFDA}" srcOrd="0" destOrd="0" parTransId="{2D926A99-C1C1-48DD-A81D-6189B87E4531}" sibTransId="{75C757F3-96EE-431A-9284-37A240FE9C7D}"/>
    <dgm:cxn modelId="{DDDAE146-B628-49DE-B21B-77B79E10B7CA}" type="presOf" srcId="{F809D259-EF7E-4D23-B908-64698442DFDA}" destId="{282D7CBE-7C14-48E3-BDA3-03E28625959F}" srcOrd="0" destOrd="0" presId="urn:microsoft.com/office/officeart/2005/8/layout/matrix1"/>
    <dgm:cxn modelId="{2FA6BC3A-07A9-4CB4-8102-8FFA4A9B9E33}" srcId="{F809D259-EF7E-4D23-B908-64698442DFDA}" destId="{A90B80D8-0D6F-4030-85BB-B977B18EC2AF}" srcOrd="2" destOrd="0" parTransId="{1FCB5D16-0C48-47CE-837D-B45758DE07E7}" sibTransId="{F8B6746B-BEE4-4F38-B06C-4CC7BDC40AA9}"/>
    <dgm:cxn modelId="{8A26A822-A87F-4E02-8335-0D9D9F8A2F7B}" srcId="{F809D259-EF7E-4D23-B908-64698442DFDA}" destId="{FA8C4D52-F5C9-4BF0-826D-7A2CA04DC82E}" srcOrd="3" destOrd="0" parTransId="{0ACBB857-8F62-43C2-B604-EB4879F66B6D}" sibTransId="{4FB63B62-B034-4BCE-8992-B81D77537D22}"/>
    <dgm:cxn modelId="{528CDBF5-A796-47D9-A0E5-C8E885FA8545}" type="presOf" srcId="{FA8C4D52-F5C9-4BF0-826D-7A2CA04DC82E}" destId="{7B329BE8-1D86-472A-BFD8-B5A67C3B44E6}" srcOrd="0" destOrd="0" presId="urn:microsoft.com/office/officeart/2005/8/layout/matrix1"/>
    <dgm:cxn modelId="{8D84A74E-EA91-4CF6-918C-5DCFCD38F026}" type="presOf" srcId="{C576D912-D20D-4D0D-8C8D-B3FBA7731A28}" destId="{E8958896-5BA1-4199-84D7-2182F6B2E13A}" srcOrd="0" destOrd="0" presId="urn:microsoft.com/office/officeart/2005/8/layout/matrix1"/>
    <dgm:cxn modelId="{E529B8DB-B90D-4303-938F-F35E8FF554D7}" type="presOf" srcId="{C56D660A-E5AA-4932-B835-D6F0D5E31CFB}" destId="{952538CD-9322-4328-BD31-7498E97F3E29}" srcOrd="0" destOrd="0" presId="urn:microsoft.com/office/officeart/2005/8/layout/matrix1"/>
    <dgm:cxn modelId="{58A6BED8-8460-4EEF-BD2B-519ED900FC89}" type="presOf" srcId="{41601C6C-6E62-403A-929F-0457B658BAE9}" destId="{12CA4C7B-41D2-49EC-BD35-5DDD4907F620}" srcOrd="0" destOrd="0" presId="urn:microsoft.com/office/officeart/2005/8/layout/matrix1"/>
    <dgm:cxn modelId="{E0C0DA89-DE61-4DA7-B242-6CC7A21D231B}" type="presOf" srcId="{41601C6C-6E62-403A-929F-0457B658BAE9}" destId="{EEA9036A-B2C5-4C0D-8E02-6701238CFAFD}" srcOrd="1" destOrd="0" presId="urn:microsoft.com/office/officeart/2005/8/layout/matrix1"/>
    <dgm:cxn modelId="{D5C4A5D4-4CEC-4780-B018-459E997ED62E}" type="presOf" srcId="{A90B80D8-0D6F-4030-85BB-B977B18EC2AF}" destId="{5E80B07B-A652-4732-8821-01C4E666583F}" srcOrd="0" destOrd="0" presId="urn:microsoft.com/office/officeart/2005/8/layout/matrix1"/>
    <dgm:cxn modelId="{F2D4ECF5-1ADA-48C7-B4A9-7D5DDA720C0D}" type="presOf" srcId="{A90B80D8-0D6F-4030-85BB-B977B18EC2AF}" destId="{C6C66FCF-288E-4925-9D7D-6CEF0AA63F88}" srcOrd="1" destOrd="0" presId="urn:microsoft.com/office/officeart/2005/8/layout/matrix1"/>
    <dgm:cxn modelId="{B4E912E0-2E8C-4CCF-9C9D-8FC094E4F14A}" srcId="{F809D259-EF7E-4D23-B908-64698442DFDA}" destId="{41601C6C-6E62-403A-929F-0457B658BAE9}" srcOrd="1" destOrd="0" parTransId="{CE8D0244-F71D-413E-B085-33BCADE84F7B}" sibTransId="{039739A8-401A-4DEF-A9B6-F0F9E5357A29}"/>
    <dgm:cxn modelId="{183CDEA2-5B33-4D9E-8973-7B27AEECDA1B}" srcId="{F809D259-EF7E-4D23-B908-64698442DFDA}" destId="{C56D660A-E5AA-4932-B835-D6F0D5E31CFB}" srcOrd="0" destOrd="0" parTransId="{6E8A43A5-BBAB-4651-8E4A-3268E3C03B6D}" sibTransId="{8AA576CC-720C-4D59-AFD0-495192384BB8}"/>
    <dgm:cxn modelId="{69429FCD-6315-476B-A396-3FFAAF6CB9B1}" type="presOf" srcId="{FA8C4D52-F5C9-4BF0-826D-7A2CA04DC82E}" destId="{01217276-79BE-4241-8235-E4CF264D77D1}" srcOrd="1" destOrd="0" presId="urn:microsoft.com/office/officeart/2005/8/layout/matrix1"/>
    <dgm:cxn modelId="{7FAECDE7-AEFD-4E04-97EA-86632F1EDA8D}" type="presOf" srcId="{C56D660A-E5AA-4932-B835-D6F0D5E31CFB}" destId="{2DED298A-FF19-4388-9E44-3462CF79B794}" srcOrd="1" destOrd="0" presId="urn:microsoft.com/office/officeart/2005/8/layout/matrix1"/>
    <dgm:cxn modelId="{182168D1-E07F-4D79-9101-679243402CF9}" type="presParOf" srcId="{E8958896-5BA1-4199-84D7-2182F6B2E13A}" destId="{861437FF-5A0F-45C0-87BB-6B6EE2232686}" srcOrd="0" destOrd="0" presId="urn:microsoft.com/office/officeart/2005/8/layout/matrix1"/>
    <dgm:cxn modelId="{942424C4-AA8D-4D59-844F-181A0D4B1BF8}" type="presParOf" srcId="{861437FF-5A0F-45C0-87BB-6B6EE2232686}" destId="{952538CD-9322-4328-BD31-7498E97F3E29}" srcOrd="0" destOrd="0" presId="urn:microsoft.com/office/officeart/2005/8/layout/matrix1"/>
    <dgm:cxn modelId="{6B3C3B3A-97F1-4DEF-8DBC-14AC60D91FFC}" type="presParOf" srcId="{861437FF-5A0F-45C0-87BB-6B6EE2232686}" destId="{2DED298A-FF19-4388-9E44-3462CF79B794}" srcOrd="1" destOrd="0" presId="urn:microsoft.com/office/officeart/2005/8/layout/matrix1"/>
    <dgm:cxn modelId="{3EABD049-7970-44DC-9530-64666E68226C}" type="presParOf" srcId="{861437FF-5A0F-45C0-87BB-6B6EE2232686}" destId="{12CA4C7B-41D2-49EC-BD35-5DDD4907F620}" srcOrd="2" destOrd="0" presId="urn:microsoft.com/office/officeart/2005/8/layout/matrix1"/>
    <dgm:cxn modelId="{DEEE2DD3-4EA9-42A2-B030-E1545DB721E2}" type="presParOf" srcId="{861437FF-5A0F-45C0-87BB-6B6EE2232686}" destId="{EEA9036A-B2C5-4C0D-8E02-6701238CFAFD}" srcOrd="3" destOrd="0" presId="urn:microsoft.com/office/officeart/2005/8/layout/matrix1"/>
    <dgm:cxn modelId="{4813898D-65D7-40D7-9AEB-F96EA82500E4}" type="presParOf" srcId="{861437FF-5A0F-45C0-87BB-6B6EE2232686}" destId="{5E80B07B-A652-4732-8821-01C4E666583F}" srcOrd="4" destOrd="0" presId="urn:microsoft.com/office/officeart/2005/8/layout/matrix1"/>
    <dgm:cxn modelId="{4F4DCC54-7365-48EF-9325-B511233EB1B4}" type="presParOf" srcId="{861437FF-5A0F-45C0-87BB-6B6EE2232686}" destId="{C6C66FCF-288E-4925-9D7D-6CEF0AA63F88}" srcOrd="5" destOrd="0" presId="urn:microsoft.com/office/officeart/2005/8/layout/matrix1"/>
    <dgm:cxn modelId="{259CA22F-B283-4BA8-98CA-146571905391}" type="presParOf" srcId="{861437FF-5A0F-45C0-87BB-6B6EE2232686}" destId="{7B329BE8-1D86-472A-BFD8-B5A67C3B44E6}" srcOrd="6" destOrd="0" presId="urn:microsoft.com/office/officeart/2005/8/layout/matrix1"/>
    <dgm:cxn modelId="{141C305D-2A0C-4A6F-A066-C11F68C2245F}" type="presParOf" srcId="{861437FF-5A0F-45C0-87BB-6B6EE2232686}" destId="{01217276-79BE-4241-8235-E4CF264D77D1}" srcOrd="7" destOrd="0" presId="urn:microsoft.com/office/officeart/2005/8/layout/matrix1"/>
    <dgm:cxn modelId="{78F4FBAF-DBA4-4327-99CC-C2C77F32FD86}" type="presParOf" srcId="{E8958896-5BA1-4199-84D7-2182F6B2E13A}" destId="{282D7CBE-7C14-48E3-BDA3-03E2862595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B2F25A-FF07-412A-80BE-CA549A37B0A7}">
      <dsp:nvSpPr>
        <dsp:cNvPr id="0" name=""/>
        <dsp:cNvSpPr/>
      </dsp:nvSpPr>
      <dsp:spPr>
        <a:xfrm>
          <a:off x="2016234" y="72011"/>
          <a:ext cx="2273298" cy="2172427"/>
        </a:xfrm>
        <a:prstGeom prst="gear9">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a:latin typeface="Arial Black" pitchFamily="34" charset="0"/>
            </a:rPr>
            <a:t>LA COMPREHENSION AU C2</a:t>
          </a:r>
        </a:p>
      </dsp:txBody>
      <dsp:txXfrm>
        <a:off x="2016234" y="72011"/>
        <a:ext cx="2273298" cy="2172427"/>
      </dsp:txXfrm>
    </dsp:sp>
    <dsp:sp modelId="{AB751020-B7BF-43DC-A4D1-BFD4D1AF4A6C}">
      <dsp:nvSpPr>
        <dsp:cNvPr id="0" name=""/>
        <dsp:cNvSpPr/>
      </dsp:nvSpPr>
      <dsp:spPr>
        <a:xfrm>
          <a:off x="6731829" y="0"/>
          <a:ext cx="1837122" cy="22687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b="1" kern="1200" dirty="0"/>
            <a:t>Comprendre et s'exprimer à l'oral</a:t>
          </a:r>
        </a:p>
        <a:p>
          <a:pPr marL="114300" lvl="1" indent="-114300" algn="l" defTabSz="533400">
            <a:lnSpc>
              <a:spcPct val="90000"/>
            </a:lnSpc>
            <a:spcBef>
              <a:spcPct val="0"/>
            </a:spcBef>
            <a:spcAft>
              <a:spcPct val="15000"/>
            </a:spcAft>
            <a:buChar char="••"/>
          </a:pPr>
          <a:r>
            <a:rPr lang="fr-FR" sz="1200" i="1" kern="1200" dirty="0"/>
            <a:t>Ecouter pour comprendre des messages oraux ou des textes lus par un adulte</a:t>
          </a:r>
        </a:p>
        <a:p>
          <a:pPr marL="114300" lvl="1" indent="-114300" algn="l" defTabSz="533400">
            <a:lnSpc>
              <a:spcPct val="90000"/>
            </a:lnSpc>
            <a:spcBef>
              <a:spcPct val="0"/>
            </a:spcBef>
            <a:spcAft>
              <a:spcPct val="15000"/>
            </a:spcAft>
            <a:buChar char="••"/>
          </a:pPr>
          <a:r>
            <a:rPr lang="fr-FR" sz="1200" i="1" kern="1200" dirty="0"/>
            <a:t>Dire pour être entendu et compris</a:t>
          </a:r>
        </a:p>
        <a:p>
          <a:pPr marL="114300" lvl="1" indent="-114300" algn="l" defTabSz="533400">
            <a:lnSpc>
              <a:spcPct val="90000"/>
            </a:lnSpc>
            <a:spcBef>
              <a:spcPct val="0"/>
            </a:spcBef>
            <a:spcAft>
              <a:spcPct val="15000"/>
            </a:spcAft>
            <a:buChar char="••"/>
          </a:pPr>
          <a:r>
            <a:rPr lang="fr-FR" sz="1200" i="1" kern="1200" dirty="0"/>
            <a:t>Adopter une distance critique par rapport au langage produit</a:t>
          </a:r>
        </a:p>
      </dsp:txBody>
      <dsp:txXfrm>
        <a:off x="6731829" y="0"/>
        <a:ext cx="1837122" cy="2268760"/>
      </dsp:txXfrm>
    </dsp:sp>
    <dsp:sp modelId="{2742BCE7-A399-4D81-8FF2-96C320E11840}">
      <dsp:nvSpPr>
        <dsp:cNvPr id="0" name=""/>
        <dsp:cNvSpPr/>
      </dsp:nvSpPr>
      <dsp:spPr>
        <a:xfrm rot="2863948">
          <a:off x="4104301" y="467409"/>
          <a:ext cx="2187545" cy="2261022"/>
        </a:xfrm>
        <a:prstGeom prst="gear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a:latin typeface="Arial Black" pitchFamily="34" charset="0"/>
            </a:rPr>
            <a:t>La compréhension de l'oral</a:t>
          </a:r>
        </a:p>
      </dsp:txBody>
      <dsp:txXfrm rot="2863948">
        <a:off x="4104301" y="467409"/>
        <a:ext cx="2187545" cy="2261022"/>
      </dsp:txXfrm>
    </dsp:sp>
    <dsp:sp modelId="{0CE2D4C3-C56F-4B40-B51A-B6D095795C80}">
      <dsp:nvSpPr>
        <dsp:cNvPr id="0" name=""/>
        <dsp:cNvSpPr/>
      </dsp:nvSpPr>
      <dsp:spPr>
        <a:xfrm>
          <a:off x="5328587" y="2880320"/>
          <a:ext cx="3070214" cy="2129703"/>
        </a:xfrm>
        <a:prstGeom prst="roundRect">
          <a:avLst>
            <a:gd name="adj" fmla="val 10000"/>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2700000" scaled="1"/>
          <a:tileRect/>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Les compétences acquises en matière de langage oral, en expression et en compréhension, sont essentielles pour mieux maitriser l'écrit ; de même la maitrise progressive des usages de la langue écrite favorise l'accès à un oral plus formel et mieux structuré.</a:t>
          </a:r>
        </a:p>
        <a:p>
          <a:pPr marL="114300" lvl="1" indent="-114300" algn="l" defTabSz="533400">
            <a:lnSpc>
              <a:spcPct val="90000"/>
            </a:lnSpc>
            <a:spcBef>
              <a:spcPct val="0"/>
            </a:spcBef>
            <a:spcAft>
              <a:spcPct val="15000"/>
            </a:spcAft>
            <a:buChar char="••"/>
          </a:pPr>
          <a:r>
            <a:rPr lang="fr-FR" sz="1200" kern="1200" dirty="0"/>
            <a:t>La lecture à haute voix, la diction ou la récitation de textes permettent de compléter la compréhension du texte en lecture</a:t>
          </a:r>
        </a:p>
      </dsp:txBody>
      <dsp:txXfrm>
        <a:off x="5328587" y="2880320"/>
        <a:ext cx="3070214" cy="2129703"/>
      </dsp:txXfrm>
    </dsp:sp>
    <dsp:sp modelId="{A9865180-157E-4123-A919-89E43C4533B0}">
      <dsp:nvSpPr>
        <dsp:cNvPr id="0" name=""/>
        <dsp:cNvSpPr/>
      </dsp:nvSpPr>
      <dsp:spPr>
        <a:xfrm rot="18996979">
          <a:off x="2699861" y="1870944"/>
          <a:ext cx="2167449" cy="2232695"/>
        </a:xfrm>
        <a:prstGeom prst="gear6">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kern="1200" dirty="0">
              <a:latin typeface="Arial Black" pitchFamily="34" charset="0"/>
            </a:rPr>
            <a:t>La </a:t>
          </a:r>
        </a:p>
        <a:p>
          <a:pPr lvl="0" algn="ctr" defTabSz="488950">
            <a:lnSpc>
              <a:spcPct val="90000"/>
            </a:lnSpc>
            <a:spcBef>
              <a:spcPct val="0"/>
            </a:spcBef>
            <a:spcAft>
              <a:spcPct val="35000"/>
            </a:spcAft>
          </a:pPr>
          <a:r>
            <a:rPr lang="fr-FR" sz="1100" b="1" kern="1200" dirty="0">
              <a:latin typeface="Arial Black" pitchFamily="34" charset="0"/>
            </a:rPr>
            <a:t>compréhension </a:t>
          </a:r>
        </a:p>
        <a:p>
          <a:pPr lvl="0" algn="ctr" defTabSz="488950">
            <a:lnSpc>
              <a:spcPct val="90000"/>
            </a:lnSpc>
            <a:spcBef>
              <a:spcPct val="0"/>
            </a:spcBef>
            <a:spcAft>
              <a:spcPct val="35000"/>
            </a:spcAft>
          </a:pPr>
          <a:r>
            <a:rPr lang="fr-FR" sz="1100" b="1" kern="1200" dirty="0">
              <a:latin typeface="Arial Black" pitchFamily="34" charset="0"/>
            </a:rPr>
            <a:t>de l'écrit</a:t>
          </a:r>
        </a:p>
      </dsp:txBody>
      <dsp:txXfrm rot="19896979">
        <a:off x="3171376" y="2364509"/>
        <a:ext cx="1224419" cy="1245564"/>
      </dsp:txXfrm>
    </dsp:sp>
    <dsp:sp modelId="{2EF31589-B086-49FC-8AE8-E60A61B389DF}">
      <dsp:nvSpPr>
        <dsp:cNvPr id="0" name=""/>
        <dsp:cNvSpPr/>
      </dsp:nvSpPr>
      <dsp:spPr>
        <a:xfrm>
          <a:off x="72001" y="2808309"/>
          <a:ext cx="2345937" cy="207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b="1" kern="1200" dirty="0"/>
            <a:t>Lire</a:t>
          </a:r>
        </a:p>
        <a:p>
          <a:pPr marL="114300" lvl="1" indent="-114300" algn="l" defTabSz="533400">
            <a:lnSpc>
              <a:spcPct val="90000"/>
            </a:lnSpc>
            <a:spcBef>
              <a:spcPct val="0"/>
            </a:spcBef>
            <a:spcAft>
              <a:spcPct val="15000"/>
            </a:spcAft>
            <a:buChar char="••"/>
          </a:pPr>
          <a:r>
            <a:rPr lang="fr-FR" sz="1200" i="1" kern="1200" dirty="0"/>
            <a:t>Comprendre un texte</a:t>
          </a:r>
        </a:p>
        <a:p>
          <a:pPr marL="114300" lvl="1" indent="-114300" algn="l" defTabSz="533400">
            <a:lnSpc>
              <a:spcPct val="90000"/>
            </a:lnSpc>
            <a:spcBef>
              <a:spcPct val="0"/>
            </a:spcBef>
            <a:spcAft>
              <a:spcPct val="15000"/>
            </a:spcAft>
            <a:buChar char="••"/>
          </a:pPr>
          <a:r>
            <a:rPr lang="fr-FR" sz="1200" i="1" kern="1200" dirty="0"/>
            <a:t>Lire à haute voix</a:t>
          </a:r>
        </a:p>
        <a:p>
          <a:pPr marL="114300" lvl="1" indent="-114300" algn="l" defTabSz="533400">
            <a:lnSpc>
              <a:spcPct val="90000"/>
            </a:lnSpc>
            <a:spcBef>
              <a:spcPct val="0"/>
            </a:spcBef>
            <a:spcAft>
              <a:spcPct val="15000"/>
            </a:spcAft>
            <a:buChar char="••"/>
          </a:pPr>
          <a:r>
            <a:rPr lang="fr-FR" sz="1200" i="1" kern="1200" dirty="0"/>
            <a:t>Contrôler sa compréhension</a:t>
          </a:r>
        </a:p>
        <a:p>
          <a:pPr marL="114300" lvl="1" indent="-114300" algn="l" defTabSz="533400">
            <a:lnSpc>
              <a:spcPct val="90000"/>
            </a:lnSpc>
            <a:spcBef>
              <a:spcPct val="0"/>
            </a:spcBef>
            <a:spcAft>
              <a:spcPct val="15000"/>
            </a:spcAft>
            <a:buChar char="••"/>
          </a:pPr>
          <a:r>
            <a:rPr lang="fr-FR" sz="1200" b="1" i="0" kern="1200" dirty="0"/>
            <a:t>Ecrire </a:t>
          </a:r>
        </a:p>
        <a:p>
          <a:pPr marL="114300" lvl="1" indent="-114300" algn="l" defTabSz="533400">
            <a:lnSpc>
              <a:spcPct val="90000"/>
            </a:lnSpc>
            <a:spcBef>
              <a:spcPct val="0"/>
            </a:spcBef>
            <a:spcAft>
              <a:spcPct val="15000"/>
            </a:spcAft>
            <a:buChar char="••"/>
          </a:pPr>
          <a:r>
            <a:rPr lang="fr-FR" sz="1200" b="0" i="1" kern="1200" dirty="0"/>
            <a:t>Produire des écrits</a:t>
          </a:r>
        </a:p>
        <a:p>
          <a:pPr marL="114300" lvl="1" indent="-114300" algn="l" defTabSz="533400">
            <a:lnSpc>
              <a:spcPct val="90000"/>
            </a:lnSpc>
            <a:spcBef>
              <a:spcPct val="0"/>
            </a:spcBef>
            <a:spcAft>
              <a:spcPct val="15000"/>
            </a:spcAft>
            <a:buChar char="••"/>
          </a:pPr>
          <a:r>
            <a:rPr lang="fr-FR" sz="1200" b="0" i="1" kern="1200" dirty="0"/>
            <a:t>Réviser et améliorer l'écrit qu'on a produit</a:t>
          </a:r>
        </a:p>
        <a:p>
          <a:pPr marL="114300" lvl="1" indent="-114300" algn="l" defTabSz="533400">
            <a:lnSpc>
              <a:spcPct val="90000"/>
            </a:lnSpc>
            <a:spcBef>
              <a:spcPct val="0"/>
            </a:spcBef>
            <a:spcAft>
              <a:spcPct val="15000"/>
            </a:spcAft>
            <a:buChar char="••"/>
          </a:pPr>
          <a:r>
            <a:rPr lang="fr-FR" sz="1200" b="1" i="0" kern="1200" dirty="0"/>
            <a:t>Comprendre le fonctionnement de la langue</a:t>
          </a:r>
        </a:p>
      </dsp:txBody>
      <dsp:txXfrm>
        <a:off x="72001" y="2808309"/>
        <a:ext cx="2345937" cy="2072424"/>
      </dsp:txXfrm>
    </dsp:sp>
    <dsp:sp modelId="{0F83E67F-E177-4B77-80FD-C0355BD637B5}">
      <dsp:nvSpPr>
        <dsp:cNvPr id="0" name=""/>
        <dsp:cNvSpPr/>
      </dsp:nvSpPr>
      <dsp:spPr>
        <a:xfrm flipV="1">
          <a:off x="5811472" y="2246091"/>
          <a:ext cx="41283" cy="41283"/>
        </a:xfrm>
        <a:prstGeom prst="circularArrow">
          <a:avLst>
            <a:gd name="adj1" fmla="val 4688"/>
            <a:gd name="adj2" fmla="val 299029"/>
            <a:gd name="adj3" fmla="val 2534456"/>
            <a:gd name="adj4" fmla="val 15822424"/>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78DF55-6D30-41BA-AD4D-CA96896D3A91}">
      <dsp:nvSpPr>
        <dsp:cNvPr id="0" name=""/>
        <dsp:cNvSpPr/>
      </dsp:nvSpPr>
      <dsp:spPr>
        <a:xfrm rot="20038071" flipH="1">
          <a:off x="6418836" y="1730312"/>
          <a:ext cx="45816" cy="45816"/>
        </a:xfrm>
        <a:prstGeom prs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F54B304-F729-4A6A-8E69-ED2B10492D57}">
      <dsp:nvSpPr>
        <dsp:cNvPr id="0" name=""/>
        <dsp:cNvSpPr/>
      </dsp:nvSpPr>
      <dsp:spPr>
        <a:xfrm flipH="1" flipV="1">
          <a:off x="8445829" y="1456368"/>
          <a:ext cx="41306" cy="41306"/>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452031" y="-380013"/>
          <a:ext cx="2276140" cy="303616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L’envie de lire</a:t>
          </a:r>
        </a:p>
        <a:p>
          <a:pPr lvl="0" algn="ctr" defTabSz="1066800">
            <a:lnSpc>
              <a:spcPct val="90000"/>
            </a:lnSpc>
            <a:spcBef>
              <a:spcPct val="0"/>
            </a:spcBef>
            <a:spcAft>
              <a:spcPct val="35000"/>
            </a:spcAft>
          </a:pPr>
          <a:r>
            <a:rPr lang="fr-FR" sz="2400" kern="1200" dirty="0" smtClean="0">
              <a:solidFill>
                <a:schemeClr val="tx1"/>
              </a:solidFill>
            </a:rPr>
            <a:t>La capacité à entrer dans la fiction </a:t>
          </a:r>
        </a:p>
      </dsp:txBody>
      <dsp:txXfrm rot="16200000">
        <a:off x="736549" y="-664531"/>
        <a:ext cx="1707105" cy="3036167"/>
      </dsp:txXfrm>
    </dsp:sp>
    <dsp:sp modelId="{12CA4C7B-41D2-49EC-BD35-5DDD4907F620}">
      <dsp:nvSpPr>
        <dsp:cNvPr id="0" name=""/>
        <dsp:cNvSpPr/>
      </dsp:nvSpPr>
      <dsp:spPr>
        <a:xfrm>
          <a:off x="3036167" y="0"/>
          <a:ext cx="3036167" cy="22761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Les connaissances encyclopédiques et lexicales</a:t>
          </a:r>
          <a:endParaRPr lang="fr-FR" sz="2400" kern="1200" dirty="0">
            <a:solidFill>
              <a:schemeClr val="tx1"/>
            </a:solidFill>
          </a:endParaRPr>
        </a:p>
      </dsp:txBody>
      <dsp:txXfrm>
        <a:off x="3036167" y="0"/>
        <a:ext cx="3036167" cy="1707105"/>
      </dsp:txXfrm>
    </dsp:sp>
    <dsp:sp modelId="{5E80B07B-A652-4732-8821-01C4E666583F}">
      <dsp:nvSpPr>
        <dsp:cNvPr id="0" name=""/>
        <dsp:cNvSpPr/>
      </dsp:nvSpPr>
      <dsp:spPr>
        <a:xfrm rot="10800000">
          <a:off x="95669" y="2248029"/>
          <a:ext cx="3036167" cy="22761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Les inférences</a:t>
          </a:r>
        </a:p>
        <a:p>
          <a:pPr lvl="0" algn="ctr" defTabSz="889000">
            <a:lnSpc>
              <a:spcPct val="90000"/>
            </a:lnSpc>
            <a:spcBef>
              <a:spcPct val="0"/>
            </a:spcBef>
            <a:spcAft>
              <a:spcPct val="35000"/>
            </a:spcAft>
          </a:pPr>
          <a:r>
            <a:rPr lang="fr-FR" sz="2000" kern="1200" dirty="0" smtClean="0">
              <a:solidFill>
                <a:schemeClr val="tx1"/>
              </a:solidFill>
            </a:rPr>
            <a:t>La régulation</a:t>
          </a:r>
        </a:p>
        <a:p>
          <a:pPr lvl="0" algn="ctr" defTabSz="889000">
            <a:lnSpc>
              <a:spcPct val="90000"/>
            </a:lnSpc>
            <a:spcBef>
              <a:spcPct val="0"/>
            </a:spcBef>
            <a:spcAft>
              <a:spcPct val="35000"/>
            </a:spcAft>
          </a:pPr>
          <a:r>
            <a:rPr lang="fr-FR" sz="2000" kern="1200" dirty="0" smtClean="0">
              <a:solidFill>
                <a:schemeClr val="tx1"/>
              </a:solidFill>
            </a:rPr>
            <a:t>La planification</a:t>
          </a:r>
        </a:p>
        <a:p>
          <a:pPr lvl="0" algn="ctr" defTabSz="889000">
            <a:lnSpc>
              <a:spcPct val="90000"/>
            </a:lnSpc>
            <a:spcBef>
              <a:spcPct val="0"/>
            </a:spcBef>
            <a:spcAft>
              <a:spcPct val="35000"/>
            </a:spcAft>
          </a:pPr>
          <a:r>
            <a:rPr lang="fr-FR" sz="2000" kern="1200" dirty="0" smtClean="0">
              <a:solidFill>
                <a:schemeClr val="tx1"/>
              </a:solidFill>
            </a:rPr>
            <a:t>L’évaluation</a:t>
          </a:r>
        </a:p>
        <a:p>
          <a:pPr lvl="0" algn="ctr" defTabSz="889000">
            <a:lnSpc>
              <a:spcPct val="90000"/>
            </a:lnSpc>
            <a:spcBef>
              <a:spcPct val="0"/>
            </a:spcBef>
            <a:spcAft>
              <a:spcPct val="35000"/>
            </a:spcAft>
          </a:pPr>
          <a:r>
            <a:rPr lang="fr-FR" sz="2000" kern="1200" dirty="0" smtClean="0">
              <a:solidFill>
                <a:schemeClr val="tx1"/>
              </a:solidFill>
            </a:rPr>
            <a:t>La mémorisation</a:t>
          </a:r>
          <a:endParaRPr lang="fr-FR" sz="2000" kern="1200" dirty="0">
            <a:solidFill>
              <a:schemeClr val="tx1"/>
            </a:solidFill>
          </a:endParaRPr>
        </a:p>
      </dsp:txBody>
      <dsp:txXfrm rot="10800000">
        <a:off x="95669" y="2817064"/>
        <a:ext cx="3036167" cy="1707105"/>
      </dsp:txXfrm>
    </dsp:sp>
    <dsp:sp modelId="{7B329BE8-1D86-472A-BFD8-B5A67C3B44E6}">
      <dsp:nvSpPr>
        <dsp:cNvPr id="0" name=""/>
        <dsp:cNvSpPr/>
      </dsp:nvSpPr>
      <dsp:spPr>
        <a:xfrm rot="5400000">
          <a:off x="3416181" y="1896126"/>
          <a:ext cx="2276140" cy="303616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L’interprétation </a:t>
          </a:r>
        </a:p>
        <a:p>
          <a:pPr lvl="0" algn="ctr" defTabSz="1066800">
            <a:lnSpc>
              <a:spcPct val="90000"/>
            </a:lnSpc>
            <a:spcBef>
              <a:spcPct val="0"/>
            </a:spcBef>
            <a:spcAft>
              <a:spcPct val="35000"/>
            </a:spcAft>
          </a:pPr>
          <a:r>
            <a:rPr lang="fr-FR" sz="2400" kern="1200" dirty="0" smtClean="0">
              <a:solidFill>
                <a:schemeClr val="tx1"/>
              </a:solidFill>
            </a:rPr>
            <a:t>La justification </a:t>
          </a:r>
        </a:p>
        <a:p>
          <a:pPr lvl="0" algn="ctr" defTabSz="1066800">
            <a:lnSpc>
              <a:spcPct val="90000"/>
            </a:lnSpc>
            <a:spcBef>
              <a:spcPct val="0"/>
            </a:spcBef>
            <a:spcAft>
              <a:spcPct val="35000"/>
            </a:spcAft>
          </a:pPr>
          <a:r>
            <a:rPr lang="fr-FR" sz="2400" kern="1200" dirty="0" smtClean="0">
              <a:solidFill>
                <a:schemeClr val="tx1"/>
              </a:solidFill>
            </a:rPr>
            <a:t>La confrontation</a:t>
          </a:r>
        </a:p>
        <a:p>
          <a:pPr lvl="0" algn="ctr" defTabSz="1066800">
            <a:lnSpc>
              <a:spcPct val="90000"/>
            </a:lnSpc>
            <a:spcBef>
              <a:spcPct val="0"/>
            </a:spcBef>
            <a:spcAft>
              <a:spcPct val="35000"/>
            </a:spcAft>
          </a:pPr>
          <a:r>
            <a:rPr lang="fr-FR" sz="2400" kern="1200" dirty="0" smtClean="0">
              <a:solidFill>
                <a:schemeClr val="tx1"/>
              </a:solidFill>
            </a:rPr>
            <a:t>La régulation</a:t>
          </a:r>
          <a:endParaRPr lang="fr-FR" sz="2400" kern="1200" dirty="0">
            <a:solidFill>
              <a:schemeClr val="tx1"/>
            </a:solidFill>
          </a:endParaRPr>
        </a:p>
      </dsp:txBody>
      <dsp:txXfrm rot="5400000">
        <a:off x="3700699" y="2180643"/>
        <a:ext cx="1707105" cy="3036167"/>
      </dsp:txXfrm>
    </dsp:sp>
    <dsp:sp modelId="{282D7CBE-7C14-48E3-BDA3-03E28625959F}">
      <dsp:nvSpPr>
        <dsp:cNvPr id="0" name=""/>
        <dsp:cNvSpPr/>
      </dsp:nvSpPr>
      <dsp:spPr>
        <a:xfrm>
          <a:off x="936102" y="2060845"/>
          <a:ext cx="4200131" cy="43058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 lecteur face au texte</a:t>
          </a:r>
          <a:endParaRPr lang="fr-FR" sz="2400" kern="1200" dirty="0">
            <a:solidFill>
              <a:schemeClr val="tx1"/>
            </a:solidFill>
          </a:endParaRPr>
        </a:p>
      </dsp:txBody>
      <dsp:txXfrm>
        <a:off x="936102" y="2060845"/>
        <a:ext cx="4200131" cy="4305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532889" y="-450050"/>
          <a:ext cx="2592288" cy="34923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saisir la compréhension</a:t>
          </a:r>
        </a:p>
        <a:p>
          <a:pPr lvl="0" algn="ctr" defTabSz="1066800">
            <a:lnSpc>
              <a:spcPct val="90000"/>
            </a:lnSpc>
            <a:spcBef>
              <a:spcPct val="0"/>
            </a:spcBef>
            <a:spcAft>
              <a:spcPct val="35000"/>
            </a:spcAft>
          </a:pPr>
          <a:r>
            <a:rPr lang="fr-FR" sz="2400" kern="1200" dirty="0" smtClean="0">
              <a:solidFill>
                <a:schemeClr val="tx1"/>
              </a:solidFill>
            </a:rPr>
            <a:t>Pour interpréter  </a:t>
          </a:r>
        </a:p>
      </dsp:txBody>
      <dsp:txXfrm rot="16200000">
        <a:off x="856925" y="-774085"/>
        <a:ext cx="1944216" cy="3492388"/>
      </dsp:txXfrm>
    </dsp:sp>
    <dsp:sp modelId="{12CA4C7B-41D2-49EC-BD35-5DDD4907F620}">
      <dsp:nvSpPr>
        <dsp:cNvPr id="0" name=""/>
        <dsp:cNvSpPr/>
      </dsp:nvSpPr>
      <dsp:spPr>
        <a:xfrm>
          <a:off x="3492388" y="0"/>
          <a:ext cx="3492388" cy="25922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guider la compréhension</a:t>
          </a:r>
          <a:endParaRPr lang="fr-FR" sz="2400" kern="1200" dirty="0">
            <a:solidFill>
              <a:schemeClr val="tx1"/>
            </a:solidFill>
          </a:endParaRPr>
        </a:p>
      </dsp:txBody>
      <dsp:txXfrm>
        <a:off x="3492388" y="0"/>
        <a:ext cx="3492388" cy="1944216"/>
      </dsp:txXfrm>
    </dsp:sp>
    <dsp:sp modelId="{5E80B07B-A652-4732-8821-01C4E666583F}">
      <dsp:nvSpPr>
        <dsp:cNvPr id="0" name=""/>
        <dsp:cNvSpPr/>
      </dsp:nvSpPr>
      <dsp:spPr>
        <a:xfrm rot="10800000">
          <a:off x="110045" y="2560273"/>
          <a:ext cx="3492388" cy="25922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s’approprier le texte et construire sa culture</a:t>
          </a:r>
          <a:endParaRPr lang="fr-FR" sz="2400" kern="1200" dirty="0">
            <a:solidFill>
              <a:schemeClr val="tx1"/>
            </a:solidFill>
          </a:endParaRPr>
        </a:p>
      </dsp:txBody>
      <dsp:txXfrm rot="10800000">
        <a:off x="110045" y="3208345"/>
        <a:ext cx="3492388" cy="1944216"/>
      </dsp:txXfrm>
    </dsp:sp>
    <dsp:sp modelId="{7B329BE8-1D86-472A-BFD8-B5A67C3B44E6}">
      <dsp:nvSpPr>
        <dsp:cNvPr id="0" name=""/>
        <dsp:cNvSpPr/>
      </dsp:nvSpPr>
      <dsp:spPr>
        <a:xfrm rot="5400000">
          <a:off x="3942438" y="2142237"/>
          <a:ext cx="2592288" cy="34923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construire des stratégies</a:t>
          </a:r>
          <a:endParaRPr lang="fr-FR" sz="2400" kern="1200" dirty="0">
            <a:solidFill>
              <a:schemeClr val="tx1"/>
            </a:solidFill>
          </a:endParaRPr>
        </a:p>
      </dsp:txBody>
      <dsp:txXfrm rot="5400000">
        <a:off x="4266474" y="2466273"/>
        <a:ext cx="1944216" cy="3492388"/>
      </dsp:txXfrm>
    </dsp:sp>
    <dsp:sp modelId="{282D7CBE-7C14-48E3-BDA3-03E28625959F}">
      <dsp:nvSpPr>
        <dsp:cNvPr id="0" name=""/>
        <dsp:cNvSpPr/>
      </dsp:nvSpPr>
      <dsp:spPr>
        <a:xfrm>
          <a:off x="2070699" y="1944216"/>
          <a:ext cx="2843376" cy="129614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Les activités </a:t>
          </a:r>
          <a:endParaRPr lang="fr-FR" sz="2400" kern="1200" dirty="0">
            <a:solidFill>
              <a:schemeClr val="tx1"/>
            </a:solidFill>
          </a:endParaRPr>
        </a:p>
      </dsp:txBody>
      <dsp:txXfrm>
        <a:off x="2070699" y="1944216"/>
        <a:ext cx="2843376" cy="12961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534597" y="-450050"/>
          <a:ext cx="2664295" cy="356439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mémoriser </a:t>
          </a:r>
        </a:p>
      </dsp:txBody>
      <dsp:txXfrm rot="16200000">
        <a:off x="867634" y="-783086"/>
        <a:ext cx="1998222" cy="3564396"/>
      </dsp:txXfrm>
    </dsp:sp>
    <dsp:sp modelId="{12CA4C7B-41D2-49EC-BD35-5DDD4907F620}">
      <dsp:nvSpPr>
        <dsp:cNvPr id="0" name=""/>
        <dsp:cNvSpPr/>
      </dsp:nvSpPr>
      <dsp:spPr>
        <a:xfrm>
          <a:off x="3564396" y="0"/>
          <a:ext cx="3564396" cy="266429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construire et structurer sa culture et se forger une identité de lecteur </a:t>
          </a:r>
          <a:endParaRPr lang="fr-FR" sz="2400" kern="1200" dirty="0">
            <a:solidFill>
              <a:schemeClr val="tx1"/>
            </a:solidFill>
          </a:endParaRPr>
        </a:p>
      </dsp:txBody>
      <dsp:txXfrm>
        <a:off x="3564396" y="0"/>
        <a:ext cx="3564396" cy="1998222"/>
      </dsp:txXfrm>
    </dsp:sp>
    <dsp:sp modelId="{5E80B07B-A652-4732-8821-01C4E666583F}">
      <dsp:nvSpPr>
        <dsp:cNvPr id="0" name=""/>
        <dsp:cNvSpPr/>
      </dsp:nvSpPr>
      <dsp:spPr>
        <a:xfrm rot="10800000">
          <a:off x="112314" y="2631391"/>
          <a:ext cx="3564396" cy="266429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manifester sa compréhension</a:t>
          </a:r>
          <a:endParaRPr lang="fr-FR" sz="2400" kern="1200" dirty="0">
            <a:solidFill>
              <a:schemeClr val="tx1"/>
            </a:solidFill>
          </a:endParaRPr>
        </a:p>
      </dsp:txBody>
      <dsp:txXfrm rot="10800000">
        <a:off x="112314" y="3297465"/>
        <a:ext cx="3564396" cy="1998222"/>
      </dsp:txXfrm>
    </dsp:sp>
    <dsp:sp modelId="{7B329BE8-1D86-472A-BFD8-B5A67C3B44E6}">
      <dsp:nvSpPr>
        <dsp:cNvPr id="0" name=""/>
        <dsp:cNvSpPr/>
      </dsp:nvSpPr>
      <dsp:spPr>
        <a:xfrm rot="5400000">
          <a:off x="4014446" y="2214245"/>
          <a:ext cx="2664295" cy="356439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Pour confronter son point de vue</a:t>
          </a:r>
          <a:endParaRPr lang="fr-FR" sz="2400" kern="1200" dirty="0">
            <a:solidFill>
              <a:schemeClr val="tx1"/>
            </a:solidFill>
          </a:endParaRPr>
        </a:p>
      </dsp:txBody>
      <dsp:txXfrm rot="5400000">
        <a:off x="4347483" y="2547282"/>
        <a:ext cx="1998222" cy="3564396"/>
      </dsp:txXfrm>
    </dsp:sp>
    <dsp:sp modelId="{282D7CBE-7C14-48E3-BDA3-03E28625959F}">
      <dsp:nvSpPr>
        <dsp:cNvPr id="0" name=""/>
        <dsp:cNvSpPr/>
      </dsp:nvSpPr>
      <dsp:spPr>
        <a:xfrm>
          <a:off x="2113394" y="1998221"/>
          <a:ext cx="2902002" cy="133214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Les outils </a:t>
          </a:r>
          <a:endParaRPr lang="fr-FR" sz="2400" kern="1200" dirty="0">
            <a:solidFill>
              <a:schemeClr val="tx1"/>
            </a:solidFill>
          </a:endParaRPr>
        </a:p>
      </dsp:txBody>
      <dsp:txXfrm>
        <a:off x="2113394" y="1998221"/>
        <a:ext cx="2902002" cy="13321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618101" y="-536116"/>
          <a:ext cx="2384152" cy="345638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Identité (s) </a:t>
          </a:r>
        </a:p>
      </dsp:txBody>
      <dsp:txXfrm rot="16200000">
        <a:off x="916120" y="-834134"/>
        <a:ext cx="1788114" cy="3456384"/>
      </dsp:txXfrm>
    </dsp:sp>
    <dsp:sp modelId="{12CA4C7B-41D2-49EC-BD35-5DDD4907F620}">
      <dsp:nvSpPr>
        <dsp:cNvPr id="0" name=""/>
        <dsp:cNvSpPr/>
      </dsp:nvSpPr>
      <dsp:spPr>
        <a:xfrm>
          <a:off x="3456384" y="0"/>
          <a:ext cx="3456384" cy="238415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Relation(s)</a:t>
          </a:r>
          <a:endParaRPr lang="fr-FR" sz="2400" kern="1200" dirty="0">
            <a:solidFill>
              <a:schemeClr val="tx1"/>
            </a:solidFill>
          </a:endParaRPr>
        </a:p>
      </dsp:txBody>
      <dsp:txXfrm>
        <a:off x="3456384" y="0"/>
        <a:ext cx="3456384" cy="1788114"/>
      </dsp:txXfrm>
    </dsp:sp>
    <dsp:sp modelId="{5E80B07B-A652-4732-8821-01C4E666583F}">
      <dsp:nvSpPr>
        <dsp:cNvPr id="0" name=""/>
        <dsp:cNvSpPr/>
      </dsp:nvSpPr>
      <dsp:spPr>
        <a:xfrm rot="10800000">
          <a:off x="108910" y="2354707"/>
          <a:ext cx="3456384" cy="238415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Action(s) </a:t>
          </a:r>
        </a:p>
        <a:p>
          <a:pPr lvl="0" algn="ctr" defTabSz="1066800">
            <a:lnSpc>
              <a:spcPct val="90000"/>
            </a:lnSpc>
            <a:spcBef>
              <a:spcPct val="0"/>
            </a:spcBef>
            <a:spcAft>
              <a:spcPct val="35000"/>
            </a:spcAft>
          </a:pPr>
          <a:r>
            <a:rPr lang="fr-FR" sz="2400" kern="1200" dirty="0" smtClean="0">
              <a:solidFill>
                <a:schemeClr val="tx1"/>
              </a:solidFill>
            </a:rPr>
            <a:t>Intention(s) </a:t>
          </a:r>
          <a:endParaRPr lang="fr-FR" sz="2400" kern="1200" dirty="0">
            <a:solidFill>
              <a:schemeClr val="tx1"/>
            </a:solidFill>
          </a:endParaRPr>
        </a:p>
      </dsp:txBody>
      <dsp:txXfrm rot="10800000">
        <a:off x="108910" y="2950745"/>
        <a:ext cx="3456384" cy="1788114"/>
      </dsp:txXfrm>
    </dsp:sp>
    <dsp:sp modelId="{7B329BE8-1D86-472A-BFD8-B5A67C3B44E6}">
      <dsp:nvSpPr>
        <dsp:cNvPr id="0" name=""/>
        <dsp:cNvSpPr/>
      </dsp:nvSpPr>
      <dsp:spPr>
        <a:xfrm rot="5400000">
          <a:off x="3992500" y="1848035"/>
          <a:ext cx="2384152" cy="345638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Caractère (s)</a:t>
          </a:r>
        </a:p>
        <a:p>
          <a:pPr lvl="0" algn="ctr" defTabSz="1066800">
            <a:lnSpc>
              <a:spcPct val="90000"/>
            </a:lnSpc>
            <a:spcBef>
              <a:spcPct val="0"/>
            </a:spcBef>
            <a:spcAft>
              <a:spcPct val="35000"/>
            </a:spcAft>
          </a:pPr>
          <a:r>
            <a:rPr lang="fr-FR" sz="2400" kern="1200" dirty="0" smtClean="0">
              <a:solidFill>
                <a:schemeClr val="tx1"/>
              </a:solidFill>
            </a:rPr>
            <a:t>Émotion(s)</a:t>
          </a:r>
        </a:p>
        <a:p>
          <a:pPr lvl="0" algn="ctr" defTabSz="1066800">
            <a:lnSpc>
              <a:spcPct val="90000"/>
            </a:lnSpc>
            <a:spcBef>
              <a:spcPct val="0"/>
            </a:spcBef>
            <a:spcAft>
              <a:spcPct val="35000"/>
            </a:spcAft>
          </a:pPr>
          <a:r>
            <a:rPr lang="fr-FR" sz="2400" kern="1200" dirty="0" smtClean="0">
              <a:solidFill>
                <a:schemeClr val="tx1"/>
              </a:solidFill>
            </a:rPr>
            <a:t>Sentiment(s)</a:t>
          </a:r>
        </a:p>
        <a:p>
          <a:pPr lvl="0" algn="ctr" defTabSz="1066800">
            <a:lnSpc>
              <a:spcPct val="90000"/>
            </a:lnSpc>
            <a:spcBef>
              <a:spcPct val="0"/>
            </a:spcBef>
            <a:spcAft>
              <a:spcPct val="35000"/>
            </a:spcAft>
          </a:pPr>
          <a:r>
            <a:rPr lang="fr-FR" sz="2400" kern="1200" dirty="0" smtClean="0">
              <a:solidFill>
                <a:schemeClr val="tx1"/>
              </a:solidFill>
            </a:rPr>
            <a:t>Réaction(s)  </a:t>
          </a:r>
          <a:endParaRPr lang="fr-FR" sz="2400" kern="1200" dirty="0">
            <a:solidFill>
              <a:schemeClr val="tx1"/>
            </a:solidFill>
          </a:endParaRPr>
        </a:p>
      </dsp:txBody>
      <dsp:txXfrm rot="5400000">
        <a:off x="4290519" y="2146054"/>
        <a:ext cx="1788114" cy="3456384"/>
      </dsp:txXfrm>
    </dsp:sp>
    <dsp:sp modelId="{282D7CBE-7C14-48E3-BDA3-03E28625959F}">
      <dsp:nvSpPr>
        <dsp:cNvPr id="0" name=""/>
        <dsp:cNvSpPr/>
      </dsp:nvSpPr>
      <dsp:spPr>
        <a:xfrm>
          <a:off x="2049352" y="1788114"/>
          <a:ext cx="2814063" cy="119207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Les personnages</a:t>
          </a:r>
          <a:endParaRPr lang="fr-FR" sz="2400" kern="1200" dirty="0">
            <a:solidFill>
              <a:schemeClr val="tx1"/>
            </a:solidFill>
          </a:endParaRPr>
        </a:p>
      </dsp:txBody>
      <dsp:txXfrm>
        <a:off x="2049352" y="1788114"/>
        <a:ext cx="2814063" cy="11920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617247" y="-536116"/>
          <a:ext cx="2348148" cy="34203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date  / moment</a:t>
          </a:r>
        </a:p>
      </dsp:txBody>
      <dsp:txXfrm rot="16200000">
        <a:off x="910765" y="-829634"/>
        <a:ext cx="1761111" cy="3420380"/>
      </dsp:txXfrm>
    </dsp:sp>
    <dsp:sp modelId="{12CA4C7B-41D2-49EC-BD35-5DDD4907F620}">
      <dsp:nvSpPr>
        <dsp:cNvPr id="0" name=""/>
        <dsp:cNvSpPr/>
      </dsp:nvSpPr>
      <dsp:spPr>
        <a:xfrm>
          <a:off x="3420380" y="0"/>
          <a:ext cx="3420380" cy="234814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Lieu(x)</a:t>
          </a:r>
          <a:endParaRPr lang="fr-FR" sz="2400" kern="1200" dirty="0">
            <a:solidFill>
              <a:schemeClr val="tx1"/>
            </a:solidFill>
          </a:endParaRPr>
        </a:p>
      </dsp:txBody>
      <dsp:txXfrm>
        <a:off x="3420380" y="0"/>
        <a:ext cx="3420380" cy="1761111"/>
      </dsp:txXfrm>
    </dsp:sp>
    <dsp:sp modelId="{5E80B07B-A652-4732-8821-01C4E666583F}">
      <dsp:nvSpPr>
        <dsp:cNvPr id="0" name=""/>
        <dsp:cNvSpPr/>
      </dsp:nvSpPr>
      <dsp:spPr>
        <a:xfrm rot="10800000">
          <a:off x="107776" y="2319148"/>
          <a:ext cx="3420380" cy="234814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Type d’évènement (action / parole) </a:t>
          </a:r>
          <a:endParaRPr lang="fr-FR" sz="2400" kern="1200" dirty="0">
            <a:solidFill>
              <a:schemeClr val="tx1"/>
            </a:solidFill>
          </a:endParaRPr>
        </a:p>
      </dsp:txBody>
      <dsp:txXfrm rot="10800000">
        <a:off x="107776" y="2906185"/>
        <a:ext cx="3420380" cy="1761111"/>
      </dsp:txXfrm>
    </dsp:sp>
    <dsp:sp modelId="{7B329BE8-1D86-472A-BFD8-B5A67C3B44E6}">
      <dsp:nvSpPr>
        <dsp:cNvPr id="0" name=""/>
        <dsp:cNvSpPr/>
      </dsp:nvSpPr>
      <dsp:spPr>
        <a:xfrm rot="5400000">
          <a:off x="3956496" y="1812031"/>
          <a:ext cx="2348148" cy="34203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Acteur(s)   </a:t>
          </a:r>
          <a:endParaRPr lang="fr-FR" sz="2400" kern="1200" dirty="0">
            <a:solidFill>
              <a:schemeClr val="tx1"/>
            </a:solidFill>
          </a:endParaRPr>
        </a:p>
      </dsp:txBody>
      <dsp:txXfrm rot="5400000">
        <a:off x="4250014" y="2105550"/>
        <a:ext cx="1761111" cy="3420380"/>
      </dsp:txXfrm>
    </dsp:sp>
    <dsp:sp modelId="{282D7CBE-7C14-48E3-BDA3-03E28625959F}">
      <dsp:nvSpPr>
        <dsp:cNvPr id="0" name=""/>
        <dsp:cNvSpPr/>
      </dsp:nvSpPr>
      <dsp:spPr>
        <a:xfrm>
          <a:off x="2028004" y="1761110"/>
          <a:ext cx="2784750" cy="117407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Les évènements </a:t>
          </a:r>
          <a:endParaRPr lang="fr-FR" sz="2400" kern="1200" dirty="0">
            <a:solidFill>
              <a:schemeClr val="tx1"/>
            </a:solidFill>
          </a:endParaRPr>
        </a:p>
      </dsp:txBody>
      <dsp:txXfrm>
        <a:off x="2028004" y="1761110"/>
        <a:ext cx="2784750" cy="117407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538CD-9322-4328-BD31-7498E97F3E29}">
      <dsp:nvSpPr>
        <dsp:cNvPr id="0" name=""/>
        <dsp:cNvSpPr/>
      </dsp:nvSpPr>
      <dsp:spPr>
        <a:xfrm rot="16200000">
          <a:off x="709819" y="-626126"/>
          <a:ext cx="2276140" cy="352839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La structure et les effets </a:t>
          </a:r>
        </a:p>
      </dsp:txBody>
      <dsp:txXfrm rot="16200000">
        <a:off x="994336" y="-910643"/>
        <a:ext cx="1707105" cy="3528392"/>
      </dsp:txXfrm>
    </dsp:sp>
    <dsp:sp modelId="{12CA4C7B-41D2-49EC-BD35-5DDD4907F620}">
      <dsp:nvSpPr>
        <dsp:cNvPr id="0" name=""/>
        <dsp:cNvSpPr/>
      </dsp:nvSpPr>
      <dsp:spPr>
        <a:xfrm>
          <a:off x="3528392" y="0"/>
          <a:ext cx="3528392" cy="22761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La place attribuée au lecteur </a:t>
          </a:r>
          <a:endParaRPr lang="fr-FR" sz="2400" kern="1200" dirty="0">
            <a:solidFill>
              <a:schemeClr val="tx1"/>
            </a:solidFill>
          </a:endParaRPr>
        </a:p>
      </dsp:txBody>
      <dsp:txXfrm>
        <a:off x="3528392" y="0"/>
        <a:ext cx="3528392" cy="1707105"/>
      </dsp:txXfrm>
    </dsp:sp>
    <dsp:sp modelId="{5E80B07B-A652-4732-8821-01C4E666583F}">
      <dsp:nvSpPr>
        <dsp:cNvPr id="0" name=""/>
        <dsp:cNvSpPr/>
      </dsp:nvSpPr>
      <dsp:spPr>
        <a:xfrm rot="10800000">
          <a:off x="111179" y="2248029"/>
          <a:ext cx="3528392" cy="22761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La visée (le genre)</a:t>
          </a:r>
        </a:p>
        <a:p>
          <a:pPr lvl="0" algn="ctr" defTabSz="1066800">
            <a:lnSpc>
              <a:spcPct val="90000"/>
            </a:lnSpc>
            <a:spcBef>
              <a:spcPct val="0"/>
            </a:spcBef>
            <a:spcAft>
              <a:spcPct val="35000"/>
            </a:spcAft>
          </a:pPr>
          <a:r>
            <a:rPr lang="fr-FR" sz="2400" kern="1200" dirty="0" smtClean="0">
              <a:solidFill>
                <a:schemeClr val="tx1"/>
              </a:solidFill>
            </a:rPr>
            <a:t>Le rapport au réel</a:t>
          </a:r>
          <a:endParaRPr lang="fr-FR" sz="2400" kern="1200" dirty="0">
            <a:solidFill>
              <a:schemeClr val="tx1"/>
            </a:solidFill>
          </a:endParaRPr>
        </a:p>
      </dsp:txBody>
      <dsp:txXfrm rot="10800000">
        <a:off x="111179" y="2817064"/>
        <a:ext cx="3528392" cy="1707105"/>
      </dsp:txXfrm>
    </dsp:sp>
    <dsp:sp modelId="{7B329BE8-1D86-472A-BFD8-B5A67C3B44E6}">
      <dsp:nvSpPr>
        <dsp:cNvPr id="0" name=""/>
        <dsp:cNvSpPr/>
      </dsp:nvSpPr>
      <dsp:spPr>
        <a:xfrm rot="5400000">
          <a:off x="4154518" y="1650014"/>
          <a:ext cx="2276140" cy="352839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La langue</a:t>
          </a:r>
          <a:endParaRPr lang="fr-FR" sz="2400" kern="1200" dirty="0">
            <a:solidFill>
              <a:schemeClr val="tx1"/>
            </a:solidFill>
          </a:endParaRPr>
        </a:p>
      </dsp:txBody>
      <dsp:txXfrm rot="5400000">
        <a:off x="4439035" y="1934531"/>
        <a:ext cx="1707105" cy="3528392"/>
      </dsp:txXfrm>
    </dsp:sp>
    <dsp:sp modelId="{282D7CBE-7C14-48E3-BDA3-03E28625959F}">
      <dsp:nvSpPr>
        <dsp:cNvPr id="0" name=""/>
        <dsp:cNvSpPr/>
      </dsp:nvSpPr>
      <dsp:spPr>
        <a:xfrm>
          <a:off x="2092047" y="1707105"/>
          <a:ext cx="2872689" cy="113807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Le texte</a:t>
          </a:r>
          <a:endParaRPr lang="fr-FR" sz="2400" kern="1200" dirty="0">
            <a:solidFill>
              <a:schemeClr val="tx1"/>
            </a:solidFill>
          </a:endParaRPr>
        </a:p>
      </dsp:txBody>
      <dsp:txXfrm>
        <a:off x="2092047" y="1707105"/>
        <a:ext cx="2872689" cy="113807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A4E396-44E1-43D2-B982-916DCAED6F57}" type="datetimeFigureOut">
              <a:rPr lang="fr-FR" smtClean="0"/>
              <a:pPr/>
              <a:t>21/09/2017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BBA59-40C7-4B5D-8E2A-699FD03A2B74}" type="slidenum">
              <a:rPr lang="fr-FR" smtClean="0"/>
              <a:pPr/>
              <a:t>‹N°›</a:t>
            </a:fld>
            <a:endParaRPr lang="fr-FR"/>
          </a:p>
        </p:txBody>
      </p:sp>
    </p:spTree>
    <p:extLst>
      <p:ext uri="{BB962C8B-B14F-4D97-AF65-F5344CB8AC3E}">
        <p14:creationId xmlns:p14="http://schemas.microsoft.com/office/powerpoint/2010/main" xmlns="" val="29717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nesco.fr/fr/lectur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bienlire.education.f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commentaires liés aux diapositives sont proposés à titre indicatif.</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solidFill>
                  <a:srgbClr val="0070C0"/>
                </a:solidFill>
              </a:rPr>
              <a:t>Voici le titre d’un album. </a:t>
            </a:r>
            <a:r>
              <a:rPr lang="fr-FR" altLang="fr-FR" dirty="0" smtClean="0">
                <a:solidFill>
                  <a:srgbClr val="00B0F0"/>
                </a:solidFill>
              </a:rPr>
              <a:t>Ceux qui connaissent cette histoire doivent se taire… CHUT…</a:t>
            </a:r>
            <a:endParaRPr lang="fr-FR" altLang="fr-FR" dirty="0" smtClean="0">
              <a:solidFill>
                <a:srgbClr val="0070C0"/>
              </a:solidFill>
            </a:endParaRPr>
          </a:p>
          <a:p>
            <a:r>
              <a:rPr lang="fr-FR" altLang="fr-FR" dirty="0" smtClean="0">
                <a:solidFill>
                  <a:srgbClr val="0070C0"/>
                </a:solidFill>
              </a:rPr>
              <a:t>Que pouvez-vous en dire? Quelles informations vous donne-t-il?</a:t>
            </a:r>
          </a:p>
          <a:p>
            <a:r>
              <a:rPr lang="fr-FR" altLang="fr-FR" b="1" dirty="0" smtClean="0">
                <a:solidFill>
                  <a:srgbClr val="0070C0"/>
                </a:solidFill>
              </a:rPr>
              <a:t>Réponses attendues:</a:t>
            </a:r>
          </a:p>
          <a:p>
            <a:r>
              <a:rPr lang="fr-FR" altLang="fr-FR" b="1" dirty="0" smtClean="0">
                <a:solidFill>
                  <a:srgbClr val="0070C0"/>
                </a:solidFill>
              </a:rPr>
              <a:t>	- </a:t>
            </a:r>
            <a:r>
              <a:rPr lang="fr-FR" altLang="fr-FR" b="0" dirty="0" smtClean="0">
                <a:solidFill>
                  <a:srgbClr val="0070C0"/>
                </a:solidFill>
              </a:rPr>
              <a:t>le</a:t>
            </a:r>
            <a:r>
              <a:rPr lang="fr-FR" altLang="fr-FR" b="0" baseline="0" dirty="0" smtClean="0">
                <a:solidFill>
                  <a:srgbClr val="0070C0"/>
                </a:solidFill>
              </a:rPr>
              <a:t> narrateur est dans l’histoire, il est celui qui raconte sa vie</a:t>
            </a:r>
            <a:endParaRPr lang="fr-FR" altLang="fr-FR" b="1" dirty="0" smtClean="0">
              <a:solidFill>
                <a:srgbClr val="0070C0"/>
              </a:solidFill>
            </a:endParaRPr>
          </a:p>
          <a:p>
            <a:r>
              <a:rPr lang="fr-FR" altLang="fr-FR" dirty="0" smtClean="0">
                <a:solidFill>
                  <a:srgbClr val="0070C0"/>
                </a:solidFill>
              </a:rPr>
              <a:t>	-il s’agit d’une personne qui  parle</a:t>
            </a:r>
            <a:r>
              <a:rPr lang="fr-FR" altLang="fr-FR" baseline="0" dirty="0" smtClean="0">
                <a:solidFill>
                  <a:srgbClr val="0070C0"/>
                </a:solidFill>
              </a:rPr>
              <a:t> de sa mère</a:t>
            </a:r>
            <a:endParaRPr lang="fr-FR" altLang="fr-FR" dirty="0" smtClean="0">
              <a:solidFill>
                <a:srgbClr val="0070C0"/>
              </a:solidFill>
            </a:endParaRPr>
          </a:p>
          <a:p>
            <a:r>
              <a:rPr lang="fr-FR" altLang="fr-FR" dirty="0" smtClean="0">
                <a:solidFill>
                  <a:srgbClr val="0070C0"/>
                </a:solidFill>
              </a:rPr>
              <a:t>	-ce peut être un</a:t>
            </a:r>
            <a:r>
              <a:rPr lang="fr-FR" altLang="fr-FR" baseline="0" dirty="0" smtClean="0">
                <a:solidFill>
                  <a:srgbClr val="0070C0"/>
                </a:solidFill>
              </a:rPr>
              <a:t> ou une enfant</a:t>
            </a:r>
            <a:endParaRPr lang="fr-FR" altLang="fr-FR" dirty="0" smtClean="0">
              <a:solidFill>
                <a:srgbClr val="0070C0"/>
              </a:solidFill>
            </a:endParaRPr>
          </a:p>
          <a:p>
            <a:r>
              <a:rPr lang="fr-FR" altLang="fr-FR" dirty="0" smtClean="0">
                <a:solidFill>
                  <a:srgbClr val="0070C0"/>
                </a:solidFill>
              </a:rPr>
              <a:t>	-celui qui raconte est celui qui a un problème avec sa mère </a:t>
            </a:r>
          </a:p>
          <a:p>
            <a:r>
              <a:rPr lang="fr-FR" altLang="fr-FR" dirty="0" smtClean="0">
                <a:solidFill>
                  <a:srgbClr val="0070C0"/>
                </a:solidFill>
              </a:rPr>
              <a:t>	-il est question d’un problème donc de quelque chose qui ne va pas </a:t>
            </a:r>
          </a:p>
          <a:p>
            <a:r>
              <a:rPr lang="fr-FR" altLang="fr-FR" dirty="0" smtClean="0">
                <a:solidFill>
                  <a:srgbClr val="0070C0"/>
                </a:solidFill>
              </a:rPr>
              <a:t>	-il y a 2</a:t>
            </a:r>
            <a:r>
              <a:rPr lang="fr-FR" altLang="fr-FR" baseline="0" dirty="0" smtClean="0">
                <a:solidFill>
                  <a:srgbClr val="0070C0"/>
                </a:solidFill>
              </a:rPr>
              <a:t> personnages pour le moment</a:t>
            </a:r>
          </a:p>
          <a:p>
            <a:r>
              <a:rPr lang="fr-FR" altLang="fr-FR" baseline="0" dirty="0" smtClean="0">
                <a:solidFill>
                  <a:srgbClr val="0070C0"/>
                </a:solidFill>
              </a:rPr>
              <a:t>	</a:t>
            </a:r>
          </a:p>
          <a:p>
            <a:r>
              <a:rPr lang="fr-FR" altLang="fr-FR" baseline="0" dirty="0" smtClean="0">
                <a:solidFill>
                  <a:srgbClr val="0070C0"/>
                </a:solidFill>
              </a:rPr>
              <a:t>	-</a:t>
            </a:r>
            <a:r>
              <a:rPr lang="fr-FR" altLang="fr-FR" b="1" u="sng" baseline="0" dirty="0" smtClean="0">
                <a:solidFill>
                  <a:srgbClr val="0070C0"/>
                </a:solidFill>
              </a:rPr>
              <a:t>image mentale</a:t>
            </a:r>
            <a:r>
              <a:rPr lang="fr-FR" altLang="fr-FR" baseline="0" dirty="0" smtClean="0">
                <a:solidFill>
                  <a:srgbClr val="0070C0"/>
                </a:solidFill>
              </a:rPr>
              <a:t>: questionnement naissant ou d’emblée mise en relation avec un vécu personnel pour chaque lecteur</a:t>
            </a:r>
          </a:p>
          <a:p>
            <a:r>
              <a:rPr lang="fr-FR" altLang="fr-FR" baseline="0" dirty="0" smtClean="0">
                <a:solidFill>
                  <a:srgbClr val="0070C0"/>
                </a:solidFill>
              </a:rPr>
              <a:t>	- chacun, chaque lecteur ou écouteur fera </a:t>
            </a:r>
            <a:r>
              <a:rPr lang="fr-FR" altLang="fr-FR" b="1" u="sng" baseline="0" dirty="0" smtClean="0">
                <a:solidFill>
                  <a:srgbClr val="0070C0"/>
                </a:solidFill>
              </a:rPr>
              <a:t>des inférences </a:t>
            </a:r>
            <a:r>
              <a:rPr lang="fr-FR" altLang="fr-FR" baseline="0" dirty="0" smtClean="0">
                <a:solidFill>
                  <a:srgbClr val="0070C0"/>
                </a:solidFill>
              </a:rPr>
              <a:t>intra textuelles  et/ou extratextuelles</a:t>
            </a:r>
            <a:endParaRPr lang="fr-FR" altLang="fr-FR" dirty="0" smtClean="0">
              <a:solidFill>
                <a:srgbClr val="0070C0"/>
              </a:solidFill>
            </a:endParaRPr>
          </a:p>
          <a:p>
            <a:endParaRPr lang="fr-FR" altLang="fr-FR" dirty="0" smtClean="0">
              <a:solidFill>
                <a:srgbClr val="0070C0"/>
              </a:solidFill>
            </a:endParaRP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E9553-5B92-4206-9BAB-9BCB4E078173}" type="slidenum">
              <a:rPr lang="fr-FR" altLang="fr-FR" smtClean="0"/>
              <a:pPr eaLnBrk="1" hangingPunct="1"/>
              <a:t>11</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B0F0"/>
                </a:solidFill>
              </a:rPr>
              <a:t> </a:t>
            </a:r>
          </a:p>
          <a:p>
            <a:r>
              <a:rPr lang="fr-FR" altLang="fr-FR" dirty="0" smtClean="0">
                <a:solidFill>
                  <a:srgbClr val="00B0F0"/>
                </a:solidFill>
              </a:rPr>
              <a:t>Qui parle? Qui peut bien parler </a:t>
            </a:r>
            <a:r>
              <a:rPr lang="fr-FR" altLang="fr-FR" dirty="0" smtClean="0">
                <a:solidFill>
                  <a:srgbClr val="00B0F0"/>
                </a:solidFill>
                <a:sym typeface="Wingdings" pitchFamily="2" charset="2"/>
              </a:rPr>
              <a:t> donner la parole à la salle</a:t>
            </a:r>
            <a:endParaRPr lang="fr-FR" altLang="fr-FR" dirty="0" smtClean="0">
              <a:solidFill>
                <a:srgbClr val="00B0F0"/>
              </a:solidFill>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7B89D6-BC80-4985-A162-10B49A89989C}" type="slidenum">
              <a:rPr lang="fr-FR" altLang="fr-FR" smtClean="0"/>
              <a:pPr eaLnBrk="1" hangingPunct="1">
                <a:spcBef>
                  <a:spcPct val="0"/>
                </a:spcBef>
              </a:pPr>
              <a:t>12</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70C0"/>
                </a:solidFill>
              </a:rPr>
              <a:t>Avez-vous une idée de qui peut dire cela? </a:t>
            </a:r>
            <a:r>
              <a:rPr lang="fr-FR" altLang="fr-FR" dirty="0" smtClean="0">
                <a:solidFill>
                  <a:srgbClr val="FF0000"/>
                </a:solidFill>
              </a:rPr>
              <a:t>= construction d’un univers en lien avec les mots lus ou entendus</a:t>
            </a:r>
          </a:p>
          <a:p>
            <a:r>
              <a:rPr lang="fr-FR" altLang="fr-FR" dirty="0" smtClean="0">
                <a:solidFill>
                  <a:srgbClr val="0070C0"/>
                </a:solidFill>
              </a:rPr>
              <a:t>Ce pourrait être ….</a:t>
            </a:r>
          </a:p>
          <a:p>
            <a:r>
              <a:rPr lang="fr-FR" altLang="fr-FR" dirty="0" smtClean="0">
                <a:solidFill>
                  <a:srgbClr val="0070C0"/>
                </a:solidFill>
              </a:rPr>
              <a:t>Est-ce un adulte qui a un parent vieillissant?</a:t>
            </a:r>
          </a:p>
          <a:p>
            <a:r>
              <a:rPr lang="fr-FR" altLang="fr-FR" dirty="0" smtClean="0">
                <a:solidFill>
                  <a:srgbClr val="0070C0"/>
                </a:solidFill>
              </a:rPr>
              <a:t>Un animal ?</a:t>
            </a:r>
          </a:p>
          <a:p>
            <a:r>
              <a:rPr lang="fr-FR" altLang="fr-FR" dirty="0" smtClean="0">
                <a:solidFill>
                  <a:srgbClr val="0070C0"/>
                </a:solidFill>
              </a:rPr>
              <a:t>Un adolescent en pleine construction?</a:t>
            </a:r>
          </a:p>
          <a:p>
            <a:r>
              <a:rPr lang="fr-FR" altLang="fr-FR" dirty="0" smtClean="0">
                <a:solidFill>
                  <a:srgbClr val="0070C0"/>
                </a:solidFill>
              </a:rPr>
              <a:t>Un enfant</a:t>
            </a:r>
          </a:p>
          <a:p>
            <a:endParaRPr lang="fr-FR" altLang="fr-FR" dirty="0" smtClean="0"/>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B02EFA-0485-43F2-BEBF-4E8D11473A86}" type="slidenum">
              <a:rPr lang="fr-FR" altLang="fr-FR" smtClean="0"/>
              <a:pPr eaLnBrk="1" hangingPunct="1">
                <a:spcBef>
                  <a:spcPct val="0"/>
                </a:spcBef>
              </a:pPr>
              <a:t>13</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solidFill>
                  <a:srgbClr val="0070C0"/>
                </a:solidFill>
              </a:rPr>
              <a:t>Cette entrée dans le texte ne nous dit rien sur le narrateur, les personnages ni la nature du problème : ce sont les blancs du texte (évoqués par Umberto  Eco dans </a:t>
            </a:r>
            <a:r>
              <a:rPr lang="fr-FR" altLang="fr-FR" i="1" dirty="0" err="1" smtClean="0">
                <a:solidFill>
                  <a:srgbClr val="0070C0"/>
                </a:solidFill>
              </a:rPr>
              <a:t>Lector</a:t>
            </a:r>
            <a:r>
              <a:rPr lang="fr-FR" altLang="fr-FR" i="1" dirty="0" smtClean="0">
                <a:solidFill>
                  <a:srgbClr val="0070C0"/>
                </a:solidFill>
              </a:rPr>
              <a:t> in fabula : « </a:t>
            </a:r>
            <a:r>
              <a:rPr lang="fr-FR" sz="1200" kern="1200" dirty="0" smtClean="0">
                <a:solidFill>
                  <a:schemeClr val="tx1"/>
                </a:solidFill>
                <a:latin typeface="+mn-lt"/>
                <a:ea typeface="+mn-ea"/>
                <a:cs typeface="+mn-cs"/>
              </a:rPr>
              <a:t>Le texte est une </a:t>
            </a:r>
            <a:r>
              <a:rPr lang="fr-FR" sz="1200" i="1" kern="1200" dirty="0" smtClean="0">
                <a:solidFill>
                  <a:schemeClr val="tx1"/>
                </a:solidFill>
                <a:latin typeface="+mn-lt"/>
                <a:ea typeface="+mn-ea"/>
                <a:cs typeface="+mn-cs"/>
              </a:rPr>
              <a:t>« machine paresseuse qui exige du lecteur un travail coopératif acharné pour remplir les espaces de non-dit ou de déjà-dit restés en blanc</a:t>
            </a:r>
            <a:r>
              <a:rPr lang="fr-FR" sz="1200" kern="1200" dirty="0" smtClean="0">
                <a:solidFill>
                  <a:schemeClr val="tx1"/>
                </a:solidFill>
                <a:latin typeface="+mn-lt"/>
                <a:ea typeface="+mn-ea"/>
                <a:cs typeface="+mn-cs"/>
              </a:rPr>
              <a:t> » (Eco, U., 1985)</a:t>
            </a:r>
            <a:r>
              <a:rPr lang="fr-FR" sz="1200" kern="1200" baseline="0" dirty="0" smtClean="0">
                <a:solidFill>
                  <a:schemeClr val="tx1"/>
                </a:solidFill>
                <a:latin typeface="+mn-lt"/>
                <a:ea typeface="+mn-ea"/>
                <a:cs typeface="+mn-cs"/>
              </a:rPr>
              <a:t> </a:t>
            </a:r>
            <a:r>
              <a:rPr lang="fr-FR" altLang="fr-FR" dirty="0" smtClean="0">
                <a:solidFill>
                  <a:srgbClr val="0070C0"/>
                </a:solidFill>
              </a:rPr>
              <a:t>et</a:t>
            </a:r>
            <a:r>
              <a:rPr lang="fr-FR" altLang="fr-FR" baseline="0" dirty="0" smtClean="0">
                <a:solidFill>
                  <a:srgbClr val="0070C0"/>
                </a:solidFill>
              </a:rPr>
              <a:t> cités par de nombreux chercheurs comme </a:t>
            </a:r>
            <a:r>
              <a:rPr lang="fr-FR" altLang="fr-FR" dirty="0" smtClean="0">
                <a:solidFill>
                  <a:srgbClr val="0070C0"/>
                </a:solidFill>
              </a:rPr>
              <a:t>Agnès Perrin) qui laissent une place à l’imagination du chercheur de sens qu’est le lecteur…</a:t>
            </a:r>
          </a:p>
          <a:p>
            <a:pPr>
              <a:buFontTx/>
              <a:buNone/>
            </a:pPr>
            <a:endParaRPr lang="fr-FR" altLang="fr-FR" dirty="0" smtClean="0">
              <a:solidFill>
                <a:srgbClr val="0070C0"/>
              </a:solidFill>
            </a:endParaRPr>
          </a:p>
          <a:p>
            <a:pPr>
              <a:buFontTx/>
              <a:buNone/>
            </a:pPr>
            <a:r>
              <a:rPr lang="fr-FR" altLang="fr-FR" b="1" dirty="0" smtClean="0">
                <a:solidFill>
                  <a:srgbClr val="0070C0"/>
                </a:solidFill>
              </a:rPr>
              <a:t>Réponses possibles</a:t>
            </a:r>
            <a:r>
              <a:rPr lang="fr-FR" altLang="fr-FR" b="0" baseline="0" dirty="0" smtClean="0">
                <a:solidFill>
                  <a:srgbClr val="0070C0"/>
                </a:solidFill>
              </a:rPr>
              <a:t> concernant les chapeaux qui posent problème:</a:t>
            </a:r>
            <a:endParaRPr lang="fr-FR" altLang="fr-FR" dirty="0" smtClean="0">
              <a:solidFill>
                <a:srgbClr val="0070C0"/>
              </a:solidFill>
            </a:endParaRPr>
          </a:p>
          <a:p>
            <a:pPr>
              <a:buFontTx/>
              <a:buChar char="-"/>
            </a:pPr>
            <a:r>
              <a:rPr lang="fr-FR" altLang="fr-FR" dirty="0" smtClean="0">
                <a:solidFill>
                  <a:srgbClr val="0070C0"/>
                </a:solidFill>
              </a:rPr>
              <a:t>Ils sont si imposants qu’il n’y a plus de place pour moi</a:t>
            </a:r>
          </a:p>
          <a:p>
            <a:pPr>
              <a:buFontTx/>
              <a:buChar char="-"/>
            </a:pPr>
            <a:r>
              <a:rPr lang="fr-FR" altLang="fr-FR" dirty="0" smtClean="0">
                <a:solidFill>
                  <a:srgbClr val="0070C0"/>
                </a:solidFill>
              </a:rPr>
              <a:t>- parfois elle se prend pour la mère noël</a:t>
            </a:r>
          </a:p>
          <a:p>
            <a:pPr>
              <a:buFontTx/>
              <a:buChar char="-"/>
            </a:pPr>
            <a:r>
              <a:rPr lang="fr-FR" altLang="fr-FR" dirty="0" smtClean="0">
                <a:solidFill>
                  <a:srgbClr val="0070C0"/>
                </a:solidFill>
              </a:rPr>
              <a:t> Elle en met à tout le monde : même aux animaux: George Orwell : la ferme des animaux</a:t>
            </a:r>
          </a:p>
          <a:p>
            <a:pPr>
              <a:buFontTx/>
              <a:buChar char="-"/>
            </a:pPr>
            <a:r>
              <a:rPr lang="fr-FR" altLang="fr-FR" dirty="0" smtClean="0">
                <a:solidFill>
                  <a:srgbClr val="0070C0"/>
                </a:solidFill>
              </a:rPr>
              <a:t>Si seulement ce n’était que les chapeaux</a:t>
            </a:r>
          </a:p>
          <a:p>
            <a:pPr>
              <a:buFontTx/>
              <a:buChar char="-"/>
            </a:pPr>
            <a:r>
              <a:rPr lang="fr-FR" altLang="fr-FR" dirty="0" smtClean="0">
                <a:solidFill>
                  <a:srgbClr val="0070C0"/>
                </a:solidFill>
              </a:rPr>
              <a:t>- Dora Maar de Picasso  : œuvre : femme à chapeau </a:t>
            </a:r>
            <a:r>
              <a:rPr lang="fr-FR" altLang="fr-FR" dirty="0" smtClean="0">
                <a:solidFill>
                  <a:srgbClr val="0070C0"/>
                </a:solidFill>
                <a:sym typeface="Wingdings" pitchFamily="2" charset="2"/>
              </a:rPr>
              <a:t> le </a:t>
            </a:r>
            <a:r>
              <a:rPr lang="fr-FR" altLang="fr-FR" dirty="0" err="1" smtClean="0">
                <a:solidFill>
                  <a:srgbClr val="0070C0"/>
                </a:solidFill>
                <a:sym typeface="Wingdings" pitchFamily="2" charset="2"/>
              </a:rPr>
              <a:t>pb</a:t>
            </a:r>
            <a:r>
              <a:rPr lang="fr-FR" altLang="fr-FR" dirty="0" smtClean="0">
                <a:solidFill>
                  <a:srgbClr val="0070C0"/>
                </a:solidFill>
                <a:sym typeface="Wingdings" pitchFamily="2" charset="2"/>
              </a:rPr>
              <a:t> avec ma mère, c’est ses chapeaux, ça la rend verte de rage…</a:t>
            </a:r>
            <a:endParaRPr lang="fr-FR" altLang="fr-FR" dirty="0" smtClean="0">
              <a:solidFill>
                <a:srgbClr val="0070C0"/>
              </a:solidFill>
            </a:endParaRPr>
          </a:p>
          <a:p>
            <a:pPr>
              <a:buFontTx/>
              <a:buChar char="-"/>
            </a:pPr>
            <a:r>
              <a:rPr lang="fr-FR" altLang="fr-FR" dirty="0" smtClean="0">
                <a:solidFill>
                  <a:srgbClr val="0070C0"/>
                </a:solidFill>
              </a:rPr>
              <a:t>- à moins que l’on  parle de la Reine Mère…</a:t>
            </a: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0B2F798-5B64-4E96-B581-10DF196A6A00}" type="slidenum">
              <a:rPr lang="fr-FR" altLang="fr-FR" smtClean="0"/>
              <a:pPr eaLnBrk="1" hangingPunct="1">
                <a:spcBef>
                  <a:spcPct val="0"/>
                </a:spcBef>
              </a:pPr>
              <a:t>14</a:t>
            </a:fld>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B0F0"/>
                </a:solidFill>
              </a:rPr>
              <a:t>Bref…</a:t>
            </a:r>
          </a:p>
          <a:p>
            <a:r>
              <a:rPr lang="fr-FR" altLang="fr-FR" dirty="0" smtClean="0">
                <a:solidFill>
                  <a:srgbClr val="00B0F0"/>
                </a:solidFill>
              </a:rPr>
              <a:t>On vous a donné tellement d’informations, de pistes, que l’on vous a embrouillés…</a:t>
            </a:r>
          </a:p>
          <a:p>
            <a:endParaRPr lang="fr-FR" altLang="fr-FR" dirty="0" smtClean="0">
              <a:solidFill>
                <a:srgbClr val="00B0F0"/>
              </a:solidFill>
            </a:endParaRPr>
          </a:p>
          <a:p>
            <a:r>
              <a:rPr lang="fr-FR" altLang="fr-FR" dirty="0" smtClean="0">
                <a:solidFill>
                  <a:srgbClr val="00B0F0"/>
                </a:solidFill>
              </a:rPr>
              <a:t>Soyons sérieux Et de fait, on vous a obligés à penser aux personnages présentés. Si aucune image n’avait été projetée, vous auriez, chacun, créé des images mentales propres à votre imaginaire, à votre culture, à vos connaissances, à votre état d’esprit du moment, à l’état émotionnel dans lequel vous vous trouvez, le tout fortement lié à l’environnement dans lequel vous vous situez (à l’école, au bureau, en vacances ou dans cet amphithéâtre…)</a:t>
            </a:r>
          </a:p>
          <a:p>
            <a:endParaRPr lang="fr-FR" altLang="fr-FR" dirty="0" smtClean="0">
              <a:solidFill>
                <a:srgbClr val="00B0F0"/>
              </a:solidFill>
            </a:endParaRPr>
          </a:p>
          <a:p>
            <a:r>
              <a:rPr lang="fr-FR" altLang="fr-FR" dirty="0" smtClean="0">
                <a:solidFill>
                  <a:srgbClr val="00B0F0"/>
                </a:solidFill>
              </a:rPr>
              <a:t>Soyons pragmatique et regardons de plus près ce que nous dit le texte…</a:t>
            </a: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F81F73-BB63-4D89-93C2-093AA9540709}" type="slidenum">
              <a:rPr lang="fr-FR" altLang="fr-FR" smtClean="0"/>
              <a:pPr eaLnBrk="1" hangingPunct="1">
                <a:spcBef>
                  <a:spcPct val="0"/>
                </a:spcBef>
              </a:pPr>
              <a:t>15</a:t>
            </a:fld>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solidFill>
                  <a:srgbClr val="0070C0"/>
                </a:solidFill>
              </a:rPr>
              <a:t>A l’aide du texte, on va essayer d’identifier de QUI et de QUOI il est question…</a:t>
            </a:r>
          </a:p>
          <a:p>
            <a:pPr eaLnBrk="1" hangingPunct="1"/>
            <a:r>
              <a:rPr lang="fr-FR" altLang="fr-FR" dirty="0" smtClean="0">
                <a:solidFill>
                  <a:srgbClr val="0070C0"/>
                </a:solidFill>
              </a:rPr>
              <a:t>Et d’ailleurs, dans ce texte, nous allons découvrir de quelle façon on peut suivre les personnages… Chose extrêmement simple lorsque l’on est lecteur expert mais beaucoup plus difficile quand on est lecteur débutant ou hésitant</a:t>
            </a:r>
          </a:p>
          <a:p>
            <a:pPr eaLnBrk="1" hangingPunct="1"/>
            <a:r>
              <a:rPr lang="fr-FR" altLang="fr-FR" dirty="0" smtClean="0">
                <a:solidFill>
                  <a:srgbClr val="0070C0"/>
                </a:solidFill>
              </a:rPr>
              <a:t>Pour répondre à ces petites phrases que l’on entend parfois : essayons d’identifier qui parle????</a:t>
            </a:r>
          </a:p>
          <a:p>
            <a:pPr eaLnBrk="1" hangingPunct="1">
              <a:buFontTx/>
              <a:buChar char="-"/>
            </a:pPr>
            <a:r>
              <a:rPr lang="fr-FR" altLang="fr-FR" dirty="0" smtClean="0">
                <a:solidFill>
                  <a:srgbClr val="0070C0"/>
                </a:solidFill>
              </a:rPr>
              <a:t>Oh la </a:t>
            </a:r>
            <a:r>
              <a:rPr lang="fr-FR" altLang="fr-FR" dirty="0" err="1" smtClean="0">
                <a:solidFill>
                  <a:srgbClr val="0070C0"/>
                </a:solidFill>
              </a:rPr>
              <a:t>la</a:t>
            </a:r>
            <a:r>
              <a:rPr lang="fr-FR" altLang="fr-FR" dirty="0" smtClean="0">
                <a:solidFill>
                  <a:srgbClr val="0070C0"/>
                </a:solidFill>
              </a:rPr>
              <a:t> j’ai tout lu mais je n’ai rien compris </a:t>
            </a:r>
            <a:r>
              <a:rPr lang="fr-FR" altLang="fr-FR" dirty="0" smtClean="0">
                <a:solidFill>
                  <a:srgbClr val="0070C0"/>
                </a:solidFill>
                <a:sym typeface="Wingdings" pitchFamily="2" charset="2"/>
              </a:rPr>
              <a:t> enfant/ lecteur précaire, fragile/ un adulte qui a perdu l’habitude de lire/ moi en train de lire un traité d’astronomie…</a:t>
            </a:r>
            <a:endParaRPr lang="fr-FR" altLang="fr-FR" dirty="0" smtClean="0">
              <a:solidFill>
                <a:srgbClr val="0070C0"/>
              </a:solidFill>
            </a:endParaRPr>
          </a:p>
          <a:p>
            <a:pPr eaLnBrk="1" hangingPunct="1">
              <a:buFontTx/>
              <a:buChar char="-"/>
            </a:pPr>
            <a:r>
              <a:rPr lang="fr-FR" altLang="fr-FR" dirty="0" smtClean="0">
                <a:solidFill>
                  <a:srgbClr val="0070C0"/>
                </a:solidFill>
              </a:rPr>
              <a:t>Il lit bien pourtant il s’est trompé dans les questions… </a:t>
            </a:r>
            <a:r>
              <a:rPr lang="fr-FR" altLang="fr-FR" dirty="0" smtClean="0">
                <a:solidFill>
                  <a:srgbClr val="0070C0"/>
                </a:solidFill>
                <a:sym typeface="Wingdings" pitchFamily="2" charset="2"/>
              </a:rPr>
              <a:t> un enseignant/un parent</a:t>
            </a:r>
          </a:p>
          <a:p>
            <a:pPr eaLnBrk="1" hangingPunct="1">
              <a:buFontTx/>
              <a:buChar char="-"/>
            </a:pPr>
            <a:r>
              <a:rPr lang="fr-FR" altLang="fr-FR" dirty="0" smtClean="0">
                <a:solidFill>
                  <a:srgbClr val="0070C0"/>
                </a:solidFill>
                <a:sym typeface="Wingdings" pitchFamily="2" charset="2"/>
              </a:rPr>
              <a:t>- il ne comprend rien mais je ne sais pas comment l’aider… enseignant…</a:t>
            </a:r>
            <a:endParaRPr lang="fr-FR" altLang="fr-FR" dirty="0" smtClean="0">
              <a:solidFill>
                <a:srgbClr val="0070C0"/>
              </a:solidFill>
            </a:endParaRPr>
          </a:p>
          <a:p>
            <a:pPr eaLnBrk="1" hangingPunct="1">
              <a:buFontTx/>
              <a:buChar char="-"/>
            </a:pPr>
            <a:r>
              <a:rPr lang="fr-FR" altLang="fr-FR" dirty="0" smtClean="0">
                <a:solidFill>
                  <a:srgbClr val="0070C0"/>
                </a:solidFill>
              </a:rPr>
              <a:t>- </a:t>
            </a:r>
          </a:p>
          <a:p>
            <a:pPr eaLnBrk="1" hangingPunct="1">
              <a:buFontTx/>
              <a:buChar char="-"/>
            </a:pPr>
            <a:endParaRPr lang="fr-FR" altLang="fr-FR" dirty="0" smtClean="0">
              <a:solidFill>
                <a:srgbClr val="0070C0"/>
              </a:solidFill>
            </a:endParaRPr>
          </a:p>
          <a:p>
            <a:pPr eaLnBrk="1" hangingPunct="1">
              <a:buFontTx/>
              <a:buChar char="-"/>
            </a:pPr>
            <a:r>
              <a:rPr lang="fr-FR" altLang="fr-FR" dirty="0" smtClean="0">
                <a:solidFill>
                  <a:srgbClr val="FF0000"/>
                </a:solidFill>
              </a:rPr>
              <a:t>Lecture du texte</a:t>
            </a:r>
            <a:r>
              <a:rPr lang="fr-FR" altLang="fr-FR" baseline="0" dirty="0" smtClean="0">
                <a:solidFill>
                  <a:srgbClr val="FF0000"/>
                </a:solidFill>
              </a:rPr>
              <a:t> par les enseignants</a:t>
            </a:r>
            <a:endParaRPr lang="fr-FR" altLang="fr-FR" dirty="0" smtClean="0">
              <a:solidFill>
                <a:srgbClr val="FF0000"/>
              </a:solidFill>
            </a:endParaRPr>
          </a:p>
        </p:txBody>
      </p:sp>
      <p:sp>
        <p:nvSpPr>
          <p:cNvPr id="2867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62DE9B-D06F-4225-B034-3129FE0345F1}" type="slidenum">
              <a:rPr lang="fr-FR" altLang="fr-FR" smtClean="0"/>
              <a:pPr eaLnBrk="1" hangingPunct="1">
                <a:spcBef>
                  <a:spcPct val="0"/>
                </a:spcBef>
              </a:pPr>
              <a:t>16</a:t>
            </a:fld>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70C0"/>
                </a:solidFill>
              </a:rPr>
              <a:t>Quelques points d’ancrage </a:t>
            </a:r>
          </a:p>
          <a:p>
            <a:pPr marL="171450" indent="-171450">
              <a:buFontTx/>
              <a:buChar char="-"/>
            </a:pPr>
            <a:r>
              <a:rPr lang="fr-FR" altLang="fr-FR" dirty="0" smtClean="0">
                <a:solidFill>
                  <a:srgbClr val="0070C0"/>
                </a:solidFill>
              </a:rPr>
              <a:t>Regardons de plus près la chaîne anaphorique concernant la maman </a:t>
            </a:r>
          </a:p>
          <a:p>
            <a:pPr marL="628650" lvl="1" indent="-171450">
              <a:buFontTx/>
              <a:buChar char="-"/>
            </a:pPr>
            <a:r>
              <a:rPr lang="fr-FR" altLang="fr-FR" dirty="0" smtClean="0">
                <a:solidFill>
                  <a:srgbClr val="0070C0"/>
                </a:solidFill>
              </a:rPr>
              <a:t>16 éléments constituent cette chaîne</a:t>
            </a:r>
          </a:p>
          <a:p>
            <a:pPr lvl="1"/>
            <a:r>
              <a:rPr lang="fr-FR" altLang="fr-FR" dirty="0" smtClean="0">
                <a:solidFill>
                  <a:srgbClr val="0070C0"/>
                </a:solidFill>
              </a:rPr>
              <a:t>Ma mère = 8 fois / ta mère = 1 fois  / vous = 1 fois /  elle  = 3fois </a:t>
            </a:r>
          </a:p>
          <a:p>
            <a:pPr lvl="1"/>
            <a:r>
              <a:rPr lang="fr-FR" altLang="fr-FR" dirty="0" smtClean="0">
                <a:solidFill>
                  <a:srgbClr val="0070C0"/>
                </a:solidFill>
              </a:rPr>
              <a:t>Maman = 2 fois / ma maman = 1 fois </a:t>
            </a:r>
          </a:p>
          <a:p>
            <a:pPr lvl="1"/>
            <a:r>
              <a:rPr lang="fr-FR" altLang="fr-FR" dirty="0" smtClean="0">
                <a:solidFill>
                  <a:srgbClr val="0070C0"/>
                </a:solidFill>
              </a:rPr>
              <a:t>12 syntagmes nominaux                         4 substituts pronominaux</a:t>
            </a:r>
          </a:p>
          <a:p>
            <a:r>
              <a:rPr lang="fr-FR" altLang="fr-FR" dirty="0" smtClean="0">
                <a:solidFill>
                  <a:srgbClr val="FF0000"/>
                </a:solidFill>
              </a:rPr>
              <a:t>Difficultés: </a:t>
            </a:r>
          </a:p>
          <a:p>
            <a:r>
              <a:rPr lang="fr-FR" altLang="fr-FR" dirty="0" smtClean="0">
                <a:solidFill>
                  <a:srgbClr val="FF0000"/>
                </a:solidFill>
              </a:rPr>
              <a:t>           - les élèves devront comprendre que ma mère et ta mère = le même personnage de 2 points de vue différents</a:t>
            </a:r>
          </a:p>
          <a:p>
            <a:r>
              <a:rPr lang="fr-FR" altLang="fr-FR" dirty="0" smtClean="0">
                <a:solidFill>
                  <a:srgbClr val="FF0000"/>
                </a:solidFill>
              </a:rPr>
              <a:t>            - le pronom personnel  ’’elle’’ présente  une autre façon de parler de  sa mère  que par l’utilisation de maman ou ma mère = un autre point de vue </a:t>
            </a:r>
          </a:p>
          <a:p>
            <a:r>
              <a:rPr lang="fr-FR" altLang="fr-FR" dirty="0" smtClean="0">
                <a:solidFill>
                  <a:srgbClr val="FF0000"/>
                </a:solidFill>
              </a:rPr>
              <a:t>            - idem pour le vous utilisé dans  les paroles rapportées</a:t>
            </a:r>
          </a:p>
          <a:p>
            <a:endParaRPr lang="fr-FR" altLang="fr-FR" dirty="0" smtClean="0"/>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69E03E-AC20-4221-8577-8F87474EE6D3}" type="slidenum">
              <a:rPr lang="fr-FR" altLang="fr-FR" smtClean="0"/>
              <a:pPr eaLnBrk="1" hangingPunct="1">
                <a:spcBef>
                  <a:spcPct val="0"/>
                </a:spcBef>
              </a:pPr>
              <a:t>17</a:t>
            </a:fld>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70C0"/>
                </a:solidFill>
              </a:rPr>
              <a:t>Autre point d’ancrage : la chaîne  anaphorique du narrateur</a:t>
            </a:r>
          </a:p>
          <a:p>
            <a:r>
              <a:rPr lang="fr-FR" altLang="fr-FR" dirty="0" smtClean="0">
                <a:solidFill>
                  <a:srgbClr val="0070C0"/>
                </a:solidFill>
              </a:rPr>
              <a:t>	j’ = 1 fois/  je = 2 fois /me = 2/ m’= 2 fois / toi = 1 fois/ moi = 1 fois </a:t>
            </a:r>
          </a:p>
          <a:p>
            <a:r>
              <a:rPr lang="fr-FR" altLang="fr-FR" dirty="0" smtClean="0">
                <a:solidFill>
                  <a:srgbClr val="0070C0"/>
                </a:solidFill>
              </a:rPr>
              <a:t>9 termes utilisés pour la chaine  anaphorique du narrateur</a:t>
            </a:r>
          </a:p>
          <a:p>
            <a:r>
              <a:rPr lang="fr-FR" altLang="fr-FR" dirty="0" smtClean="0">
                <a:solidFill>
                  <a:srgbClr val="0070C0"/>
                </a:solidFill>
              </a:rPr>
              <a:t>Obstacle :   moi  = toi dans ce texte = le narrateur</a:t>
            </a:r>
          </a:p>
          <a:p>
            <a:endParaRPr lang="fr-FR" altLang="fr-FR" dirty="0" smtClean="0"/>
          </a:p>
        </p:txBody>
      </p:sp>
      <p:sp>
        <p:nvSpPr>
          <p:cNvPr id="3072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890765-E6EA-42EE-8206-F05448082D7D}" type="slidenum">
              <a:rPr lang="fr-FR" altLang="fr-FR" smtClean="0"/>
              <a:pPr eaLnBrk="1" hangingPunct="1"/>
              <a:t>18</a:t>
            </a:fld>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70C0"/>
                </a:solidFill>
              </a:rPr>
              <a:t>‘’Les enfants ‘’ sont un élément important de l’histoire</a:t>
            </a:r>
          </a:p>
          <a:p>
            <a:r>
              <a:rPr lang="fr-FR" altLang="fr-FR" dirty="0" smtClean="0">
                <a:solidFill>
                  <a:srgbClr val="0070C0"/>
                </a:solidFill>
              </a:rPr>
              <a:t>Chaîne anaphorique  concernant les copains:</a:t>
            </a:r>
          </a:p>
          <a:p>
            <a:r>
              <a:rPr lang="fr-FR" altLang="fr-FR" dirty="0" smtClean="0">
                <a:solidFill>
                  <a:srgbClr val="0070C0"/>
                </a:solidFill>
              </a:rPr>
              <a:t>	les autres enfants /nos enfants / les copains/ mes nouveaux amis</a:t>
            </a:r>
          </a:p>
          <a:p>
            <a:r>
              <a:rPr lang="fr-FR" altLang="fr-FR" dirty="0" smtClean="0">
                <a:solidFill>
                  <a:srgbClr val="0070C0"/>
                </a:solidFill>
              </a:rPr>
              <a:t>Ils = 5 fois / leur = 1 fois / eux = 1 fois/  les  = 1 fois / on = 1 fois /nous = 1 fois</a:t>
            </a:r>
          </a:p>
          <a:p>
            <a:r>
              <a:rPr lang="fr-FR" altLang="fr-FR" dirty="0" smtClean="0">
                <a:solidFill>
                  <a:srgbClr val="0070C0"/>
                </a:solidFill>
              </a:rPr>
              <a:t>9 façons  différentes de  désigner les enfants avec là aussi des changements de point de vue (celui du narrateur, celui des parents …)</a:t>
            </a:r>
          </a:p>
          <a:p>
            <a:r>
              <a:rPr lang="fr-FR" altLang="fr-FR" dirty="0" smtClean="0">
                <a:solidFill>
                  <a:srgbClr val="FF0000"/>
                </a:solidFill>
              </a:rPr>
              <a:t>Point d’ attention </a:t>
            </a:r>
            <a:r>
              <a:rPr lang="fr-FR" altLang="fr-FR" dirty="0" smtClean="0">
                <a:solidFill>
                  <a:srgbClr val="0070C0"/>
                </a:solidFill>
              </a:rPr>
              <a:t>‘’nous ‘’ contient les enfants et le narrateur</a:t>
            </a:r>
          </a:p>
          <a:p>
            <a:r>
              <a:rPr lang="fr-FR" altLang="fr-FR" dirty="0" smtClean="0">
                <a:solidFill>
                  <a:srgbClr val="FF0000"/>
                </a:solidFill>
              </a:rPr>
              <a:t>Point d’attention</a:t>
            </a:r>
            <a:r>
              <a:rPr lang="fr-FR" altLang="fr-FR" dirty="0" smtClean="0">
                <a:solidFill>
                  <a:srgbClr val="0070C0"/>
                </a:solidFill>
              </a:rPr>
              <a:t>  ‘’on’’ qui contient  les enfants et le narrateur</a:t>
            </a:r>
          </a:p>
          <a:p>
            <a:endParaRPr lang="fr-FR" altLang="fr-FR" dirty="0" smtClean="0"/>
          </a:p>
          <a:p>
            <a:endParaRPr lang="fr-FR" altLang="fr-FR" dirty="0" smtClean="0"/>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E5B3D5-B9D6-422E-8D62-8ED9EEA4B0D5}" type="slidenum">
              <a:rPr lang="fr-FR" altLang="fr-FR" smtClean="0"/>
              <a:pPr eaLnBrk="1" hangingPunct="1"/>
              <a:t>19</a:t>
            </a:fld>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solidFill>
                <a:srgbClr val="00B0F0"/>
              </a:solidFill>
            </a:endParaRPr>
          </a:p>
          <a:p>
            <a:r>
              <a:rPr lang="fr-FR" altLang="fr-FR" dirty="0" smtClean="0">
                <a:solidFill>
                  <a:srgbClr val="00B0F0"/>
                </a:solidFill>
              </a:rPr>
              <a:t>Avez-vous enfin trouvé qui raconte ? </a:t>
            </a:r>
          </a:p>
          <a:p>
            <a:r>
              <a:rPr lang="fr-FR" altLang="fr-FR" dirty="0" smtClean="0">
                <a:solidFill>
                  <a:srgbClr val="00B0F0"/>
                </a:solidFill>
              </a:rPr>
              <a:t>Savez-vous qui parle?</a:t>
            </a:r>
          </a:p>
          <a:p>
            <a:r>
              <a:rPr lang="fr-FR" altLang="fr-FR" dirty="0" smtClean="0">
                <a:solidFill>
                  <a:srgbClr val="00B0F0"/>
                </a:solidFill>
              </a:rPr>
              <a:t>Est-ce une fille? // Est-ce un garçon? //</a:t>
            </a:r>
          </a:p>
          <a:p>
            <a:r>
              <a:rPr lang="fr-FR" altLang="fr-FR" dirty="0" smtClean="0">
                <a:solidFill>
                  <a:srgbClr val="00B0F0"/>
                </a:solidFill>
              </a:rPr>
              <a:t>Savez-vous qui est la mère???</a:t>
            </a:r>
          </a:p>
          <a:p>
            <a:endParaRPr lang="fr-FR" altLang="fr-FR" dirty="0" smtClean="0">
              <a:solidFill>
                <a:srgbClr val="00B0F0"/>
              </a:solidFill>
            </a:endParaRPr>
          </a:p>
        </p:txBody>
      </p:sp>
      <p:sp>
        <p:nvSpPr>
          <p:cNvPr id="32772"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5DEF42-D704-4374-83A0-6321D29EAC4C}" type="slidenum">
              <a:rPr lang="fr-FR" altLang="fr-FR" smtClean="0"/>
              <a:pPr eaLnBrk="1" hangingPunct="1">
                <a:spcBef>
                  <a:spcPct val="0"/>
                </a:spcBef>
              </a:pPr>
              <a:t>20</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diapositives 4 à 8 proposent une première approche de mise en situation permettant de faire émerger les processus à l’œuvre dans l’action de compréhension.</a:t>
            </a:r>
          </a:p>
          <a:p>
            <a:endParaRPr lang="fr-FR" b="1" dirty="0" smtClean="0"/>
          </a:p>
          <a:p>
            <a:r>
              <a:rPr lang="fr-FR" b="1" dirty="0" smtClean="0"/>
              <a:t>La parole peut être donnée à la salle pour recueillir les représentations</a:t>
            </a:r>
            <a:r>
              <a:rPr lang="fr-FR" b="1" baseline="0" dirty="0" smtClean="0"/>
              <a:t> des participants.</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a:t>
            </a:fld>
            <a:endParaRPr lang="fr-FR"/>
          </a:p>
        </p:txBody>
      </p:sp>
    </p:spTree>
    <p:extLst>
      <p:ext uri="{BB962C8B-B14F-4D97-AF65-F5344CB8AC3E}">
        <p14:creationId xmlns:p14="http://schemas.microsoft.com/office/powerpoint/2010/main" xmlns="" val="1960462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fr-FR" altLang="fr-FR" dirty="0" smtClean="0">
                <a:solidFill>
                  <a:srgbClr val="0070C0"/>
                </a:solidFill>
              </a:rPr>
              <a:t>Rappel des différentes propositions du début:</a:t>
            </a:r>
          </a:p>
          <a:p>
            <a:pPr>
              <a:defRPr/>
            </a:pPr>
            <a:r>
              <a:rPr lang="fr-FR" altLang="fr-FR" dirty="0" smtClean="0">
                <a:solidFill>
                  <a:srgbClr val="0070C0"/>
                </a:solidFill>
              </a:rPr>
              <a:t>Cette entrée dans le texte ne nous dit rien sur le narrateur, les personnages ni la nature du problème : ce sont les blancs du texte (évoqués par Umberto  Eco dans </a:t>
            </a:r>
            <a:r>
              <a:rPr lang="fr-FR" altLang="fr-FR" i="1" dirty="0" err="1" smtClean="0">
                <a:solidFill>
                  <a:srgbClr val="0070C0"/>
                </a:solidFill>
              </a:rPr>
              <a:t>Lector</a:t>
            </a:r>
            <a:r>
              <a:rPr lang="fr-FR" altLang="fr-FR" i="1" dirty="0" smtClean="0">
                <a:solidFill>
                  <a:srgbClr val="0070C0"/>
                </a:solidFill>
              </a:rPr>
              <a:t> in fabula : « </a:t>
            </a:r>
            <a:r>
              <a:rPr lang="fr-FR" dirty="0" smtClean="0"/>
              <a:t>Le texte est une </a:t>
            </a:r>
            <a:r>
              <a:rPr lang="fr-FR" i="1" dirty="0" smtClean="0"/>
              <a:t>« machine paresseuse qui exige du lecteur un travail coopératif acharné pour remplir les espaces de non-dit ou de déjà-dit restés en blanc</a:t>
            </a:r>
            <a:r>
              <a:rPr lang="fr-FR" dirty="0" smtClean="0"/>
              <a:t> » (Eco, U., 1985) </a:t>
            </a:r>
            <a:r>
              <a:rPr lang="fr-FR" altLang="fr-FR" dirty="0" smtClean="0">
                <a:solidFill>
                  <a:srgbClr val="0070C0"/>
                </a:solidFill>
              </a:rPr>
              <a:t>et cités par de nombreux chercheurs comme Agnès Perrin) qui laissent une place à l’imagination du chercheur de sens qu’est le lecteur…</a:t>
            </a:r>
          </a:p>
          <a:p>
            <a:pPr>
              <a:buFontTx/>
              <a:buNone/>
            </a:pPr>
            <a:endParaRPr lang="fr-FR" altLang="fr-FR" dirty="0" smtClean="0">
              <a:solidFill>
                <a:srgbClr val="0070C0"/>
              </a:solidFill>
            </a:endParaRPr>
          </a:p>
          <a:p>
            <a:pPr>
              <a:buFontTx/>
              <a:buNone/>
            </a:pPr>
            <a:r>
              <a:rPr lang="fr-FR" altLang="fr-FR" b="1" dirty="0" smtClean="0">
                <a:solidFill>
                  <a:srgbClr val="0070C0"/>
                </a:solidFill>
              </a:rPr>
              <a:t>Réponses possibles</a:t>
            </a:r>
            <a:r>
              <a:rPr lang="fr-FR" altLang="fr-FR" dirty="0" smtClean="0">
                <a:solidFill>
                  <a:srgbClr val="0070C0"/>
                </a:solidFill>
              </a:rPr>
              <a:t> concernant les chapeaux qui posent problème:</a:t>
            </a:r>
          </a:p>
          <a:p>
            <a:pPr>
              <a:buFontTx/>
              <a:buChar char="-"/>
            </a:pPr>
            <a:r>
              <a:rPr lang="fr-FR" altLang="fr-FR" dirty="0" smtClean="0">
                <a:solidFill>
                  <a:srgbClr val="0070C0"/>
                </a:solidFill>
              </a:rPr>
              <a:t>1 -Ils sont si imposants qu’il n’y a plus de place pour moi</a:t>
            </a:r>
          </a:p>
          <a:p>
            <a:pPr>
              <a:buFontTx/>
              <a:buChar char="-"/>
            </a:pPr>
            <a:r>
              <a:rPr lang="fr-FR" altLang="fr-FR" dirty="0" smtClean="0">
                <a:solidFill>
                  <a:srgbClr val="0070C0"/>
                </a:solidFill>
              </a:rPr>
              <a:t>2- parfois elle se prend pour la mère noël</a:t>
            </a:r>
          </a:p>
          <a:p>
            <a:pPr>
              <a:buFontTx/>
              <a:buChar char="-"/>
            </a:pPr>
            <a:r>
              <a:rPr lang="fr-FR" altLang="fr-FR" dirty="0" smtClean="0">
                <a:solidFill>
                  <a:srgbClr val="0070C0"/>
                </a:solidFill>
              </a:rPr>
              <a:t> 3- Elle en met à tout le monde : même aux animaux: George Orwell : la ferme des animaux</a:t>
            </a:r>
          </a:p>
          <a:p>
            <a:pPr>
              <a:buFontTx/>
              <a:buChar char="-"/>
            </a:pPr>
            <a:r>
              <a:rPr lang="fr-FR" altLang="fr-FR" dirty="0" smtClean="0">
                <a:solidFill>
                  <a:srgbClr val="0070C0"/>
                </a:solidFill>
              </a:rPr>
              <a:t>4-Si seulement ce n’était que les chapeaux</a:t>
            </a:r>
          </a:p>
          <a:p>
            <a:pPr>
              <a:buFontTx/>
              <a:buChar char="-"/>
            </a:pPr>
            <a:r>
              <a:rPr lang="fr-FR" altLang="fr-FR" dirty="0" smtClean="0">
                <a:solidFill>
                  <a:srgbClr val="0070C0"/>
                </a:solidFill>
              </a:rPr>
              <a:t>5- Dora Maar de Picasso  : œuvre : femme à chapeau </a:t>
            </a:r>
            <a:r>
              <a:rPr lang="fr-FR" altLang="fr-FR" dirty="0" smtClean="0">
                <a:solidFill>
                  <a:srgbClr val="0070C0"/>
                </a:solidFill>
                <a:sym typeface="Wingdings" pitchFamily="2" charset="2"/>
              </a:rPr>
              <a:t> le </a:t>
            </a:r>
            <a:r>
              <a:rPr lang="fr-FR" altLang="fr-FR" dirty="0" err="1" smtClean="0">
                <a:solidFill>
                  <a:srgbClr val="0070C0"/>
                </a:solidFill>
                <a:sym typeface="Wingdings" pitchFamily="2" charset="2"/>
              </a:rPr>
              <a:t>pb</a:t>
            </a:r>
            <a:r>
              <a:rPr lang="fr-FR" altLang="fr-FR" dirty="0" smtClean="0">
                <a:solidFill>
                  <a:srgbClr val="0070C0"/>
                </a:solidFill>
                <a:sym typeface="Wingdings" pitchFamily="2" charset="2"/>
              </a:rPr>
              <a:t> avec ma mère, c’est ses chapeaux, ça la rend verte de rage…</a:t>
            </a:r>
            <a:endParaRPr lang="fr-FR" altLang="fr-FR" dirty="0" smtClean="0">
              <a:solidFill>
                <a:srgbClr val="0070C0"/>
              </a:solidFill>
            </a:endParaRPr>
          </a:p>
          <a:p>
            <a:pPr>
              <a:buFontTx/>
              <a:buChar char="-"/>
            </a:pPr>
            <a:r>
              <a:rPr lang="fr-FR" altLang="fr-FR" dirty="0" smtClean="0">
                <a:solidFill>
                  <a:srgbClr val="0070C0"/>
                </a:solidFill>
              </a:rPr>
              <a:t>6 - à moins que l’on  parle de la Reine Mère…</a:t>
            </a:r>
          </a:p>
          <a:p>
            <a:pPr>
              <a:buFontTx/>
              <a:buChar char="-"/>
            </a:pPr>
            <a:endParaRPr lang="fr-FR" altLang="fr-FR" dirty="0" smtClean="0">
              <a:solidFill>
                <a:srgbClr val="0070C0"/>
              </a:solidFill>
            </a:endParaRPr>
          </a:p>
          <a:p>
            <a:pPr>
              <a:buFontTx/>
              <a:buChar char="-"/>
            </a:pPr>
            <a:r>
              <a:rPr lang="fr-FR" altLang="fr-FR" dirty="0" smtClean="0">
                <a:solidFill>
                  <a:srgbClr val="0070C0"/>
                </a:solidFill>
              </a:rPr>
              <a:t>Élimination progressive des propositions  pour arriver à ….. La sorcière  ou …. À vérifier !</a:t>
            </a:r>
          </a:p>
          <a:p>
            <a:endParaRPr lang="fr-FR" altLang="fr-FR" dirty="0" smtClean="0"/>
          </a:p>
          <a:p>
            <a:endParaRPr lang="fr-FR" altLang="fr-FR" dirty="0" smtClean="0"/>
          </a:p>
          <a:p>
            <a:endParaRPr lang="fr-FR" altLang="fr-FR" dirty="0" smtClean="0"/>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A26930-9CE0-4B34-8B09-D054E35BC185}" type="slidenum">
              <a:rPr lang="fr-FR" altLang="fr-FR" smtClean="0"/>
              <a:pPr eaLnBrk="1" hangingPunct="1">
                <a:spcBef>
                  <a:spcPct val="0"/>
                </a:spcBef>
              </a:pPr>
              <a:t>21</a:t>
            </a:fld>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B0F0"/>
                </a:solidFill>
              </a:rPr>
              <a:t>Comment savoir  qui est  le narrateur?</a:t>
            </a:r>
          </a:p>
          <a:p>
            <a:r>
              <a:rPr lang="fr-FR" altLang="fr-FR" dirty="0" smtClean="0">
                <a:solidFill>
                  <a:srgbClr val="00B0F0"/>
                </a:solidFill>
              </a:rPr>
              <a:t>L’accord du participe passé avec le COD placé avant le verbe nous amène à conclure qu’il s’agit d’un garçon…</a:t>
            </a:r>
            <a:endParaRPr lang="fr-FR" altLang="fr-FR" dirty="0">
              <a:solidFill>
                <a:srgbClr val="00B0F0"/>
              </a:solidFill>
            </a:endParaRPr>
          </a:p>
        </p:txBody>
      </p:sp>
      <p:sp>
        <p:nvSpPr>
          <p:cNvPr id="34820"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A93171-8C8E-4428-88D3-7D4939850736}" type="slidenum">
              <a:rPr lang="fr-FR" altLang="fr-FR" smtClean="0"/>
              <a:pPr eaLnBrk="1" hangingPunct="1">
                <a:spcBef>
                  <a:spcPct val="0"/>
                </a:spcBef>
              </a:pPr>
              <a:t>22</a:t>
            </a:fld>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B0F0"/>
                </a:solidFill>
              </a:rPr>
              <a:t>On aurait pu vous parler des connecteurs, des organisateurs textuels ou des marqueurs de relation, indices précieux pour la compréhension mais on ne le fera pas…</a:t>
            </a:r>
          </a:p>
          <a:p>
            <a:r>
              <a:rPr lang="fr-FR" altLang="fr-FR" dirty="0" smtClean="0">
                <a:solidFill>
                  <a:srgbClr val="00B0F0"/>
                </a:solidFill>
              </a:rPr>
              <a:t>Par contre….</a:t>
            </a:r>
          </a:p>
        </p:txBody>
      </p:sp>
      <p:sp>
        <p:nvSpPr>
          <p:cNvPr id="3584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6B4FA0-BEF5-42DE-BA57-4F5AAF1958BF}" type="slidenum">
              <a:rPr lang="fr-FR" altLang="fr-FR" smtClean="0"/>
              <a:pPr eaLnBrk="1" hangingPunct="1">
                <a:spcBef>
                  <a:spcPct val="0"/>
                </a:spcBef>
              </a:pPr>
              <a:t>23</a:t>
            </a:fld>
            <a:endParaRPr lang="fr-FR" alt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solidFill>
                  <a:srgbClr val="00B0F0"/>
                </a:solidFill>
              </a:rPr>
              <a:t>Par contre, nous allons zoomer sur un extrait du texte et essayer  de matérialiser, de rendre visible les relations entre les informations contenues dans le texte et celles que l’on a dans la tête…</a:t>
            </a:r>
          </a:p>
          <a:p>
            <a:pPr eaLnBrk="1" hangingPunct="1"/>
            <a:endParaRPr lang="fr-FR" altLang="fr-FR" dirty="0" smtClean="0">
              <a:solidFill>
                <a:srgbClr val="00B0F0"/>
              </a:solidFill>
            </a:endParaRPr>
          </a:p>
          <a:p>
            <a:pPr eaLnBrk="1" hangingPunct="1"/>
            <a:endParaRPr lang="fr-FR" altLang="fr-FR" dirty="0" smtClean="0"/>
          </a:p>
        </p:txBody>
      </p:sp>
      <p:sp>
        <p:nvSpPr>
          <p:cNvPr id="3686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627C1D-96EA-4DEB-A7DA-B4DDA9C3A3E0}" type="slidenum">
              <a:rPr lang="fr-FR" altLang="fr-FR" smtClean="0"/>
              <a:pPr eaLnBrk="1" hangingPunct="1">
                <a:spcBef>
                  <a:spcPct val="0"/>
                </a:spcBef>
              </a:pPr>
              <a:t>24</a:t>
            </a:fld>
            <a:endParaRPr lang="fr-FR" alt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solidFill>
                  <a:srgbClr val="00B0F0"/>
                </a:solidFill>
              </a:rPr>
              <a:t>Voici mis en couleur tous les éléments qu’il est nécessaire  de traiter pour bien comprendre un texte…</a:t>
            </a:r>
          </a:p>
          <a:p>
            <a:pPr eaLnBrk="1" hangingPunct="1"/>
            <a:endParaRPr lang="fr-FR" altLang="fr-FR" dirty="0" smtClean="0">
              <a:solidFill>
                <a:srgbClr val="00B0F0"/>
              </a:solidFill>
            </a:endParaRPr>
          </a:p>
          <a:p>
            <a:pPr eaLnBrk="1" hangingPunct="1"/>
            <a:r>
              <a:rPr lang="fr-FR" altLang="fr-FR" dirty="0" smtClean="0">
                <a:solidFill>
                  <a:srgbClr val="00B0F0"/>
                </a:solidFill>
              </a:rPr>
              <a:t>Et effectivement, pour reprendre l’intitulé de cette journée : « comprendre et se comprendre, c’est toute histoire!... » Et quelle histoire!!!</a:t>
            </a:r>
          </a:p>
          <a:p>
            <a:pPr eaLnBrk="1" hangingPunct="1"/>
            <a:endParaRPr lang="fr-FR" altLang="fr-FR" dirty="0" smtClean="0">
              <a:solidFill>
                <a:srgbClr val="00B0F0"/>
              </a:solidFill>
            </a:endParaRPr>
          </a:p>
          <a:p>
            <a:r>
              <a:rPr lang="fr-FR" b="1" dirty="0" smtClean="0"/>
              <a:t>D’autres difficultés liées au lecteur et au sens qu’il attribue à la tâche (malentendus cognitifs) ou à des représentations erronées de l’acte de lire et/ou des attentes de l’enseignant.</a:t>
            </a:r>
          </a:p>
          <a:p>
            <a:pPr lvl="0"/>
            <a:r>
              <a:rPr lang="fr-FR" dirty="0" smtClean="0"/>
              <a:t>Ils n’ont pas de projet de lecteur et ne savent pas pourquoi « ils doivent lire », ils n’entrent pas dans l’activité.</a:t>
            </a:r>
          </a:p>
          <a:p>
            <a:pPr lvl="0"/>
            <a:r>
              <a:rPr lang="fr-FR" dirty="0" smtClean="0"/>
              <a:t>Ils considèrent l’acte de lire comme une contrainte scolaire et ce, d’autant plus si la socialisation familiale est éloignée de la socialisation scolaire et ne les prépare pas à entrer dans le monde de l’écrit.</a:t>
            </a:r>
          </a:p>
          <a:p>
            <a:pPr lvl="0"/>
            <a:r>
              <a:rPr lang="fr-FR" dirty="0" smtClean="0"/>
              <a:t>Ils pensent que lire c’est déchiffrer ou lire à haute voix.</a:t>
            </a:r>
          </a:p>
          <a:p>
            <a:pPr lvl="0"/>
            <a:r>
              <a:rPr lang="fr-FR" dirty="0" smtClean="0"/>
              <a:t>Ils pensent qu’il suffit de déchiffrer pour comprendre et restent passifs face au texte.</a:t>
            </a:r>
          </a:p>
          <a:p>
            <a:pPr lvl="0"/>
            <a:r>
              <a:rPr lang="fr-FR" dirty="0" smtClean="0"/>
              <a:t>Leur attention est mobilisée par le déchiffrage, ils n’ont plus l’énergie de se consacrer au sens. </a:t>
            </a:r>
          </a:p>
          <a:p>
            <a:pPr lvl="0"/>
            <a:r>
              <a:rPr lang="fr-FR" dirty="0" smtClean="0"/>
              <a:t>Ils éprouvent des difficultés à décoder l’écrit.</a:t>
            </a:r>
          </a:p>
          <a:p>
            <a:pPr lvl="0"/>
            <a:r>
              <a:rPr lang="fr-FR" dirty="0" smtClean="0"/>
              <a:t>Ils pensent qu’il faut comprendre tous les mots d’un texte pour comprendre ce qu’il signifie. Ils s’arrêtent au mot inconnu et ne poursuivent pas la lecture pour chercher d’autres indices.</a:t>
            </a:r>
          </a:p>
          <a:p>
            <a:pPr lvl="0"/>
            <a:r>
              <a:rPr lang="fr-FR" dirty="0" smtClean="0"/>
              <a:t>Ils « picorent » dans le texte quelques mots qu’ils reconnaissent et imaginent une « autre histoire ».</a:t>
            </a:r>
          </a:p>
          <a:p>
            <a:pPr lvl="0"/>
            <a:r>
              <a:rPr lang="fr-FR" dirty="0" smtClean="0"/>
              <a:t>Ils procèdent à un contrôle de la compréhension au niveau propositionnel (intérieur de la phrase), mais peu au niveau local (</a:t>
            </a:r>
            <a:r>
              <a:rPr lang="fr-FR" dirty="0" err="1" smtClean="0"/>
              <a:t>interphrastique</a:t>
            </a:r>
            <a:r>
              <a:rPr lang="fr-FR" dirty="0" smtClean="0"/>
              <a:t>). Ils ne peuvent donc pas se créer de représentations mentales cohérentes.</a:t>
            </a:r>
          </a:p>
          <a:p>
            <a:pPr lvl="0"/>
            <a:r>
              <a:rPr lang="fr-FR" dirty="0" smtClean="0"/>
              <a:t>Ils éprouvent des difficultés à mémoriser l’enchaînement des situations.</a:t>
            </a:r>
          </a:p>
          <a:p>
            <a:pPr lvl="0"/>
            <a:r>
              <a:rPr lang="fr-FR" dirty="0" smtClean="0"/>
              <a:t> Ils interprètent difficilement ou mal les substituts anaphoriques, les connecteurs logiques et temporels, les temps des verbes… La cohésion du texte leur échappe.</a:t>
            </a:r>
          </a:p>
          <a:p>
            <a:pPr lvl="0"/>
            <a:r>
              <a:rPr lang="fr-FR" dirty="0" smtClean="0"/>
              <a:t>Ils ont une représentation erronée de la tâche et mobilisent des stratégies inappropriées (pour eux, lire = répondre à des questions)</a:t>
            </a:r>
          </a:p>
          <a:p>
            <a:pPr lvl="0"/>
            <a:r>
              <a:rPr lang="fr-FR" dirty="0" smtClean="0"/>
              <a:t>Ils confondent lecture compréhension et simple recherche d’informations. Ils n’ont pas compris les enjeux de la lecture (lire pour…). </a:t>
            </a:r>
          </a:p>
          <a:p>
            <a:pPr lvl="0"/>
            <a:r>
              <a:rPr lang="fr-FR" dirty="0" smtClean="0"/>
              <a:t>Pour répondre aux questions ils ont tendance à vouloir mémoriser et restituer la forme littérale des énoncés. Quand ils n’y parviennent pas, ils sont angoissés ou se découragent et cessent de s’impliquer.</a:t>
            </a:r>
          </a:p>
          <a:p>
            <a:pPr lvl="0"/>
            <a:r>
              <a:rPr lang="fr-FR" dirty="0" smtClean="0"/>
              <a:t>Ils ne pensent pas à recourir aux outils créés en classe (affichages, frises chronologique des actions, trombinoscope des personnages, plans des déplacements…). Ils s’imaginent qu’on leur demande de tout retenir ou ne savent pas où chercher. </a:t>
            </a:r>
          </a:p>
          <a:p>
            <a:pPr lvl="0"/>
            <a:r>
              <a:rPr lang="fr-FR" dirty="0" smtClean="0"/>
              <a:t>Ils s’interdisent certaines stratégies. Ex : retourner au texte pour vérifier, chercher des indices. </a:t>
            </a:r>
          </a:p>
          <a:p>
            <a:pPr lvl="0"/>
            <a:r>
              <a:rPr lang="fr-FR" dirty="0" smtClean="0"/>
              <a:t>Ils n’investissent pas les stratégies auxquelles ils peuvent recourir si elles n’ont pas été enseignées explicitement.</a:t>
            </a:r>
          </a:p>
          <a:p>
            <a:pPr lvl="0"/>
            <a:r>
              <a:rPr lang="fr-FR" dirty="0" smtClean="0"/>
              <a:t>Ils s’empêchent d’aller au-delà du texte et de combler l’implicite.</a:t>
            </a:r>
          </a:p>
          <a:p>
            <a:pPr lvl="0"/>
            <a:r>
              <a:rPr lang="fr-FR" dirty="0" smtClean="0"/>
              <a:t>Ils ne peuvent pas se créer de représentations mentales si l’univers de référence et/ou le vocabulaire spécifique correspondant leur sont étrangers.</a:t>
            </a:r>
          </a:p>
          <a:p>
            <a:pPr lvl="0"/>
            <a:r>
              <a:rPr lang="fr-FR" dirty="0" smtClean="0"/>
              <a:t>Ils s’accrochent à des représentations mentales erronées et s’interdisent de les remettre en question : absence de flexibilité.</a:t>
            </a:r>
            <a:endParaRPr lang="fr-FR" dirty="0"/>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81F246-85F1-475E-B75F-ADD0B5A1A684}" type="slidenum">
              <a:rPr lang="fr-FR" altLang="fr-FR" smtClean="0"/>
              <a:pPr eaLnBrk="1" hangingPunct="1">
                <a:spcBef>
                  <a:spcPct val="0"/>
                </a:spcBef>
              </a:pPr>
              <a:t>25</a:t>
            </a:fld>
            <a:endParaRPr lang="fr-FR" alt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70C0"/>
                </a:solidFill>
              </a:rPr>
              <a:t>Les illustrations ne simplifient pas toujours la compréhension voire même elles disent autre chose que ce que dit le texte…</a:t>
            </a:r>
          </a:p>
          <a:p>
            <a:r>
              <a:rPr lang="fr-FR" altLang="fr-FR" dirty="0" smtClean="0">
                <a:solidFill>
                  <a:srgbClr val="0070C0"/>
                </a:solidFill>
              </a:rPr>
              <a:t>En voici quelques unes qui  en disent long …</a:t>
            </a:r>
          </a:p>
          <a:p>
            <a:endParaRPr lang="fr-FR" altLang="fr-FR" dirty="0" smtClean="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6B66ED-83D3-4364-B97B-141959BD8BD9}" type="slidenum">
              <a:rPr lang="fr-FR" altLang="fr-FR" smtClean="0"/>
              <a:pPr eaLnBrk="1" hangingPunct="1">
                <a:spcBef>
                  <a:spcPct val="0"/>
                </a:spcBef>
              </a:pPr>
              <a:t>26</a:t>
            </a:fld>
            <a:endParaRPr lang="fr-FR" alt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solidFill>
                  <a:srgbClr val="00B0F0"/>
                </a:solidFill>
              </a:rPr>
              <a:t>Les </a:t>
            </a:r>
            <a:r>
              <a:rPr lang="fr-FR" altLang="fr-FR" dirty="0" smtClean="0">
                <a:solidFill>
                  <a:srgbClr val="00B0F0"/>
                </a:solidFill>
              </a:rPr>
              <a:t>illustrations nous ont permis d’identifier la mère de notre narrateur</a:t>
            </a:r>
            <a:r>
              <a:rPr lang="fr-FR" altLang="fr-FR" dirty="0" smtClean="0">
                <a:solidFill>
                  <a:srgbClr val="00B0F0"/>
                </a:solidFill>
              </a:rPr>
              <a:t>…</a:t>
            </a:r>
          </a:p>
          <a:p>
            <a:endParaRPr lang="fr-FR" altLang="fr-FR" dirty="0" smtClean="0">
              <a:solidFill>
                <a:srgbClr val="00B0F0"/>
              </a:solidFill>
            </a:endParaRPr>
          </a:p>
          <a:p>
            <a:r>
              <a:rPr lang="fr-FR" altLang="fr-FR" dirty="0" smtClean="0">
                <a:solidFill>
                  <a:srgbClr val="00B0F0"/>
                </a:solidFill>
              </a:rPr>
              <a:t>Finalement quel est le problème du narrateur ? </a:t>
            </a:r>
          </a:p>
          <a:p>
            <a:r>
              <a:rPr lang="fr-FR" altLang="fr-FR" dirty="0" smtClean="0">
                <a:solidFill>
                  <a:srgbClr val="00B0F0"/>
                </a:solidFill>
              </a:rPr>
              <a:t>Sa mère est une sorcière, elle est différente des autres parents, l’enfant est lui aussi considéré comme différent</a:t>
            </a:r>
          </a:p>
          <a:p>
            <a:endParaRPr lang="fr-FR" altLang="fr-FR" dirty="0" smtClean="0">
              <a:solidFill>
                <a:srgbClr val="00B0F0"/>
              </a:solidFill>
            </a:endParaRPr>
          </a:p>
          <a:p>
            <a:r>
              <a:rPr lang="fr-FR" altLang="fr-FR" dirty="0" smtClean="0">
                <a:solidFill>
                  <a:srgbClr val="00B0F0"/>
                </a:solidFill>
              </a:rPr>
              <a:t>Quel est le thème du texte :</a:t>
            </a:r>
          </a:p>
          <a:p>
            <a:pPr>
              <a:buFontTx/>
              <a:buChar char="-"/>
            </a:pPr>
            <a:r>
              <a:rPr lang="fr-FR" altLang="fr-FR" dirty="0" smtClean="0">
                <a:solidFill>
                  <a:srgbClr val="00B0F0"/>
                </a:solidFill>
              </a:rPr>
              <a:t>La différence, le</a:t>
            </a:r>
            <a:r>
              <a:rPr lang="fr-FR" altLang="fr-FR" baseline="0" dirty="0" smtClean="0">
                <a:solidFill>
                  <a:srgbClr val="00B0F0"/>
                </a:solidFill>
              </a:rPr>
              <a:t> rejet par les autres</a:t>
            </a:r>
          </a:p>
          <a:p>
            <a:pPr>
              <a:buFontTx/>
              <a:buChar char="-"/>
            </a:pPr>
            <a:r>
              <a:rPr lang="fr-FR" altLang="fr-FR" baseline="0" dirty="0" smtClean="0">
                <a:solidFill>
                  <a:srgbClr val="00B0F0"/>
                </a:solidFill>
              </a:rPr>
              <a:t> Le rapport aux autres</a:t>
            </a:r>
          </a:p>
          <a:p>
            <a:pPr>
              <a:buFontTx/>
              <a:buChar char="-"/>
            </a:pPr>
            <a:r>
              <a:rPr lang="fr-FR" altLang="fr-FR" baseline="0" dirty="0" smtClean="0">
                <a:solidFill>
                  <a:srgbClr val="00B0F0"/>
                </a:solidFill>
              </a:rPr>
              <a:t> la tolérance</a:t>
            </a:r>
          </a:p>
          <a:p>
            <a:pPr>
              <a:buFontTx/>
              <a:buChar char="-"/>
            </a:pPr>
            <a:r>
              <a:rPr lang="fr-FR" altLang="fr-FR" baseline="0" dirty="0" smtClean="0">
                <a:solidFill>
                  <a:srgbClr val="00B0F0"/>
                </a:solidFill>
              </a:rPr>
              <a:t>…</a:t>
            </a:r>
            <a:endParaRPr lang="fr-FR" altLang="fr-FR" dirty="0" smtClean="0">
              <a:solidFill>
                <a:srgbClr val="00B0F0"/>
              </a:solidFill>
            </a:endParaRPr>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1F7B3F-60D4-4AB0-A5EC-6DBD222EFF36}" type="slidenum">
              <a:rPr lang="fr-FR" altLang="fr-FR" smtClean="0"/>
              <a:pPr eaLnBrk="1" hangingPunct="1">
                <a:spcBef>
                  <a:spcPct val="0"/>
                </a:spcBef>
              </a:pPr>
              <a:t>27</a:t>
            </a:fld>
            <a:endParaRPr lang="fr-FR" alt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p>
        </p:txBody>
      </p:sp>
      <p:sp>
        <p:nvSpPr>
          <p:cNvPr id="4096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DF5F99-D217-457E-A90C-C9202AE9ECED}" type="slidenum">
              <a:rPr lang="fr-FR" altLang="fr-FR" smtClean="0"/>
              <a:pPr eaLnBrk="1" hangingPunct="1"/>
              <a:t>28</a:t>
            </a:fld>
            <a:endParaRPr lang="fr-FR" alt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00B0F0"/>
                </a:solidFill>
              </a:rPr>
              <a:t>Parole donnée</a:t>
            </a:r>
            <a:r>
              <a:rPr lang="fr-FR" b="1" baseline="0" dirty="0" smtClean="0">
                <a:solidFill>
                  <a:srgbClr val="00B0F0"/>
                </a:solidFill>
              </a:rPr>
              <a:t> à la salle </a:t>
            </a:r>
          </a:p>
          <a:p>
            <a:r>
              <a:rPr lang="fr-FR" baseline="0" dirty="0" smtClean="0">
                <a:solidFill>
                  <a:srgbClr val="00B0F0"/>
                </a:solidFill>
              </a:rPr>
              <a:t>Sont-ce les mêmes compétences  que celles mobilisées pour comprendre, le film? Le texte? Les illustrations?</a:t>
            </a:r>
          </a:p>
          <a:p>
            <a:endParaRPr lang="fr-FR" baseline="0" dirty="0" smtClean="0">
              <a:solidFill>
                <a:srgbClr val="00B0F0"/>
              </a:solidFill>
            </a:endParaRPr>
          </a:p>
          <a:p>
            <a:r>
              <a:rPr lang="fr-FR" b="1" baseline="0" dirty="0" smtClean="0">
                <a:solidFill>
                  <a:srgbClr val="00B0F0"/>
                </a:solidFill>
              </a:rPr>
              <a:t>Réponses attendues</a:t>
            </a:r>
          </a:p>
          <a:p>
            <a:r>
              <a:rPr lang="fr-FR" b="1" baseline="0" dirty="0" smtClean="0">
                <a:solidFill>
                  <a:srgbClr val="00B0F0"/>
                </a:solidFill>
              </a:rPr>
              <a:t>	-</a:t>
            </a:r>
            <a:r>
              <a:rPr lang="fr-FR" b="0" baseline="0" dirty="0" smtClean="0">
                <a:solidFill>
                  <a:srgbClr val="00B0F0"/>
                </a:solidFill>
              </a:rPr>
              <a:t>ce sont les mêmes</a:t>
            </a:r>
          </a:p>
          <a:p>
            <a:r>
              <a:rPr lang="fr-FR" b="0" baseline="0" dirty="0" smtClean="0">
                <a:solidFill>
                  <a:srgbClr val="00B0F0"/>
                </a:solidFill>
              </a:rPr>
              <a:t>	- il y a plus de vocabulaire</a:t>
            </a:r>
          </a:p>
          <a:p>
            <a:r>
              <a:rPr lang="fr-FR" b="0" baseline="0" dirty="0" smtClean="0">
                <a:solidFill>
                  <a:srgbClr val="00B0F0"/>
                </a:solidFill>
              </a:rPr>
              <a:t>	-l’univers de référence n’est pas imaginaire mais en lien avec la réalité scientifique</a:t>
            </a:r>
          </a:p>
          <a:p>
            <a:r>
              <a:rPr lang="fr-FR" b="0" baseline="0" dirty="0" smtClean="0">
                <a:solidFill>
                  <a:srgbClr val="00B0F0"/>
                </a:solidFill>
              </a:rPr>
              <a:t>	- le lexique utilisé est complexe  car spécifique et précis</a:t>
            </a:r>
          </a:p>
          <a:p>
            <a:r>
              <a:rPr lang="fr-FR" b="0" baseline="0" dirty="0" smtClean="0">
                <a:solidFill>
                  <a:srgbClr val="00B0F0"/>
                </a:solidFill>
              </a:rPr>
              <a:t>	-</a:t>
            </a:r>
          </a:p>
          <a:p>
            <a:r>
              <a:rPr lang="fr-FR" b="0" baseline="0" dirty="0" smtClean="0">
                <a:solidFill>
                  <a:srgbClr val="00B0F0"/>
                </a:solidFill>
              </a:rPr>
              <a:t>	-</a:t>
            </a:r>
            <a:endParaRPr lang="fr-FR" b="0" dirty="0">
              <a:solidFill>
                <a:srgbClr val="00B0F0"/>
              </a:solidFill>
            </a:endParaRP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29</a:t>
            </a:fld>
            <a:endParaRPr lang="fr-FR"/>
          </a:p>
        </p:txBody>
      </p:sp>
    </p:spTree>
    <p:extLst>
      <p:ext uri="{BB962C8B-B14F-4D97-AF65-F5344CB8AC3E}">
        <p14:creationId xmlns:p14="http://schemas.microsoft.com/office/powerpoint/2010/main" xmlns="" val="2902744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i="1" u="sng" kern="1200" dirty="0" smtClean="0">
                <a:solidFill>
                  <a:schemeClr val="tx1"/>
                </a:solidFill>
                <a:latin typeface="+mn-lt"/>
                <a:ea typeface="+mn-ea"/>
                <a:cs typeface="+mn-cs"/>
              </a:rPr>
              <a:t>Commentaires // programmes(connaissances et compétences associées</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Mobilisation des expériences antérieures de lecture et des expériences qui en sont issues (sur des univers, des personnages types, des scripts…) ;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Horizon d’attente (type de texte)</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Univers de référence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Mise en œuvre (guidée puis autonome) d’une démarche pour découvrir et comprendre un texte (parcourir le texte de manière rigoureuse et ordonnée ; identifier les informations clés et relier ces informations ; identifier les liens logiques et chronologiques ; mettre en relation avec ses propres connaissances ; affronter des mots inconnus ; formuler des hypothèses ;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a:t>
            </a:r>
            <a:r>
              <a:rPr lang="fr-FR" sz="1200" i="1" kern="1200" baseline="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stratégiques,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 langagières.</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Contrôler sa compréhension</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Identifier les ruptures de sens, les pertes de compréhension</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 stratégiques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60FBD1E-F319-49F8-9C62-504519784362}" type="slidenum">
              <a:rPr lang="fr-FR" smtClean="0"/>
              <a:pPr/>
              <a:t>31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PRISE DE NOTES PENDANT</a:t>
            </a:r>
            <a:r>
              <a:rPr lang="fr-FR" baseline="0" dirty="0" smtClean="0"/>
              <a:t> LA PROJECTION</a:t>
            </a:r>
            <a:r>
              <a:rPr lang="fr-FR" dirty="0" smtClean="0"/>
              <a:t> : </a:t>
            </a:r>
            <a:r>
              <a:rPr lang="fr-FR" dirty="0" smtClean="0">
                <a:solidFill>
                  <a:srgbClr val="0070C0"/>
                </a:solidFill>
              </a:rPr>
              <a:t>Les formateurs</a:t>
            </a:r>
            <a:r>
              <a:rPr lang="fr-FR" baseline="0" dirty="0" smtClean="0">
                <a:solidFill>
                  <a:srgbClr val="0070C0"/>
                </a:solidFill>
              </a:rPr>
              <a:t> / les enseignants/ peuvent prendre en note  ce qui leur semble être du registre de la compréhension en regardant ce petit film. </a:t>
            </a: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Insister sur la nécessité d’avoir bien identifié les difficultés auxquelles</a:t>
            </a:r>
            <a:r>
              <a:rPr lang="fr-FR" baseline="0" dirty="0" smtClean="0"/>
              <a:t> les élèves peuvent être confrontés.</a:t>
            </a:r>
          </a:p>
          <a:p>
            <a:r>
              <a:rPr lang="fr-FR" baseline="0" dirty="0" smtClean="0"/>
              <a:t>Le traitement des obstacles doit faire l’objet d’un apprentissage</a:t>
            </a:r>
          </a:p>
          <a:p>
            <a:r>
              <a:rPr lang="fr-FR" dirty="0" smtClean="0"/>
              <a:t>Nécessité</a:t>
            </a:r>
            <a:r>
              <a:rPr lang="fr-FR" baseline="0" dirty="0" smtClean="0"/>
              <a:t> de cibler des objectifs d’apprentissage  précis (substituts ; connecteurs…)</a:t>
            </a:r>
          </a:p>
          <a:p>
            <a:endParaRPr lang="fr-FR" baseline="0" dirty="0" smtClean="0"/>
          </a:p>
          <a:p>
            <a:r>
              <a:rPr lang="fr-FR" baseline="0" dirty="0" smtClean="0"/>
              <a:t>Stratégies (sens des mots en amont, en aval)</a:t>
            </a:r>
          </a:p>
          <a:p>
            <a:r>
              <a:rPr lang="fr-FR" baseline="0" dirty="0" smtClean="0"/>
              <a:t>Tri d’informations, affiche avec fléchage.</a:t>
            </a:r>
            <a:endParaRPr lang="fr-FR" dirty="0"/>
          </a:p>
        </p:txBody>
      </p:sp>
      <p:sp>
        <p:nvSpPr>
          <p:cNvPr id="4" name="Espace réservé du numéro de diapositive 3"/>
          <p:cNvSpPr>
            <a:spLocks noGrp="1"/>
          </p:cNvSpPr>
          <p:nvPr>
            <p:ph type="sldNum" sz="quarter" idx="10"/>
          </p:nvPr>
        </p:nvSpPr>
        <p:spPr/>
        <p:txBody>
          <a:bodyPr/>
          <a:lstStyle/>
          <a:p>
            <a:fld id="{260FBD1E-F319-49F8-9C62-504519784362}" type="slidenum">
              <a:rPr lang="fr-FR" smtClean="0"/>
              <a:pPr/>
              <a:t>32</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Parole donnée à la salle.</a:t>
            </a:r>
          </a:p>
          <a:p>
            <a:r>
              <a:rPr lang="fr-FR" b="1" dirty="0" smtClean="0"/>
              <a:t>A la lumière de la formation et de son contenu les collègues peuvent donner quelques précisions.</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33</a:t>
            </a:fld>
            <a:endParaRPr lang="fr-FR"/>
          </a:p>
        </p:txBody>
      </p:sp>
    </p:spTree>
    <p:extLst>
      <p:ext uri="{BB962C8B-B14F-4D97-AF65-F5344CB8AC3E}">
        <p14:creationId xmlns:p14="http://schemas.microsoft.com/office/powerpoint/2010/main" xmlns="" val="103979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tableau peut être complété par les « formés ».</a:t>
            </a:r>
          </a:p>
          <a:p>
            <a:r>
              <a:rPr lang="fr-FR" dirty="0" smtClean="0"/>
              <a:t>Mutualisation</a:t>
            </a:r>
            <a:r>
              <a:rPr lang="fr-FR" baseline="0" dirty="0" smtClean="0"/>
              <a:t> et synthèse.</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34</a:t>
            </a:fld>
            <a:endParaRPr lang="fr-FR"/>
          </a:p>
        </p:txBody>
      </p:sp>
    </p:spTree>
    <p:extLst>
      <p:ext uri="{BB962C8B-B14F-4D97-AF65-F5344CB8AC3E}">
        <p14:creationId xmlns:p14="http://schemas.microsoft.com/office/powerpoint/2010/main" xmlns="" val="46766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i="0" kern="1200" dirty="0" smtClean="0">
                <a:solidFill>
                  <a:schemeClr val="tx1"/>
                </a:solidFill>
                <a:latin typeface="+mn-lt"/>
                <a:ea typeface="+mn-ea"/>
                <a:cs typeface="+mn-cs"/>
              </a:rPr>
              <a:t>= Modèle onomasiologique : il fait consensus actuellement auprès des psycholinguistes.</a:t>
            </a:r>
            <a:br>
              <a:rPr lang="fr-FR" sz="1200" b="1" i="0" kern="1200" dirty="0" smtClean="0">
                <a:solidFill>
                  <a:schemeClr val="tx1"/>
                </a:solidFill>
                <a:latin typeface="+mn-lt"/>
                <a:ea typeface="+mn-ea"/>
                <a:cs typeface="+mn-cs"/>
              </a:rPr>
            </a:br>
            <a:endParaRPr lang="fr-FR" sz="1200" b="1"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Importance</a:t>
            </a:r>
            <a:r>
              <a:rPr lang="fr-FR" sz="1200" b="1" i="0" kern="1200" baseline="0" dirty="0" smtClean="0">
                <a:solidFill>
                  <a:schemeClr val="tx1"/>
                </a:solidFill>
                <a:latin typeface="+mn-lt"/>
                <a:ea typeface="+mn-ea"/>
                <a:cs typeface="+mn-cs"/>
              </a:rPr>
              <a:t> de la familiarisation avec l</a:t>
            </a:r>
            <a:r>
              <a:rPr lang="fr-FR" sz="1200" b="1" i="0" kern="1200" dirty="0" smtClean="0">
                <a:solidFill>
                  <a:schemeClr val="tx1"/>
                </a:solidFill>
                <a:latin typeface="+mn-lt"/>
                <a:ea typeface="+mn-ea"/>
                <a:cs typeface="+mn-cs"/>
              </a:rPr>
              <a:t>es univers de référence : </a:t>
            </a:r>
            <a:r>
              <a:rPr lang="fr-FR" sz="1200" b="1" kern="1200" dirty="0" smtClean="0">
                <a:solidFill>
                  <a:schemeClr val="tx1"/>
                </a:solidFill>
                <a:latin typeface="+mn-lt"/>
                <a:ea typeface="+mn-ea"/>
                <a:cs typeface="+mn-cs"/>
              </a:rPr>
              <a:t>R20 </a:t>
            </a:r>
            <a:r>
              <a:rPr lang="fr-FR" sz="1200" b="0" kern="1200" dirty="0" smtClean="0">
                <a:solidFill>
                  <a:schemeClr val="tx1"/>
                </a:solidFill>
                <a:latin typeface="+mn-lt"/>
                <a:ea typeface="+mn-ea"/>
                <a:cs typeface="+mn-cs"/>
              </a:rPr>
              <a:t>(Recommandation</a:t>
            </a:r>
            <a:r>
              <a:rPr lang="fr-FR" sz="1200" b="0" kern="1200" baseline="0" dirty="0" smtClean="0">
                <a:solidFill>
                  <a:schemeClr val="tx1"/>
                </a:solidFill>
                <a:latin typeface="+mn-lt"/>
                <a:ea typeface="+mn-ea"/>
                <a:cs typeface="+mn-cs"/>
              </a:rPr>
              <a:t> n° 20 de </a:t>
            </a:r>
            <a:r>
              <a:rPr lang="fr-FR" sz="1200" b="0" u="sng" dirty="0" smtClean="0">
                <a:solidFill>
                  <a:schemeClr val="accent1">
                    <a:lumMod val="75000"/>
                  </a:schemeClr>
                </a:solidFill>
              </a:rPr>
              <a:t>La conférence de consensus : </a:t>
            </a:r>
            <a:r>
              <a:rPr lang="fr-FR" sz="1200" b="0" dirty="0" smtClean="0">
                <a:solidFill>
                  <a:schemeClr val="accent1">
                    <a:lumMod val="75000"/>
                  </a:schemeClr>
                </a:solidFill>
              </a:rPr>
              <a:t>"Lire, comprendre, apprendre : comment soutenir le développement de compétences en lecture ?" (mars 2016).</a:t>
            </a:r>
            <a:r>
              <a:rPr lang="fr-FR" sz="1200" b="0" u="sng" dirty="0" smtClean="0">
                <a:solidFill>
                  <a:schemeClr val="accent1">
                    <a:lumMod val="75000"/>
                  </a:schemeClr>
                </a:solidFill>
              </a:rPr>
              <a:t> </a:t>
            </a:r>
            <a:r>
              <a:rPr lang="fr-FR" sz="1200" b="0" u="sng" dirty="0" smtClean="0">
                <a:solidFill>
                  <a:schemeClr val="accent1">
                    <a:lumMod val="75000"/>
                  </a:schemeClr>
                </a:solidFill>
                <a:hlinkClick r:id="rId3"/>
              </a:rPr>
              <a:t>http://www.cnesco.fr/fr/lecture/</a:t>
            </a:r>
            <a:r>
              <a:rPr lang="fr-FR" sz="1200" b="0" u="sng" dirty="0" smtClean="0">
                <a:solidFill>
                  <a:schemeClr val="accent1">
                    <a:lumMod val="75000"/>
                  </a:schemeClr>
                </a:solidFill>
              </a:rPr>
              <a:t>)</a:t>
            </a:r>
          </a:p>
          <a:p>
            <a:r>
              <a:rPr lang="fr-FR" sz="1200" b="1" kern="1200" dirty="0" smtClean="0">
                <a:solidFill>
                  <a:schemeClr val="tx1"/>
                </a:solidFill>
                <a:latin typeface="+mn-lt"/>
                <a:ea typeface="+mn-ea"/>
                <a:cs typeface="+mn-cs"/>
              </a:rPr>
              <a:t>:</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Au-delà du travail</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sur</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la dimension linguistique, l’enseignant </a:t>
            </a:r>
            <a:r>
              <a:rPr lang="fr-FR" sz="1200" b="1" u="sng" kern="1200" dirty="0" smtClean="0">
                <a:solidFill>
                  <a:schemeClr val="tx1"/>
                </a:solidFill>
                <a:latin typeface="+mn-lt"/>
                <a:ea typeface="+mn-ea"/>
                <a:cs typeface="+mn-cs"/>
              </a:rPr>
              <a:t>doit conduire </a:t>
            </a:r>
            <a:r>
              <a:rPr lang="fr-FR" sz="1200" b="1" kern="1200" dirty="0" smtClean="0">
                <a:solidFill>
                  <a:schemeClr val="tx1"/>
                </a:solidFill>
                <a:latin typeface="+mn-lt"/>
                <a:ea typeface="+mn-ea"/>
                <a:cs typeface="+mn-cs"/>
              </a:rPr>
              <a:t>les élèves à prendre en compte l’ancrage dans l’univers culturel du texte (souvent éloigné du quotidien des élèves).</a:t>
            </a:r>
          </a:p>
          <a:p>
            <a:r>
              <a:rPr lang="fr-FR" b="1" dirty="0" smtClean="0">
                <a:solidFill>
                  <a:srgbClr val="FF0000"/>
                </a:solidFill>
              </a:rPr>
              <a:t>conférence de consensus 2016. </a:t>
            </a:r>
            <a:r>
              <a:rPr lang="fr-FR" b="0" dirty="0" smtClean="0">
                <a:solidFill>
                  <a:srgbClr val="FF0000"/>
                </a:solidFill>
              </a:rPr>
              <a:t>http://ife.ens-lyon.fr/ife/actualites/fichiers/cc-lecture-recommandations-du-jury  </a:t>
            </a:r>
            <a:endParaRPr lang="fr-FR" sz="1200" b="0" kern="1200" dirty="0" smtClean="0">
              <a:solidFill>
                <a:schemeClr val="tx1"/>
              </a:solidFill>
              <a:latin typeface="+mn-lt"/>
              <a:ea typeface="+mn-ea"/>
              <a:cs typeface="+mn-cs"/>
            </a:endParaRPr>
          </a:p>
          <a:p>
            <a:endParaRPr lang="fr-FR" sz="1200" b="1"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La compréhension orale n’est pas nécessairement plus aisée que la compréhension d’un texte lu de manière autonome :</a:t>
            </a:r>
          </a:p>
          <a:p>
            <a:r>
              <a:rPr lang="fr-FR" sz="1200" b="0" i="0" kern="1200" dirty="0" smtClean="0">
                <a:solidFill>
                  <a:schemeClr val="tx1"/>
                </a:solidFill>
                <a:latin typeface="+mn-lt"/>
                <a:ea typeface="+mn-ea"/>
                <a:cs typeface="+mn-cs"/>
              </a:rPr>
              <a:t>« La compréhension d’un texte portant sur une information de type scientifique est plus aisée sur un support écrit, qui autorise des retours en arrière ou des ralentissements. C’est en ce sens qu’il est légitime de</a:t>
            </a:r>
            <a:r>
              <a:rPr lang="fr-FR" sz="1200" b="0" i="0" kern="1200" baseline="0" dirty="0" smtClean="0">
                <a:solidFill>
                  <a:schemeClr val="tx1"/>
                </a:solidFill>
                <a:latin typeface="+mn-lt"/>
                <a:ea typeface="+mn-ea"/>
                <a:cs typeface="+mn-cs"/>
              </a:rPr>
              <a:t> s’interroger sur les conditions particulières d’exercice de l’activité lors de la lecture. »</a:t>
            </a:r>
          </a:p>
          <a:p>
            <a:r>
              <a:rPr lang="fr-FR" sz="1200" b="0" i="1" kern="1200" baseline="0" dirty="0" smtClean="0">
                <a:solidFill>
                  <a:schemeClr val="tx1"/>
                </a:solidFill>
                <a:latin typeface="+mn-lt"/>
                <a:ea typeface="+mn-ea"/>
                <a:cs typeface="+mn-cs"/>
              </a:rPr>
              <a:t>Aider les élèves à comprendre, du texte au multimédia</a:t>
            </a:r>
            <a:r>
              <a:rPr lang="fr-FR" sz="1200" b="0" i="0" kern="1200" baseline="0" dirty="0" smtClean="0">
                <a:solidFill>
                  <a:schemeClr val="tx1"/>
                </a:solidFill>
                <a:latin typeface="+mn-lt"/>
                <a:ea typeface="+mn-ea"/>
                <a:cs typeface="+mn-cs"/>
              </a:rPr>
              <a:t>, coordonné par D </a:t>
            </a:r>
            <a:r>
              <a:rPr lang="fr-FR" sz="1200" b="0" i="0" kern="1200" baseline="0" dirty="0" err="1" smtClean="0">
                <a:solidFill>
                  <a:schemeClr val="tx1"/>
                </a:solidFill>
                <a:latin typeface="+mn-lt"/>
                <a:ea typeface="+mn-ea"/>
                <a:cs typeface="+mn-cs"/>
              </a:rPr>
              <a:t>Gaonac’h</a:t>
            </a:r>
            <a:r>
              <a:rPr lang="fr-FR" sz="1200" b="0" i="0" kern="1200" baseline="0" dirty="0" smtClean="0">
                <a:solidFill>
                  <a:schemeClr val="tx1"/>
                </a:solidFill>
                <a:latin typeface="+mn-lt"/>
                <a:ea typeface="+mn-ea"/>
                <a:cs typeface="+mn-cs"/>
              </a:rPr>
              <a:t> et M Fayol, Hachette éducation</a:t>
            </a:r>
            <a:endParaRPr lang="fr-FR" sz="1200" b="0" i="0" kern="1200" dirty="0" smtClean="0">
              <a:solidFill>
                <a:schemeClr val="tx1"/>
              </a:solidFill>
              <a:latin typeface="+mn-lt"/>
              <a:ea typeface="+mn-ea"/>
              <a:cs typeface="+mn-cs"/>
            </a:endParaRPr>
          </a:p>
          <a:p>
            <a:endParaRPr lang="fr-FR" sz="1200" b="1" i="0" kern="1200" dirty="0" smtClean="0">
              <a:solidFill>
                <a:schemeClr val="tx1"/>
              </a:solidFill>
              <a:latin typeface="+mn-lt"/>
              <a:ea typeface="+mn-ea"/>
              <a:cs typeface="+mn-cs"/>
            </a:endParaRPr>
          </a:p>
          <a:p>
            <a:endParaRPr lang="fr-FR" sz="1200" b="1"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35</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 Jusque dans les années 1980 et les progrès de la psychologie cognitive, « </a:t>
            </a:r>
            <a:r>
              <a:rPr lang="fr-FR" sz="1200" b="1" i="1" kern="1200" dirty="0" smtClean="0">
                <a:solidFill>
                  <a:schemeClr val="tx1"/>
                </a:solidFill>
                <a:latin typeface="+mn-lt"/>
                <a:ea typeface="+mn-ea"/>
                <a:cs typeface="+mn-cs"/>
              </a:rPr>
              <a:t>on a considéré que la compréhension d'un texte allait de soi, sous réserve que le décodage soit maîtrisé. Elle ne faisait donc pas l'objet d'un apprentissage explicite</a:t>
            </a:r>
            <a:r>
              <a:rPr lang="fr-FR" sz="1200" b="1" kern="1200" dirty="0" smtClean="0">
                <a:solidFill>
                  <a:schemeClr val="tx1"/>
                </a:solidFill>
                <a:latin typeface="+mn-lt"/>
                <a:ea typeface="+mn-ea"/>
                <a:cs typeface="+mn-cs"/>
              </a:rPr>
              <a:t> ». (</a:t>
            </a:r>
            <a:r>
              <a:rPr lang="fr-FR" sz="1200" b="1" kern="1200" dirty="0" err="1" smtClean="0">
                <a:solidFill>
                  <a:schemeClr val="tx1"/>
                </a:solidFill>
                <a:latin typeface="+mn-lt"/>
                <a:ea typeface="+mn-ea"/>
                <a:cs typeface="+mn-cs"/>
              </a:rPr>
              <a:t>Lieury</a:t>
            </a:r>
            <a:r>
              <a:rPr lang="fr-FR" sz="1200" b="1" kern="1200" dirty="0" smtClean="0">
                <a:solidFill>
                  <a:schemeClr val="tx1"/>
                </a:solidFill>
                <a:latin typeface="+mn-lt"/>
                <a:ea typeface="+mn-ea"/>
                <a:cs typeface="+mn-cs"/>
              </a:rPr>
              <a:t>, A. &amp; de la Haye, F., 2011)</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On sait à présent que</a:t>
            </a:r>
            <a:r>
              <a:rPr lang="fr-FR" sz="1200" b="1" i="1" kern="1200" dirty="0" smtClean="0">
                <a:solidFill>
                  <a:schemeClr val="tx1"/>
                </a:solidFill>
                <a:latin typeface="+mn-lt"/>
                <a:ea typeface="+mn-ea"/>
                <a:cs typeface="+mn-cs"/>
              </a:rPr>
              <a:t> « comprendre un discours ou un texte, c'est construire une représentation mentale intégrée et cohérente de la situation décrite par ce discours ou ce texte » </a:t>
            </a:r>
            <a:r>
              <a:rPr lang="fr-FR" sz="1200" b="1" kern="1200" baseline="300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(Fayol, M.,2003)</a:t>
            </a:r>
            <a:endParaRPr lang="fr-FR" sz="1200" kern="1200" dirty="0" smtClean="0">
              <a:solidFill>
                <a:schemeClr val="tx1"/>
              </a:solidFill>
              <a:latin typeface="+mn-lt"/>
              <a:ea typeface="+mn-ea"/>
              <a:cs typeface="+mn-cs"/>
            </a:endParaRPr>
          </a:p>
          <a:p>
            <a:r>
              <a:rPr lang="fr-FR" sz="1200" b="1" kern="1200" baseline="300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900" b="0" kern="1200" baseline="30000" dirty="0" smtClean="0">
                <a:solidFill>
                  <a:schemeClr val="tx1"/>
                </a:solidFill>
                <a:latin typeface="+mn-lt"/>
                <a:ea typeface="+mn-ea"/>
                <a:cs typeface="+mn-cs"/>
              </a:rPr>
              <a:t>  </a:t>
            </a:r>
            <a:r>
              <a:rPr lang="fr-FR" sz="900" b="0" kern="1200" dirty="0" smtClean="0">
                <a:solidFill>
                  <a:schemeClr val="tx1"/>
                </a:solidFill>
                <a:latin typeface="+mn-lt"/>
                <a:ea typeface="+mn-ea"/>
                <a:cs typeface="+mn-cs"/>
              </a:rPr>
              <a:t> </a:t>
            </a:r>
            <a:r>
              <a:rPr lang="fr-FR" sz="900" b="0" kern="1200" dirty="0" err="1" smtClean="0">
                <a:solidFill>
                  <a:schemeClr val="tx1"/>
                </a:solidFill>
                <a:latin typeface="+mn-lt"/>
                <a:ea typeface="+mn-ea"/>
                <a:cs typeface="+mn-cs"/>
              </a:rPr>
              <a:t>Lieury</a:t>
            </a:r>
            <a:r>
              <a:rPr lang="fr-FR" sz="900" b="0" kern="1200" dirty="0" smtClean="0">
                <a:solidFill>
                  <a:schemeClr val="tx1"/>
                </a:solidFill>
                <a:latin typeface="+mn-lt"/>
                <a:ea typeface="+mn-ea"/>
                <a:cs typeface="+mn-cs"/>
              </a:rPr>
              <a:t>, A. &amp; de la Haye, F. (2011), </a:t>
            </a:r>
            <a:r>
              <a:rPr lang="fr-FR" sz="900" b="0" i="1" kern="1200" dirty="0" smtClean="0">
                <a:solidFill>
                  <a:schemeClr val="tx1"/>
                </a:solidFill>
                <a:latin typeface="+mn-lt"/>
                <a:ea typeface="+mn-ea"/>
                <a:cs typeface="+mn-cs"/>
              </a:rPr>
              <a:t>Psychologie cognitive de l'éducation</a:t>
            </a:r>
            <a:r>
              <a:rPr lang="fr-FR" sz="900" b="0" kern="1200" dirty="0" smtClean="0">
                <a:solidFill>
                  <a:schemeClr val="tx1"/>
                </a:solidFill>
                <a:latin typeface="+mn-lt"/>
                <a:ea typeface="+mn-ea"/>
                <a:cs typeface="+mn-cs"/>
              </a:rPr>
              <a:t>, 2</a:t>
            </a:r>
            <a:r>
              <a:rPr lang="fr-FR" sz="900" b="0" kern="1200" baseline="30000" dirty="0" smtClean="0">
                <a:solidFill>
                  <a:schemeClr val="tx1"/>
                </a:solidFill>
                <a:latin typeface="+mn-lt"/>
                <a:ea typeface="+mn-ea"/>
                <a:cs typeface="+mn-cs"/>
              </a:rPr>
              <a:t>ième</a:t>
            </a:r>
            <a:r>
              <a:rPr lang="fr-FR" sz="900" b="0" kern="1200" dirty="0" smtClean="0">
                <a:solidFill>
                  <a:schemeClr val="tx1"/>
                </a:solidFill>
                <a:latin typeface="+mn-lt"/>
                <a:ea typeface="+mn-ea"/>
                <a:cs typeface="+mn-cs"/>
              </a:rPr>
              <a:t> édition, les topos, </a:t>
            </a:r>
            <a:r>
              <a:rPr lang="fr-FR" sz="900" b="0" kern="1200" dirty="0" err="1" smtClean="0">
                <a:solidFill>
                  <a:schemeClr val="tx1"/>
                </a:solidFill>
                <a:latin typeface="+mn-lt"/>
                <a:ea typeface="+mn-ea"/>
                <a:cs typeface="+mn-cs"/>
              </a:rPr>
              <a:t>Dunod</a:t>
            </a:r>
            <a:r>
              <a:rPr lang="fr-FR" sz="900" b="0" kern="1200" dirty="0" smtClean="0">
                <a:solidFill>
                  <a:schemeClr val="tx1"/>
                </a:solidFill>
                <a:latin typeface="+mn-lt"/>
                <a:ea typeface="+mn-ea"/>
                <a:cs typeface="+mn-cs"/>
              </a:rPr>
              <a:t> </a:t>
            </a:r>
          </a:p>
          <a:p>
            <a:r>
              <a:rPr lang="fr-FR" sz="900" b="0" kern="1200" baseline="30000" dirty="0" smtClean="0">
                <a:solidFill>
                  <a:schemeClr val="tx1"/>
                </a:solidFill>
                <a:latin typeface="+mn-lt"/>
                <a:ea typeface="+mn-ea"/>
                <a:cs typeface="+mn-cs"/>
              </a:rPr>
              <a:t>    </a:t>
            </a:r>
            <a:r>
              <a:rPr lang="fr-FR" sz="900" b="0" kern="1200" dirty="0" smtClean="0">
                <a:solidFill>
                  <a:schemeClr val="tx1"/>
                </a:solidFill>
                <a:latin typeface="+mn-lt"/>
                <a:ea typeface="+mn-ea"/>
                <a:cs typeface="+mn-cs"/>
              </a:rPr>
              <a:t>Fayol ,M. (2003) </a:t>
            </a:r>
            <a:r>
              <a:rPr lang="fr-FR" sz="900" b="0" i="1" kern="1200" dirty="0" smtClean="0">
                <a:solidFill>
                  <a:schemeClr val="tx1"/>
                </a:solidFill>
                <a:latin typeface="+mn-lt"/>
                <a:ea typeface="+mn-ea"/>
                <a:cs typeface="+mn-cs"/>
              </a:rPr>
              <a:t>La compréhension : évaluation, difficultés et intervention</a:t>
            </a:r>
            <a:r>
              <a:rPr lang="fr-FR" sz="900" b="0" kern="1200" dirty="0" smtClean="0">
                <a:solidFill>
                  <a:schemeClr val="tx1"/>
                </a:solidFill>
                <a:latin typeface="+mn-lt"/>
                <a:ea typeface="+mn-ea"/>
                <a:cs typeface="+mn-cs"/>
              </a:rPr>
              <a:t>, Conférence de Consensus, Paris 4. 5 décembre,  </a:t>
            </a:r>
            <a:r>
              <a:rPr lang="fr-FR" sz="900" b="0" u="sng" kern="1200" dirty="0" smtClean="0">
                <a:solidFill>
                  <a:schemeClr val="tx1"/>
                </a:solidFill>
                <a:latin typeface="+mn-lt"/>
                <a:ea typeface="+mn-ea"/>
                <a:cs typeface="+mn-cs"/>
                <a:hlinkClick r:id="rId3"/>
              </a:rPr>
              <a:t>http://www.bienlire.education.fr</a:t>
            </a:r>
            <a:r>
              <a:rPr lang="fr-FR" sz="900" b="0" kern="1200" dirty="0" smtClean="0">
                <a:solidFill>
                  <a:schemeClr val="tx1"/>
                </a:solidFill>
                <a:latin typeface="+mn-lt"/>
                <a:ea typeface="+mn-ea"/>
                <a:cs typeface="+mn-cs"/>
              </a:rPr>
              <a:t>   </a:t>
            </a:r>
          </a:p>
          <a:p>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Comprendre un texte, c’est s’en faire une représentation mentale cohérente en combinant les informations explicites et implicites qu’il contient à ses propres connaissances. Cette représentation est dynamique et cyclique. Elle se transforme et se complexifie au fur et à mesure de la lecture.</a:t>
            </a:r>
            <a:r>
              <a:rPr lang="fr-FR" sz="1200" b="1" kern="1200" dirty="0" smtClean="0">
                <a:solidFill>
                  <a:schemeClr val="tx1"/>
                </a:solidFill>
                <a:latin typeface="+mn-lt"/>
                <a:ea typeface="+mn-ea"/>
                <a:cs typeface="+mn-cs"/>
              </a:rPr>
              <a:t> » </a:t>
            </a:r>
            <a:r>
              <a:rPr lang="fr-FR" sz="1000" b="1" i="1" kern="1200" dirty="0" smtClean="0">
                <a:solidFill>
                  <a:schemeClr val="tx1"/>
                </a:solidFill>
                <a:latin typeface="+mn-lt"/>
                <a:ea typeface="+mn-ea"/>
                <a:cs typeface="+mn-cs"/>
              </a:rPr>
              <a:t>La lecture, apprentissage et difficultés,</a:t>
            </a:r>
            <a:r>
              <a:rPr lang="fr-FR" sz="1000" b="1" kern="1200" dirty="0" smtClean="0">
                <a:solidFill>
                  <a:schemeClr val="tx1"/>
                </a:solidFill>
                <a:latin typeface="+mn-lt"/>
                <a:ea typeface="+mn-ea"/>
                <a:cs typeface="+mn-cs"/>
              </a:rPr>
              <a:t> sous la direction de Jocelyne </a:t>
            </a:r>
            <a:r>
              <a:rPr lang="fr-FR" sz="1000" b="1" kern="1200" dirty="0" err="1" smtClean="0">
                <a:solidFill>
                  <a:schemeClr val="tx1"/>
                </a:solidFill>
                <a:latin typeface="+mn-lt"/>
                <a:ea typeface="+mn-ea"/>
                <a:cs typeface="+mn-cs"/>
              </a:rPr>
              <a:t>Giasson</a:t>
            </a:r>
            <a:r>
              <a:rPr lang="fr-FR" sz="1000" b="1" kern="1200" dirty="0" smtClean="0">
                <a:solidFill>
                  <a:schemeClr val="tx1"/>
                </a:solidFill>
                <a:latin typeface="+mn-lt"/>
                <a:ea typeface="+mn-ea"/>
                <a:cs typeface="+mn-cs"/>
              </a:rPr>
              <a:t>, de Boeck 2012</a:t>
            </a:r>
            <a:endParaRPr lang="fr-FR" sz="1000"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36</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ym typeface="Wingdings"/>
              </a:rPr>
              <a:t></a:t>
            </a:r>
          </a:p>
          <a:p>
            <a:r>
              <a:rPr lang="fr-FR" b="1" dirty="0" smtClean="0"/>
              <a:t>Conférence de consensus mars 2016 : Lire, comprendre apprendre</a:t>
            </a:r>
            <a:r>
              <a:rPr lang="fr-FR" dirty="0" smtClean="0"/>
              <a:t> : http://ife.ens-lyon.fr/ife/actualites/fichiers/cc-lecture-recommandations-du-jury </a:t>
            </a:r>
          </a:p>
          <a:p>
            <a:endParaRPr lang="fr-FR" dirty="0" smtClean="0"/>
          </a:p>
          <a:p>
            <a:r>
              <a:rPr lang="fr-FR" b="1" dirty="0" smtClean="0"/>
              <a:t>Les stratégies de préparation à la lecture </a:t>
            </a:r>
            <a:r>
              <a:rPr lang="fr-FR" dirty="0" smtClean="0"/>
              <a:t>nécessitent</a:t>
            </a:r>
            <a:r>
              <a:rPr lang="fr-FR" baseline="0" dirty="0" smtClean="0"/>
              <a:t> notamment une clarification et un exposé explicite des enjeux propres à l’activité de lecture du moment (= inscrire l’enfant dans un projet de lecteur)</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37</a:t>
            </a:fld>
            <a:endParaRPr lang="fr-FR"/>
          </a:p>
        </p:txBody>
      </p:sp>
    </p:spTree>
    <p:extLst>
      <p:ext uri="{BB962C8B-B14F-4D97-AF65-F5344CB8AC3E}">
        <p14:creationId xmlns:p14="http://schemas.microsoft.com/office/powerpoint/2010/main" xmlns="" val="2321820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sym typeface="Wingdings"/>
              </a:rPr>
              <a:t> </a:t>
            </a:r>
          </a:p>
          <a:p>
            <a:r>
              <a:rPr lang="fr-FR" b="1" dirty="0" smtClean="0"/>
              <a:t>Rôle de l’oral dans la compréhension (voir doc GA compréhension)</a:t>
            </a:r>
          </a:p>
          <a:p>
            <a:r>
              <a:rPr lang="fr-FR" b="1" dirty="0" smtClean="0"/>
              <a:t>+ rôle de l’étude de la langue :  préconisations de la conférence de consensus</a:t>
            </a:r>
            <a:r>
              <a:rPr lang="fr-FR" b="1" baseline="0" dirty="0" smtClean="0"/>
              <a:t> :</a:t>
            </a:r>
          </a:p>
          <a:p>
            <a:endParaRPr lang="fr-FR" b="1" baseline="0" dirty="0" smtClean="0"/>
          </a:p>
          <a:p>
            <a:r>
              <a:rPr lang="fr-FR" b="1" baseline="0" dirty="0" smtClean="0"/>
              <a:t>R17 : le vocabulaire et la compréhension orale doivent être développées dès l’école maternelle</a:t>
            </a:r>
          </a:p>
          <a:p>
            <a:endParaRPr lang="fr-FR" baseline="0" dirty="0" smtClean="0"/>
          </a:p>
          <a:p>
            <a:r>
              <a:rPr lang="fr-FR" b="1" baseline="0" dirty="0" smtClean="0"/>
              <a:t>R 18 </a:t>
            </a:r>
            <a:r>
              <a:rPr lang="fr-FR" baseline="0" dirty="0" smtClean="0"/>
              <a:t>: </a:t>
            </a:r>
            <a:r>
              <a:rPr lang="fr-FR" b="1" baseline="0" dirty="0" smtClean="0"/>
              <a:t>les enfants doivent apprendre à maîtriser le vocabulaire désignant les états mentaux </a:t>
            </a:r>
            <a:r>
              <a:rPr lang="fr-FR" baseline="0" dirty="0" smtClean="0"/>
              <a:t>(savoir, croire, vouloir, penser, </a:t>
            </a:r>
            <a:r>
              <a:rPr lang="fr-FR" baseline="0" dirty="0" err="1" smtClean="0"/>
              <a:t>etc</a:t>
            </a:r>
            <a:r>
              <a:rPr lang="fr-FR" baseline="0" dirty="0" smtClean="0"/>
              <a:t>) et à différencier son propre point de vue de celui d’autrui (= « théorie de l’esprit » </a:t>
            </a:r>
            <a:r>
              <a:rPr lang="fr-FR" sz="1200" kern="1200" dirty="0" smtClean="0">
                <a:solidFill>
                  <a:schemeClr val="tx1"/>
                </a:solidFill>
                <a:latin typeface="+mn-lt"/>
                <a:ea typeface="+mn-ea"/>
                <a:cs typeface="+mn-cs"/>
              </a:rPr>
              <a:t>compréhension qu’autrui possède des états mentaux différents des siens)</a:t>
            </a:r>
            <a:endParaRPr lang="fr-FR" dirty="0" smtClean="0">
              <a:solidFill>
                <a:srgbClr val="FF0000"/>
              </a:solidFill>
            </a:endParaRPr>
          </a:p>
          <a:p>
            <a:endParaRPr lang="fr-FR" b="1" dirty="0" smtClean="0">
              <a:solidFill>
                <a:srgbClr val="FF0000"/>
              </a:solidFill>
              <a:sym typeface="Wingdings"/>
            </a:endParaRPr>
          </a:p>
          <a:p>
            <a:r>
              <a:rPr lang="fr-FR" b="1" dirty="0" smtClean="0">
                <a:solidFill>
                  <a:srgbClr val="FF0000"/>
                </a:solidFill>
              </a:rPr>
              <a:t>R19</a:t>
            </a:r>
          </a:p>
          <a:p>
            <a:r>
              <a:rPr lang="fr-FR" sz="1200" kern="1200" dirty="0" smtClean="0">
                <a:solidFill>
                  <a:schemeClr val="tx1"/>
                </a:solidFill>
                <a:latin typeface="+mn-lt"/>
                <a:ea typeface="+mn-ea"/>
                <a:cs typeface="+mn-cs"/>
              </a:rPr>
              <a:t>Dès l’école maternelle, il est important de consacrer un temps conséquent à l’étude de la langue, cette amorce doit être prolongée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tout au long de la scolarité obligatoire par un travail systématique sur la dimension linguistique (vocabulaire, morphologie, syntaxe, inférences, type de texte) des textes étudiés.</a:t>
            </a:r>
          </a:p>
          <a:p>
            <a:endParaRPr lang="fr-FR" b="1" dirty="0" smtClean="0">
              <a:solidFill>
                <a:srgbClr val="FF0000"/>
              </a:solidFill>
            </a:endParaRPr>
          </a:p>
          <a:p>
            <a:r>
              <a:rPr lang="fr-FR" b="1" dirty="0" smtClean="0">
                <a:solidFill>
                  <a:srgbClr val="FF0000"/>
                </a:solidFill>
              </a:rPr>
              <a:t>conférence de consensus 2016. http://ife.ens-lyon.fr/ife/actualites/fichiers/cc-lecture-recommandations-du-jury </a:t>
            </a:r>
          </a:p>
          <a:p>
            <a:endParaRPr lang="fr-FR" b="1" dirty="0" smtClean="0">
              <a:solidFill>
                <a:srgbClr val="FF0000"/>
              </a:solidFill>
            </a:endParaRPr>
          </a:p>
          <a:p>
            <a:r>
              <a:rPr lang="fr-FR" b="1" dirty="0" smtClean="0">
                <a:solidFill>
                  <a:srgbClr val="FF0000"/>
                </a:solidFill>
              </a:rPr>
              <a:t>Lecture à haute voix, diction, récitation de textes</a:t>
            </a:r>
            <a:r>
              <a:rPr lang="fr-FR" dirty="0" smtClean="0">
                <a:solidFill>
                  <a:srgbClr val="FF0000"/>
                </a:solidFill>
              </a:rPr>
              <a:t> = Donner à comprendre à autrui ce que l’on a soi même compris et ressenti. </a:t>
            </a:r>
          </a:p>
          <a:p>
            <a:r>
              <a:rPr lang="fr-FR" dirty="0" smtClean="0">
                <a:solidFill>
                  <a:srgbClr val="FF0000"/>
                </a:solidFill>
              </a:rPr>
              <a:t>Cette activité </a:t>
            </a:r>
            <a:r>
              <a:rPr lang="fr-FR" baseline="0" dirty="0" smtClean="0">
                <a:solidFill>
                  <a:srgbClr val="FF0000"/>
                </a:solidFill>
              </a:rPr>
              <a:t> requiert un apprentissage (construction de la compréhension du texte et mise en voix). Cette activité ne saurait être confondue avec une oralisation impromptue (ex : lecture à la classe d’une consigne, déchiffrage d’un texte sans préparation…)</a:t>
            </a:r>
            <a:endParaRPr lang="fr-FR"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38</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u="sng" dirty="0" smtClean="0"/>
              <a:t>La compréhension souvent évaluée, rarement enseignée</a:t>
            </a:r>
          </a:p>
          <a:p>
            <a:r>
              <a:rPr lang="fr-FR" b="1" dirty="0" smtClean="0"/>
              <a:t>« </a:t>
            </a:r>
            <a:r>
              <a:rPr lang="fr-FR" b="1" i="1" dirty="0" smtClean="0"/>
              <a:t>Lorsque l'Ecole évalue ce qu'elle n'enseigne pas, et renvoie par là même une part des apprentissages aux pratiques éducatives familiales, elle ne peut réduire lesdites inégalités. </a:t>
            </a:r>
          </a:p>
          <a:p>
            <a:r>
              <a:rPr lang="fr-FR" b="1" i="1" dirty="0" smtClean="0"/>
              <a:t>Or, c'est précisément le cas en lecture, domaine dans lequel l'école passe beaucoup de temps à évaluer la compréhension, beaucoup moins à l'enseigner </a:t>
            </a:r>
            <a:r>
              <a:rPr lang="fr-FR" b="1" dirty="0" smtClean="0"/>
              <a:t>» </a:t>
            </a:r>
            <a:r>
              <a:rPr lang="fr-FR" sz="1100" b="1" dirty="0" smtClean="0"/>
              <a:t>(</a:t>
            </a:r>
            <a:r>
              <a:rPr lang="fr-FR" sz="1100" b="1" dirty="0" err="1" smtClean="0"/>
              <a:t>Goigoux</a:t>
            </a:r>
            <a:r>
              <a:rPr lang="fr-FR" sz="1100" b="1" dirty="0" smtClean="0"/>
              <a:t> &amp; </a:t>
            </a:r>
            <a:r>
              <a:rPr lang="fr-FR" sz="1100" b="1" dirty="0" err="1" smtClean="0"/>
              <a:t>Cèbe</a:t>
            </a:r>
            <a:r>
              <a:rPr lang="fr-FR" sz="1100" b="1" dirty="0" smtClean="0"/>
              <a:t>, 2009)</a:t>
            </a:r>
            <a:endParaRPr lang="fr-FR" sz="1100" dirty="0" smtClean="0"/>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39</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sz="1200" b="1" kern="1200" dirty="0" smtClean="0">
                <a:solidFill>
                  <a:schemeClr val="tx1"/>
                </a:solidFill>
                <a:latin typeface="+mn-lt"/>
                <a:ea typeface="+mn-ea"/>
                <a:cs typeface="+mn-cs"/>
              </a:rPr>
              <a:t>Projet de lecteur : </a:t>
            </a:r>
            <a:endParaRPr lang="fr-FR" sz="1200" kern="1200" dirty="0" smtClean="0">
              <a:solidFill>
                <a:schemeClr val="tx1"/>
              </a:solidFill>
              <a:latin typeface="+mn-lt"/>
              <a:ea typeface="+mn-ea"/>
              <a:cs typeface="+mn-cs"/>
            </a:endParaRPr>
          </a:p>
          <a:p>
            <a:pPr lvl="0"/>
            <a:r>
              <a:rPr lang="fr-FR" sz="1200" u="sng" kern="1200" dirty="0" smtClean="0">
                <a:solidFill>
                  <a:schemeClr val="tx1"/>
                </a:solidFill>
                <a:latin typeface="+mn-lt"/>
                <a:ea typeface="+mn-ea"/>
                <a:cs typeface="+mn-cs"/>
              </a:rPr>
              <a:t>Lire, une activité à la fois culturelle et langagière</a:t>
            </a:r>
            <a:r>
              <a:rPr lang="fr-FR" sz="1200" kern="1200" dirty="0" smtClean="0">
                <a:solidFill>
                  <a:schemeClr val="tx1"/>
                </a:solidFill>
                <a:latin typeface="+mn-lt"/>
                <a:ea typeface="+mn-ea"/>
                <a:cs typeface="+mn-cs"/>
              </a:rPr>
              <a:t> : </a:t>
            </a:r>
          </a:p>
          <a:p>
            <a:pPr lvl="0"/>
            <a:r>
              <a:rPr lang="fr-FR" sz="1200" kern="1200" dirty="0" smtClean="0">
                <a:solidFill>
                  <a:schemeClr val="tx1"/>
                </a:solidFill>
                <a:latin typeface="+mn-lt"/>
                <a:ea typeface="+mn-ea"/>
                <a:cs typeface="+mn-cs"/>
              </a:rPr>
              <a:t>Une activité culturelle</a:t>
            </a:r>
          </a:p>
          <a:p>
            <a:pPr lvl="0"/>
            <a:r>
              <a:rPr lang="fr-FR" sz="1200" kern="1200" dirty="0" smtClean="0">
                <a:solidFill>
                  <a:schemeClr val="tx1"/>
                </a:solidFill>
                <a:latin typeface="+mn-lt"/>
                <a:ea typeface="+mn-ea"/>
                <a:cs typeface="+mn-cs"/>
              </a:rPr>
              <a:t>Lire c’est nécessairement </a:t>
            </a:r>
            <a:r>
              <a:rPr lang="fr-FR" sz="1200" i="1" kern="1200" dirty="0" smtClean="0">
                <a:solidFill>
                  <a:schemeClr val="tx1"/>
                </a:solidFill>
                <a:latin typeface="+mn-lt"/>
                <a:ea typeface="+mn-ea"/>
                <a:cs typeface="+mn-cs"/>
              </a:rPr>
              <a:t>lire pour </a:t>
            </a:r>
            <a:r>
              <a:rPr lang="fr-FR" sz="1200" kern="1200" dirty="0" smtClean="0">
                <a:solidFill>
                  <a:schemeClr val="tx1"/>
                </a:solidFill>
                <a:latin typeface="+mn-lt"/>
                <a:ea typeface="+mn-ea"/>
                <a:cs typeface="+mn-cs"/>
              </a:rPr>
              <a:t>(pour s’informer, se divertir, agir, imaginer, apprendre, se cultiver, répondre à une question, satisfaire sa curiosité, s’émouvoir…)</a:t>
            </a:r>
          </a:p>
          <a:p>
            <a:pPr lvl="0"/>
            <a:r>
              <a:rPr lang="fr-FR" sz="1200" kern="1200" dirty="0" smtClean="0">
                <a:solidFill>
                  <a:schemeClr val="tx1"/>
                </a:solidFill>
                <a:latin typeface="+mn-lt"/>
                <a:ea typeface="+mn-ea"/>
                <a:cs typeface="+mn-cs"/>
              </a:rPr>
              <a:t>Et </a:t>
            </a:r>
            <a:r>
              <a:rPr lang="fr-FR" sz="1200" i="1" kern="1200" dirty="0" smtClean="0">
                <a:solidFill>
                  <a:schemeClr val="tx1"/>
                </a:solidFill>
                <a:latin typeface="+mn-lt"/>
                <a:ea typeface="+mn-ea"/>
                <a:cs typeface="+mn-cs"/>
              </a:rPr>
              <a:t>lire dans ou sur  </a:t>
            </a:r>
            <a:r>
              <a:rPr lang="fr-FR" sz="1200" kern="1200" dirty="0" smtClean="0">
                <a:solidFill>
                  <a:schemeClr val="tx1"/>
                </a:solidFill>
                <a:latin typeface="+mn-lt"/>
                <a:ea typeface="+mn-ea"/>
                <a:cs typeface="+mn-cs"/>
              </a:rPr>
              <a:t>(sur/dans un livre, un album, un journal, un formulaire, un magazine, une fiche technique, un écran (tablette, ordinateur, téléphone…), une lettre, une carte postale...).</a:t>
            </a:r>
          </a:p>
          <a:p>
            <a:pPr lvl="0"/>
            <a:r>
              <a:rPr lang="fr-FR" sz="1200" kern="1200" dirty="0" smtClean="0">
                <a:solidFill>
                  <a:schemeClr val="tx1"/>
                </a:solidFill>
                <a:latin typeface="+mn-lt"/>
                <a:ea typeface="+mn-ea"/>
                <a:cs typeface="+mn-cs"/>
              </a:rPr>
              <a:t>La lecture n’existe pas en dehors de l’intention du lecteur et en dehors du support (objet culturel) porteur du message écrit par un auteur absent.</a:t>
            </a:r>
          </a:p>
          <a:p>
            <a:pPr lvl="0"/>
            <a:r>
              <a:rPr lang="fr-FR" sz="1200" kern="1200" dirty="0" smtClean="0">
                <a:solidFill>
                  <a:schemeClr val="tx1"/>
                </a:solidFill>
                <a:latin typeface="+mn-lt"/>
                <a:ea typeface="+mn-ea"/>
                <a:cs typeface="+mn-cs"/>
              </a:rPr>
              <a:t>Une activité langagière </a:t>
            </a:r>
          </a:p>
          <a:p>
            <a:pPr lvl="0"/>
            <a:r>
              <a:rPr lang="fr-FR" sz="1200" kern="1200" dirty="0" smtClean="0">
                <a:solidFill>
                  <a:schemeClr val="tx1"/>
                </a:solidFill>
                <a:latin typeface="+mn-lt"/>
                <a:ea typeface="+mn-ea"/>
                <a:cs typeface="+mn-cs"/>
              </a:rPr>
              <a:t>Lire c’est traiter et comprendre un énoncé, un message verbal mis par écrit (une phrase, un texte). Ce n’est pas seulement décoder et identifier des mots ou des suites de mots ; c’est également explorer, questionner, reproduire et reformuler une production langagière. </a:t>
            </a:r>
          </a:p>
          <a:p>
            <a:r>
              <a:rPr lang="fr-FR" sz="1200" kern="1200" dirty="0" smtClean="0">
                <a:solidFill>
                  <a:schemeClr val="tx1"/>
                </a:solidFill>
                <a:latin typeface="+mn-lt"/>
                <a:ea typeface="+mn-ea"/>
                <a:cs typeface="+mn-cs"/>
              </a:rPr>
              <a:t>Tout acte de lecture déborde la lecture proprement dite ; il s’inscrit dans une pratique sociale et culturelle</a:t>
            </a:r>
            <a:r>
              <a:rPr lang="fr-FR" sz="1200" b="1" kern="12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a:t>
            </a:r>
            <a:r>
              <a:rPr lang="fr-FR" sz="1200" b="1" kern="1200" dirty="0" smtClean="0">
                <a:solidFill>
                  <a:schemeClr val="tx1"/>
                </a:solidFill>
                <a:latin typeface="+mn-lt"/>
                <a:ea typeface="+mn-ea"/>
                <a:cs typeface="+mn-cs"/>
              </a:rPr>
              <a:t>D’après</a:t>
            </a:r>
            <a:r>
              <a:rPr lang="fr-FR" sz="1200" b="1" i="1" kern="1200" dirty="0" smtClean="0">
                <a:solidFill>
                  <a:schemeClr val="tx1"/>
                </a:solidFill>
                <a:latin typeface="+mn-lt"/>
                <a:ea typeface="+mn-ea"/>
                <a:cs typeface="+mn-cs"/>
              </a:rPr>
              <a:t> Comprendre l’enfant apprenti lecteur. Sous la direction de Gérard Chauveau, Retz 2001)</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Métacognition et pédagogie explicite seront développées dans la partie</a:t>
            </a:r>
            <a:r>
              <a:rPr lang="fr-FR" sz="1200" b="1" kern="1200" baseline="0" dirty="0" smtClean="0">
                <a:solidFill>
                  <a:schemeClr val="tx1"/>
                </a:solidFill>
                <a:latin typeface="+mn-lt"/>
                <a:ea typeface="+mn-ea"/>
                <a:cs typeface="+mn-cs"/>
              </a:rPr>
              <a:t> III</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Supports et modalités :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CF S Plane : « L’apprentissage de la lecture profite de l’empan temporel offert par le C2 » </a:t>
            </a:r>
          </a:p>
          <a:p>
            <a:r>
              <a:rPr lang="fr-FR" sz="1200" kern="1200" dirty="0" smtClean="0">
                <a:solidFill>
                  <a:schemeClr val="tx1"/>
                </a:solidFill>
                <a:latin typeface="+mn-lt"/>
                <a:ea typeface="+mn-ea"/>
                <a:cs typeface="+mn-cs"/>
              </a:rPr>
              <a:t>Du temps pour construire les apprentissages :</a:t>
            </a:r>
          </a:p>
          <a:p>
            <a:r>
              <a:rPr lang="fr-FR" sz="1200" b="1" kern="1200" dirty="0" smtClean="0">
                <a:solidFill>
                  <a:schemeClr val="tx1"/>
                </a:solidFill>
                <a:latin typeface="+mn-lt"/>
                <a:ea typeface="+mn-ea"/>
                <a:cs typeface="+mn-cs"/>
              </a:rPr>
              <a:t>Types de textes variés</a:t>
            </a:r>
          </a:p>
          <a:p>
            <a:r>
              <a:rPr lang="fr-FR" sz="1200" b="1" kern="1200" dirty="0" smtClean="0">
                <a:solidFill>
                  <a:schemeClr val="tx1"/>
                </a:solidFill>
                <a:latin typeface="+mn-lt"/>
                <a:ea typeface="+mn-ea"/>
                <a:cs typeface="+mn-cs"/>
              </a:rPr>
              <a:t>Textes lus par l’adulte (résistants)</a:t>
            </a:r>
          </a:p>
          <a:p>
            <a:r>
              <a:rPr lang="fr-FR" sz="1200" b="1" kern="1200" dirty="0" smtClean="0">
                <a:solidFill>
                  <a:schemeClr val="tx1"/>
                </a:solidFill>
                <a:latin typeface="+mn-lt"/>
                <a:ea typeface="+mn-ea"/>
                <a:cs typeface="+mn-cs"/>
              </a:rPr>
              <a:t>Textes travaillés en autonomie : plus courts et moins complexes</a:t>
            </a:r>
          </a:p>
          <a:p>
            <a:r>
              <a:rPr lang="fr-FR" sz="1200" b="1" kern="1200" dirty="0" smtClean="0">
                <a:solidFill>
                  <a:schemeClr val="tx1"/>
                </a:solidFill>
                <a:latin typeface="+mn-lt"/>
                <a:ea typeface="+mn-ea"/>
                <a:cs typeface="+mn-cs"/>
              </a:rPr>
              <a:t>Activités longues et activités courtes et ciblées pour les entrainements</a:t>
            </a:r>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40</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41</a:t>
            </a:fld>
            <a:endParaRPr lang="fr-FR"/>
          </a:p>
        </p:txBody>
      </p:sp>
    </p:spTree>
    <p:extLst>
      <p:ext uri="{BB962C8B-B14F-4D97-AF65-F5344CB8AC3E}">
        <p14:creationId xmlns:p14="http://schemas.microsoft.com/office/powerpoint/2010/main" xmlns="" val="284710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solidFill>
                  <a:srgbClr val="0070C0"/>
                </a:solidFill>
              </a:rPr>
              <a:t>Ce temps d’échange avec la salle a pour objectif de lister ce que les enseignants ou formateurs disent </a:t>
            </a:r>
            <a:r>
              <a:rPr lang="fr-FR" baseline="0" dirty="0" smtClean="0">
                <a:solidFill>
                  <a:srgbClr val="0070C0"/>
                </a:solidFill>
              </a:rPr>
              <a:t> de ce qu’ils ont compris  de ce qu’ils ont vu. Les formateurs prendront en note ce qui est dit .</a:t>
            </a:r>
          </a:p>
          <a:p>
            <a:r>
              <a:rPr lang="fr-FR" b="1" u="sng" baseline="0" dirty="0" smtClean="0">
                <a:solidFill>
                  <a:srgbClr val="0070C0"/>
                </a:solidFill>
              </a:rPr>
              <a:t>Réponses attendues </a:t>
            </a:r>
          </a:p>
          <a:p>
            <a:r>
              <a:rPr lang="fr-FR" baseline="0" dirty="0" smtClean="0">
                <a:solidFill>
                  <a:srgbClr val="0070C0"/>
                </a:solidFill>
              </a:rPr>
              <a:t>	- ils se parlent mais ne se comprennent pas</a:t>
            </a:r>
          </a:p>
          <a:p>
            <a:r>
              <a:rPr lang="fr-FR" baseline="0" dirty="0" smtClean="0">
                <a:solidFill>
                  <a:srgbClr val="0070C0"/>
                </a:solidFill>
              </a:rPr>
              <a:t>	- Ils ne sont pas sur la « même longueur d’onde »</a:t>
            </a:r>
          </a:p>
          <a:p>
            <a:r>
              <a:rPr lang="fr-FR" baseline="0" dirty="0" smtClean="0">
                <a:solidFill>
                  <a:srgbClr val="0070C0"/>
                </a:solidFill>
              </a:rPr>
              <a:t>	- Il y a un quiproquo autour du mot empereur</a:t>
            </a:r>
          </a:p>
          <a:p>
            <a:r>
              <a:rPr lang="fr-FR" baseline="0" dirty="0" smtClean="0">
                <a:solidFill>
                  <a:srgbClr val="0070C0"/>
                </a:solidFill>
              </a:rPr>
              <a:t>	- il y a perte de sens pour la femme / il y a incohérence entre ce qu’elle sait et ce qu’elle imagine de ce que lui dit son collègue</a:t>
            </a:r>
          </a:p>
          <a:p>
            <a:r>
              <a:rPr lang="fr-FR" baseline="0" dirty="0" smtClean="0">
                <a:solidFill>
                  <a:srgbClr val="0070C0"/>
                </a:solidFill>
              </a:rPr>
              <a:t>	- il y a révision de ce qui a été compris par la femme au fur à </a:t>
            </a:r>
            <a:r>
              <a:rPr lang="fr-FR" baseline="0" dirty="0" err="1" smtClean="0">
                <a:solidFill>
                  <a:srgbClr val="0070C0"/>
                </a:solidFill>
              </a:rPr>
              <a:t>à</a:t>
            </a:r>
            <a:r>
              <a:rPr lang="fr-FR" baseline="0" dirty="0" smtClean="0">
                <a:solidFill>
                  <a:srgbClr val="0070C0"/>
                </a:solidFill>
              </a:rPr>
              <a:t> mesure du récit de l’homme</a:t>
            </a:r>
          </a:p>
          <a:p>
            <a:r>
              <a:rPr lang="fr-FR" baseline="0" dirty="0" smtClean="0">
                <a:solidFill>
                  <a:srgbClr val="0070C0"/>
                </a:solidFill>
              </a:rPr>
              <a:t>	- la femmes fait des mimiques que l’homme ne voit pas (problème de prise en compte de l’interlocuteur)</a:t>
            </a:r>
          </a:p>
          <a:p>
            <a:r>
              <a:rPr lang="fr-FR" baseline="0" dirty="0" smtClean="0">
                <a:solidFill>
                  <a:srgbClr val="0070C0"/>
                </a:solidFill>
              </a:rPr>
              <a:t>	- on peut parler d’image mentale</a:t>
            </a:r>
          </a:p>
          <a:p>
            <a:r>
              <a:rPr lang="fr-FR" baseline="0" dirty="0" smtClean="0">
                <a:solidFill>
                  <a:srgbClr val="0070C0"/>
                </a:solidFill>
              </a:rPr>
              <a:t>	- on peut parler d’univers de référence</a:t>
            </a:r>
          </a:p>
          <a:p>
            <a:r>
              <a:rPr lang="fr-FR" baseline="0" dirty="0" smtClean="0">
                <a:solidFill>
                  <a:srgbClr val="0070C0"/>
                </a:solidFill>
              </a:rPr>
              <a:t>	- la femme fait 2 choses en même temps = perturbation au niveau cognitif</a:t>
            </a:r>
          </a:p>
          <a:p>
            <a:r>
              <a:rPr lang="fr-FR" baseline="0" dirty="0" smtClean="0">
                <a:solidFill>
                  <a:srgbClr val="0070C0"/>
                </a:solidFill>
              </a:rPr>
              <a:t>	</a:t>
            </a:r>
            <a:endParaRPr lang="fr-FR" dirty="0" smtClean="0">
              <a:solidFill>
                <a:srgbClr val="0070C0"/>
              </a:solidFill>
            </a:endParaRPr>
          </a:p>
          <a:p>
            <a:r>
              <a:rPr lang="fr-FR" dirty="0" smtClean="0">
                <a:solidFill>
                  <a:srgbClr val="0070C0"/>
                </a:solidFill>
              </a:rPr>
              <a:t>  </a:t>
            </a:r>
            <a:r>
              <a:rPr lang="fr-FR" baseline="0" dirty="0" smtClean="0">
                <a:solidFill>
                  <a:srgbClr val="0070C0"/>
                </a:solidFill>
              </a:rPr>
              <a:t> Vous allez maintenant revoir une seconde fois ce petit film et focaliser sur ce qui entre en jeu dans la compréhension de ce qui est dit ou pensé par les 2 personnes</a:t>
            </a:r>
          </a:p>
          <a:p>
            <a:endParaRPr lang="fr-FR" strike="noStrike"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42</a:t>
            </a:fld>
            <a:endParaRPr lang="fr-FR"/>
          </a:p>
        </p:txBody>
      </p:sp>
    </p:spTree>
    <p:extLst>
      <p:ext uri="{BB962C8B-B14F-4D97-AF65-F5344CB8AC3E}">
        <p14:creationId xmlns:p14="http://schemas.microsoft.com/office/powerpoint/2010/main" xmlns="" val="3151995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 le lecteur expert a intégré les automatismes, habiletés et stratégies qu’un lecteur débutant a besoin de construire. Il ne perçoit pas forcément la complexité de la tâche</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Le langage oral quotidien n’est pas celui de l’écrit</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Enseignants peu outillés (</a:t>
            </a:r>
            <a:r>
              <a:rPr lang="fr-FR" sz="1200" b="1" kern="1200" dirty="0" err="1" smtClean="0">
                <a:solidFill>
                  <a:schemeClr val="tx1"/>
                </a:solidFill>
                <a:latin typeface="+mn-lt"/>
                <a:ea typeface="+mn-ea"/>
                <a:cs typeface="+mn-cs"/>
              </a:rPr>
              <a:t>Goigoux</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Cèbe</a:t>
            </a:r>
            <a:r>
              <a:rPr lang="fr-FR" sz="1200" b="1" kern="1200" dirty="0" smtClean="0">
                <a:solidFill>
                  <a:schemeClr val="tx1"/>
                </a:solidFill>
                <a:latin typeface="+mn-lt"/>
                <a:ea typeface="+mn-ea"/>
                <a:cs typeface="+mn-cs"/>
              </a:rPr>
              <a:t> : compréhension souvent évaluée, rarement enseignée) </a:t>
            </a:r>
            <a:endParaRPr lang="fr-FR" sz="1200" kern="1200" dirty="0" smtClean="0">
              <a:solidFill>
                <a:schemeClr val="tx1"/>
              </a:solidFill>
              <a:latin typeface="+mn-lt"/>
              <a:ea typeface="+mn-ea"/>
              <a:cs typeface="+mn-cs"/>
            </a:endParaRPr>
          </a:p>
          <a:p>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Enquêtes DEPP OCDE  </a:t>
            </a:r>
            <a:r>
              <a:rPr lang="fr-FR" sz="1200" b="0" kern="1200" dirty="0" smtClean="0">
                <a:solidFill>
                  <a:schemeClr val="tx1"/>
                </a:solidFill>
                <a:latin typeface="+mn-lt"/>
                <a:ea typeface="+mn-ea"/>
                <a:cs typeface="+mn-cs"/>
              </a:rPr>
              <a:t>« le système scolaire français a appris à former des élèves déchiffreurs mais qui ne deviennent pas pour autant des lecteurs experts […]</a:t>
            </a:r>
          </a:p>
          <a:p>
            <a:r>
              <a:rPr lang="fr-FR" sz="1200" b="0" kern="1200" dirty="0" smtClean="0">
                <a:solidFill>
                  <a:schemeClr val="tx1"/>
                </a:solidFill>
                <a:latin typeface="+mn-lt"/>
                <a:ea typeface="+mn-ea"/>
                <a:cs typeface="+mn-cs"/>
              </a:rPr>
              <a:t>Les enquêtes de la DEPP estiment à 20%</a:t>
            </a:r>
            <a:r>
              <a:rPr lang="fr-FR" sz="1200" b="0" kern="1200" baseline="0" dirty="0" smtClean="0">
                <a:solidFill>
                  <a:schemeClr val="tx1"/>
                </a:solidFill>
                <a:latin typeface="+mn-lt"/>
                <a:ea typeface="+mn-ea"/>
                <a:cs typeface="+mn-cs"/>
              </a:rPr>
              <a:t> environ, le nombre d’élèves de 15 à 18 ans ne maîtrisant pas suffisamment la lecture pour participer activement à la vie scolaire puis sociale. La dernière enquête de l’OCDE montre que les écarts entre les meilleurs élèves et les plus faibles se sont creusés en même temps que s’est renforcée la relation entre niveau de performances et niveau socio économique des familles.</a:t>
            </a:r>
            <a:endParaRPr lang="fr-FR" sz="12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43</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Question posée à la salle, prise de notes des formateurs.</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45</a:t>
            </a:fld>
            <a:endParaRPr lang="fr-FR"/>
          </a:p>
        </p:txBody>
      </p:sp>
    </p:spTree>
    <p:extLst>
      <p:ext uri="{BB962C8B-B14F-4D97-AF65-F5344CB8AC3E}">
        <p14:creationId xmlns:p14="http://schemas.microsoft.com/office/powerpoint/2010/main" xmlns="" val="351827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Nécessité d’inscrire l’élève dans un projet de lecteur (on lit pour… et sur…) </a:t>
            </a:r>
          </a:p>
          <a:p>
            <a:r>
              <a:rPr lang="fr-FR" dirty="0" smtClean="0"/>
              <a:t>La compréhension d’un texte ne se construit pas indépendamment du lecteur</a:t>
            </a:r>
            <a:r>
              <a:rPr lang="fr-FR" baseline="0" dirty="0" smtClean="0"/>
              <a:t> et du contexte dans lequel le texte est appréhendé </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47</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48</a:t>
            </a:fld>
            <a:endParaRPr lang="fr-FR"/>
          </a:p>
        </p:txBody>
      </p:sp>
    </p:spTree>
    <p:extLst>
      <p:ext uri="{BB962C8B-B14F-4D97-AF65-F5344CB8AC3E}">
        <p14:creationId xmlns:p14="http://schemas.microsoft.com/office/powerpoint/2010/main" xmlns="" val="4214078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Centre Alain Savary : « enseigner plus explicitement »</a:t>
            </a:r>
            <a:r>
              <a:rPr lang="fr-FR" baseline="0" dirty="0" smtClean="0"/>
              <a:t> </a:t>
            </a:r>
            <a:r>
              <a:rPr lang="fr-FR" dirty="0" smtClean="0"/>
              <a:t>: http://centre-alain-savary.ens-lyon.fr/CAS/education-prioritaire/ressources/theme-1-perspectives-pedagogiques-et-educatives/realiser-un-enseignement-plus-explicite/enseigner-plus-explicitement-un-dossier-ressource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49</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50</a:t>
            </a:fld>
            <a:endParaRPr lang="fr-FR"/>
          </a:p>
        </p:txBody>
      </p:sp>
    </p:spTree>
    <p:extLst>
      <p:ext uri="{BB962C8B-B14F-4D97-AF65-F5344CB8AC3E}">
        <p14:creationId xmlns:p14="http://schemas.microsoft.com/office/powerpoint/2010/main" xmlns="" val="2212538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51</a:t>
            </a:fld>
            <a:endParaRPr lang="fr-FR"/>
          </a:p>
        </p:txBody>
      </p:sp>
    </p:spTree>
    <p:extLst>
      <p:ext uri="{BB962C8B-B14F-4D97-AF65-F5344CB8AC3E}">
        <p14:creationId xmlns:p14="http://schemas.microsoft.com/office/powerpoint/2010/main" xmlns="" val="2730305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52</a:t>
            </a:fld>
            <a:endParaRPr lang="fr-FR"/>
          </a:p>
        </p:txBody>
      </p:sp>
    </p:spTree>
    <p:extLst>
      <p:ext uri="{BB962C8B-B14F-4D97-AF65-F5344CB8AC3E}">
        <p14:creationId xmlns:p14="http://schemas.microsoft.com/office/powerpoint/2010/main" xmlns="" val="169599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public enseignant  regarde à nouveau le film à la lumière de ce qui a été dit.</a:t>
            </a:r>
          </a:p>
          <a:p>
            <a:r>
              <a:rPr lang="fr-FR" baseline="0" dirty="0" smtClean="0">
                <a:solidFill>
                  <a:srgbClr val="0070C0"/>
                </a:solidFill>
              </a:rPr>
              <a:t> Vous allez maintenant revoir une seconde fois ce petit film et focaliser sur ce qui entre en jeu dans la compréhension de ce qui est dit par les 2 personnes  </a:t>
            </a:r>
            <a:r>
              <a:rPr lang="fr-FR" b="1" baseline="0" dirty="0" smtClean="0">
                <a:solidFill>
                  <a:srgbClr val="0070C0"/>
                </a:solidFill>
              </a:rPr>
              <a:t>réponses attendues </a:t>
            </a:r>
            <a:r>
              <a:rPr lang="fr-FR" baseline="0" dirty="0" smtClean="0">
                <a:solidFill>
                  <a:srgbClr val="0070C0"/>
                </a:solidFill>
              </a:rPr>
              <a:t>sur les </a:t>
            </a:r>
            <a:r>
              <a:rPr lang="fr-FR" dirty="0" smtClean="0">
                <a:solidFill>
                  <a:srgbClr val="0070C0"/>
                </a:solidFill>
              </a:rPr>
              <a:t>objets entrant dans</a:t>
            </a:r>
            <a:r>
              <a:rPr lang="fr-FR" baseline="0" dirty="0" smtClean="0">
                <a:solidFill>
                  <a:srgbClr val="0070C0"/>
                </a:solidFill>
              </a:rPr>
              <a:t> l’activité de compréhension:</a:t>
            </a:r>
          </a:p>
          <a:p>
            <a:r>
              <a:rPr lang="fr-FR" baseline="0" dirty="0" smtClean="0">
                <a:solidFill>
                  <a:srgbClr val="0070C0"/>
                </a:solidFill>
              </a:rPr>
              <a:t>	- construction d’une image mentale</a:t>
            </a:r>
          </a:p>
          <a:p>
            <a:r>
              <a:rPr lang="fr-FR" baseline="0" dirty="0" smtClean="0">
                <a:solidFill>
                  <a:srgbClr val="0070C0"/>
                </a:solidFill>
              </a:rPr>
              <a:t>	- révision de cette image mentale au fil du récit entendu</a:t>
            </a:r>
          </a:p>
          <a:p>
            <a:r>
              <a:rPr lang="fr-FR" baseline="0" dirty="0" smtClean="0">
                <a:solidFill>
                  <a:srgbClr val="0070C0"/>
                </a:solidFill>
              </a:rPr>
              <a:t>	- convocation d’un univers de référence et mise en adéquation de celui-ci avec le récit entendu </a:t>
            </a:r>
          </a:p>
          <a:p>
            <a:r>
              <a:rPr lang="fr-FR" baseline="0" dirty="0" smtClean="0">
                <a:solidFill>
                  <a:srgbClr val="0070C0"/>
                </a:solidFill>
              </a:rPr>
              <a:t>	- incompréhension de la femme (lecture de ses mimiques)</a:t>
            </a:r>
            <a:endParaRPr lang="fr-FR" dirty="0" smtClean="0"/>
          </a:p>
          <a:p>
            <a:pPr lvl="2"/>
            <a:r>
              <a:rPr lang="fr-FR" i="1" dirty="0" smtClean="0">
                <a:solidFill>
                  <a:srgbClr val="0070C0"/>
                </a:solidFill>
              </a:rPr>
              <a:t>- importance de la prise en compte de l’auditeur</a:t>
            </a:r>
          </a:p>
          <a:p>
            <a:r>
              <a:rPr lang="fr-FR" i="1" baseline="0" dirty="0" smtClean="0">
                <a:solidFill>
                  <a:srgbClr val="0070C0"/>
                </a:solidFill>
              </a:rPr>
              <a:t>                          - Absence de questionnements, de précisions sur le discours</a:t>
            </a:r>
          </a:p>
          <a:p>
            <a:endParaRPr lang="fr-FR" i="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formateurs prennent en notes </a:t>
            </a:r>
            <a:r>
              <a:rPr lang="fr-FR" strike="noStrike" dirty="0" smtClean="0"/>
              <a:t> ce qui est dit afin de pouvoir revenir dessus le cas échéant (surtout pour ce qui concernerait d’éventuels malentendus)</a:t>
            </a:r>
            <a:endParaRPr lang="fr-FR" dirty="0" smtClean="0"/>
          </a:p>
          <a:p>
            <a:endParaRPr lang="fr-FR" dirty="0" smtClean="0"/>
          </a:p>
          <a:p>
            <a:r>
              <a:rPr lang="fr-FR" dirty="0" smtClean="0"/>
              <a:t>Pourquoi ce film ? </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53</a:t>
            </a:fld>
            <a:endParaRPr lang="fr-FR"/>
          </a:p>
        </p:txBody>
      </p:sp>
    </p:spTree>
    <p:extLst>
      <p:ext uri="{BB962C8B-B14F-4D97-AF65-F5344CB8AC3E}">
        <p14:creationId xmlns:p14="http://schemas.microsoft.com/office/powerpoint/2010/main" xmlns="" val="736450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54</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55</a:t>
            </a:fld>
            <a:endParaRPr lang="fr-FR"/>
          </a:p>
        </p:txBody>
      </p:sp>
    </p:spTree>
    <p:extLst>
      <p:ext uri="{BB962C8B-B14F-4D97-AF65-F5344CB8AC3E}">
        <p14:creationId xmlns:p14="http://schemas.microsoft.com/office/powerpoint/2010/main" xmlns="" val="251641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56</a:t>
            </a:fld>
            <a:endParaRPr lang="fr-FR"/>
          </a:p>
        </p:txBody>
      </p:sp>
    </p:spTree>
    <p:extLst>
      <p:ext uri="{BB962C8B-B14F-4D97-AF65-F5344CB8AC3E}">
        <p14:creationId xmlns:p14="http://schemas.microsoft.com/office/powerpoint/2010/main" xmlns="" val="3458460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57</a:t>
            </a:fld>
            <a:endParaRPr lang="fr-FR"/>
          </a:p>
        </p:txBody>
      </p:sp>
    </p:spTree>
    <p:extLst>
      <p:ext uri="{BB962C8B-B14F-4D97-AF65-F5344CB8AC3E}">
        <p14:creationId xmlns:p14="http://schemas.microsoft.com/office/powerpoint/2010/main" xmlns="" val="60056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57977" y="4728805"/>
            <a:ext cx="5462058" cy="4808460"/>
          </a:xfrm>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solidFill>
                  <a:srgbClr val="514843"/>
                </a:solidFill>
              </a:rPr>
              <a:pPr/>
              <a:t>58</a:t>
            </a:fld>
            <a:endParaRPr lang="fr-FR">
              <a:solidFill>
                <a:srgbClr val="514843"/>
              </a:solidFill>
            </a:endParaRPr>
          </a:p>
        </p:txBody>
      </p:sp>
    </p:spTree>
    <p:extLst>
      <p:ext uri="{BB962C8B-B14F-4D97-AF65-F5344CB8AC3E}">
        <p14:creationId xmlns:p14="http://schemas.microsoft.com/office/powerpoint/2010/main" xmlns="" val="4213555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55850" y="4550813"/>
            <a:ext cx="5462058" cy="4808460"/>
          </a:xfrm>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solidFill>
                  <a:srgbClr val="514843"/>
                </a:solidFill>
              </a:rPr>
              <a:pPr/>
              <a:t>59</a:t>
            </a:fld>
            <a:endParaRPr lang="fr-FR">
              <a:solidFill>
                <a:srgbClr val="514843"/>
              </a:solidFill>
            </a:endParaRPr>
          </a:p>
        </p:txBody>
      </p:sp>
      <p:sp>
        <p:nvSpPr>
          <p:cNvPr id="5" name="Rectangle 4"/>
          <p:cNvSpPr/>
          <p:nvPr/>
        </p:nvSpPr>
        <p:spPr>
          <a:xfrm>
            <a:off x="1369834" y="5111525"/>
            <a:ext cx="3398838" cy="3693319"/>
          </a:xfrm>
          <a:prstGeom prst="rect">
            <a:avLst/>
          </a:prstGeom>
        </p:spPr>
        <p:txBody>
          <a:bodyPr>
            <a:spAutoFit/>
          </a:bodyPr>
          <a:lstStyle/>
          <a:p>
            <a:r>
              <a:rPr lang="fr-FR" i="1" dirty="0"/>
              <a:t>Que dit-on de lui ? Il a sauté sur son lit, il se lèche les babines et il la regarde avec ses yeux de chat.</a:t>
            </a:r>
          </a:p>
          <a:p>
            <a:r>
              <a:rPr lang="fr-FR" i="1" dirty="0"/>
              <a:t>C’est peut-être un animal, le chat de la maison. Mais ce n’est pas tout à fait certain car on peut dire aussi d’un personnage humain qu’il saute sur le lit, qu’il se lèche les babines et qu’il a des yeux de chat. </a:t>
            </a:r>
          </a:p>
          <a:p>
            <a:r>
              <a:rPr lang="fr-FR" i="1" dirty="0"/>
              <a:t>Je retiens pour l’instant qu’il s’agit d’un chat et je verrai si j’en apprends plus par la suite. </a:t>
            </a:r>
          </a:p>
        </p:txBody>
      </p:sp>
    </p:spTree>
    <p:extLst>
      <p:ext uri="{BB962C8B-B14F-4D97-AF65-F5344CB8AC3E}">
        <p14:creationId xmlns:p14="http://schemas.microsoft.com/office/powerpoint/2010/main" xmlns="" val="1392545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60</a:t>
            </a:fld>
            <a:endParaRPr lang="fr-FR"/>
          </a:p>
        </p:txBody>
      </p:sp>
    </p:spTree>
    <p:extLst>
      <p:ext uri="{BB962C8B-B14F-4D97-AF65-F5344CB8AC3E}">
        <p14:creationId xmlns:p14="http://schemas.microsoft.com/office/powerpoint/2010/main" xmlns="" val="3062576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61</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62</a:t>
            </a:fld>
            <a:endParaRPr lang="fr-FR"/>
          </a:p>
        </p:txBody>
      </p:sp>
    </p:spTree>
    <p:extLst>
      <p:ext uri="{BB962C8B-B14F-4D97-AF65-F5344CB8AC3E}">
        <p14:creationId xmlns:p14="http://schemas.microsoft.com/office/powerpoint/2010/main" xmlns="" val="145938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RM = représentations mentales</a:t>
            </a:r>
          </a:p>
          <a:p>
            <a:r>
              <a:rPr lang="fr-FR" dirty="0" smtClean="0"/>
              <a:t>Susciter les interactions :</a:t>
            </a:r>
          </a:p>
          <a:p>
            <a:r>
              <a:rPr lang="fr-FR" dirty="0" smtClean="0"/>
              <a:t>Qu’évoque pour vous le titre</a:t>
            </a:r>
            <a:r>
              <a:rPr lang="fr-FR" baseline="0" dirty="0" smtClean="0"/>
              <a:t> ? </a:t>
            </a:r>
            <a:endParaRPr lang="fr-FR" dirty="0" smtClean="0"/>
          </a:p>
          <a:p>
            <a:r>
              <a:rPr lang="fr-FR" dirty="0" smtClean="0"/>
              <a:t> dégager le processus de compréhension et ses différentes étapes  </a:t>
            </a:r>
          </a:p>
          <a:p>
            <a:r>
              <a:rPr lang="fr-FR" dirty="0" smtClean="0"/>
              <a:t>Origine</a:t>
            </a:r>
            <a:r>
              <a:rPr lang="fr-FR" baseline="0" dirty="0" smtClean="0"/>
              <a:t> du qui pro quo </a:t>
            </a:r>
          </a:p>
          <a:p>
            <a:endParaRPr lang="fr-FR" baseline="0" dirty="0" smtClean="0"/>
          </a:p>
          <a:p>
            <a:r>
              <a:rPr lang="fr-FR" baseline="0" dirty="0" smtClean="0"/>
              <a:t>Versus spectateur (enchâssement de représentations mentales)</a:t>
            </a:r>
            <a:endParaRPr lang="fr-FR" dirty="0"/>
          </a:p>
        </p:txBody>
      </p:sp>
      <p:sp>
        <p:nvSpPr>
          <p:cNvPr id="4" name="Espace réservé du numéro de diapositive 3"/>
          <p:cNvSpPr>
            <a:spLocks noGrp="1"/>
          </p:cNvSpPr>
          <p:nvPr>
            <p:ph type="sldNum" sz="quarter" idx="10"/>
          </p:nvPr>
        </p:nvSpPr>
        <p:spPr/>
        <p:txBody>
          <a:bodyPr/>
          <a:lstStyle/>
          <a:p>
            <a:fld id="{260FBD1E-F319-49F8-9C62-504519784362}" type="slidenum">
              <a:rPr lang="fr-FR" smtClean="0"/>
              <a:pPr/>
              <a:t>7</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smtClean="0">
                <a:hlinkClick r:id="rId3"/>
              </a:rPr>
              <a:t>http://www.univ-lyon2.fr/culture-savoirs/podcasts/la-comprehension-en-lecture-706448.kjsp?RH=WWW_FR</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63</a:t>
            </a:fld>
            <a:endParaRPr lang="fr-FR"/>
          </a:p>
        </p:txBody>
      </p:sp>
    </p:spTree>
    <p:extLst>
      <p:ext uri="{BB962C8B-B14F-4D97-AF65-F5344CB8AC3E}">
        <p14:creationId xmlns:p14="http://schemas.microsoft.com/office/powerpoint/2010/main" xmlns="" val="766825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hlinkClick r:id="rId3"/>
              </a:rPr>
              <a:t>http://www.univ-lyon2.fr/culture-savoirs/podcasts/la-comprehension-en-lecture-706448.kjsp?RH=WWW_FR</a:t>
            </a:r>
            <a:r>
              <a:rPr lang="fr-FR" dirty="0" smtClean="0"/>
              <a:t> </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Ne pas négliger les outils et les écrits de travail</a:t>
            </a:r>
            <a:r>
              <a:rPr lang="fr-FR" b="1" baseline="0" dirty="0" smtClean="0"/>
              <a:t> qui doivent être élaborés avec les élèves en cours de séquences. Ils retracent le cheminement de la pensée d’un lecteur expert et permettent aux élèves les plus fragiles de garder la mémoire des informations, et de conscientiser les processus à l’œuvre dans l’activité de compréhension.</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(affichages, cahier de lecteur…)</a:t>
            </a:r>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64</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hlinkClick r:id="rId3"/>
              </a:rPr>
              <a:t>http://www.univ-lyon2.fr/culture-savoirs/podcasts/la-comprehension-en-lecture-706448.kjsp?RH=WWW_FR</a:t>
            </a:r>
            <a:r>
              <a:rPr lang="fr-FR" dirty="0" smtClean="0"/>
              <a:t> </a:t>
            </a:r>
            <a:endParaRPr lang="fr-FR" b="1" dirty="0"/>
          </a:p>
        </p:txBody>
      </p:sp>
      <p:sp>
        <p:nvSpPr>
          <p:cNvPr id="4" name="Espace réservé du numéro de diapositive 3"/>
          <p:cNvSpPr>
            <a:spLocks noGrp="1"/>
          </p:cNvSpPr>
          <p:nvPr>
            <p:ph type="sldNum" sz="quarter" idx="10"/>
          </p:nvPr>
        </p:nvSpPr>
        <p:spPr/>
        <p:txBody>
          <a:bodyPr/>
          <a:lstStyle/>
          <a:p>
            <a:fld id="{95FA0E1F-B4FE-4AA5-BD06-C418254F9F65}" type="slidenum">
              <a:rPr lang="fr-FR" smtClean="0"/>
              <a:pPr/>
              <a:t>65</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hlinkClick r:id="rId3"/>
              </a:rPr>
              <a:t>http://www.univ-lyon2.fr/culture-savoirs/podcasts/la-comprehension-en-lecture-706448.kjsp?RH=WWW_FR</a:t>
            </a:r>
            <a:r>
              <a:rPr lang="fr-FR" dirty="0" smtClean="0"/>
              <a:t> </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66</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hlinkClick r:id="rId3"/>
              </a:rPr>
              <a:t>http://www.univ-lyon2.fr/culture-savoirs/podcasts/la-comprehension-en-lecture-706448.kjsp?RH=WWW_FR</a:t>
            </a:r>
            <a:r>
              <a:rPr lang="fr-FR" dirty="0" smtClean="0"/>
              <a:t> </a:t>
            </a:r>
          </a:p>
          <a:p>
            <a:r>
              <a:rPr lang="fr-FR" dirty="0" smtClean="0"/>
              <a:t>// intentions des personnages </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67</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Parole à la salle en guise de synthèse.</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68</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Lecture littéraire</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69</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L’anticipation des difficultés nécessite une</a:t>
            </a:r>
            <a:r>
              <a:rPr lang="fr-FR" b="1" baseline="0" dirty="0" smtClean="0"/>
              <a:t> analyse fine des difficultés présentées par les supports. Cette analyse favorisera l’anticipation des difficultés et </a:t>
            </a:r>
            <a:r>
              <a:rPr lang="fr-FR" b="1" baseline="0" smtClean="0"/>
              <a:t>obstacles potentiels </a:t>
            </a:r>
            <a:r>
              <a:rPr lang="fr-FR" b="1" baseline="0" dirty="0" smtClean="0"/>
              <a:t>pour les apprentis lecteurs et permettra d’envisager des </a:t>
            </a:r>
            <a:r>
              <a:rPr lang="fr-FR" b="1" baseline="0" smtClean="0"/>
              <a:t>séances préparatoires </a:t>
            </a:r>
            <a:r>
              <a:rPr lang="fr-FR" b="1" baseline="0" dirty="0" smtClean="0"/>
              <a:t>à la lecture (familiarisation avec des univers de références potentiellement inconnus des élèves - lieux, paysages, vocabulaire spécifique, par ex, abordés en Questionnement du monde-, connaissances de personnages archétypaux, stéréotypes…)</a:t>
            </a:r>
          </a:p>
          <a:p>
            <a:endParaRPr lang="fr-FR" b="1" baseline="0" dirty="0" smtClean="0"/>
          </a:p>
          <a:p>
            <a:r>
              <a:rPr lang="fr-FR" b="1" baseline="0" dirty="0" smtClean="0"/>
              <a:t>Une bonne connaissance des processus à l’œuvre dans la construction de la compréhension facilitera l’ajustement des gestes professionnels en cours de séance.  Ne pas négliger l’importance des écrits de travail (trombinoscopes ou fiches d’identité des personnages, frise chronologique des événements, dessins, schémas de déplacements, hypothèses à conforter ou valider lors de la poursuite de la lecture, connaissances avérées</a:t>
            </a:r>
          </a:p>
          <a:p>
            <a:pPr lvl="1">
              <a:buFont typeface="Arial" pitchFamily="34" charset="0"/>
              <a:buNone/>
            </a:pPr>
            <a:endParaRPr lang="fr-FR" sz="2400" b="1" i="1" dirty="0" smtClean="0">
              <a:solidFill>
                <a:srgbClr val="0070C0"/>
              </a:solidFill>
            </a:endParaRPr>
          </a:p>
          <a:p>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70</a:t>
            </a:fld>
            <a:endParaRPr lang="fr-FR"/>
          </a:p>
        </p:txBody>
      </p:sp>
    </p:spTree>
    <p:extLst>
      <p:ext uri="{BB962C8B-B14F-4D97-AF65-F5344CB8AC3E}">
        <p14:creationId xmlns:p14="http://schemas.microsoft.com/office/powerpoint/2010/main" xmlns="" val="25678485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diapositives</a:t>
            </a:r>
            <a:r>
              <a:rPr lang="fr-FR" baseline="0" dirty="0" smtClean="0"/>
              <a:t> consacrées aux programmes sont volontairement proposées en fin de formation afin de donner couleur et consistance aux nouveaux programmes et montrer leur adéquation avec les recherches les plus récentes.</a:t>
            </a:r>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71</a:t>
            </a:fld>
            <a:endParaRPr lang="fr-FR"/>
          </a:p>
        </p:txBody>
      </p:sp>
    </p:spTree>
    <p:extLst>
      <p:ext uri="{BB962C8B-B14F-4D97-AF65-F5344CB8AC3E}">
        <p14:creationId xmlns:p14="http://schemas.microsoft.com/office/powerpoint/2010/main" xmlns="" val="1889643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Afficher</a:t>
            </a:r>
            <a:r>
              <a:rPr lang="fr-FR" baseline="0" dirty="0" smtClean="0"/>
              <a:t> fiche </a:t>
            </a:r>
            <a:r>
              <a:rPr lang="fr-FR" b="1" baseline="0" dirty="0" smtClean="0"/>
              <a:t>I.2_progressivite_apprentissages (</a:t>
            </a:r>
            <a:r>
              <a:rPr lang="fr-FR" baseline="0" dirty="0" smtClean="0"/>
              <a:t>cadre institutionnel recherche)</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0070C0"/>
                </a:solidFill>
              </a:rPr>
              <a:t>Personne ne sait si ces</a:t>
            </a:r>
            <a:r>
              <a:rPr lang="fr-FR" baseline="0" dirty="0" smtClean="0">
                <a:solidFill>
                  <a:srgbClr val="0070C0"/>
                </a:solidFill>
              </a:rPr>
              <a:t> choix opérés par le réalisateur ont été faits de façon délibérée concernant la compréhension. On peut supposer que l’objectif premier qui était visé concernant la publicité pour Canal + et le scénario « génialement » pensé pour nous enseignants.</a:t>
            </a:r>
          </a:p>
          <a:p>
            <a:endParaRPr lang="fr-FR" baseline="0" dirty="0" smtClean="0">
              <a:solidFill>
                <a:srgbClr val="0070C0"/>
              </a:solidFill>
            </a:endParaRPr>
          </a:p>
          <a:p>
            <a:r>
              <a:rPr lang="fr-FR" baseline="0" dirty="0" smtClean="0">
                <a:solidFill>
                  <a:srgbClr val="0070C0"/>
                </a:solidFill>
              </a:rPr>
              <a:t>Une analyse fine de  ce petit film pourrait permettre une compréhension fine de la publicité (</a:t>
            </a:r>
            <a:r>
              <a:rPr lang="fr-FR" baseline="0" dirty="0" err="1" smtClean="0">
                <a:solidFill>
                  <a:srgbClr val="0070C0"/>
                </a:solidFill>
              </a:rPr>
              <a:t>cf</a:t>
            </a:r>
            <a:r>
              <a:rPr lang="fr-FR" baseline="0" dirty="0" smtClean="0">
                <a:solidFill>
                  <a:srgbClr val="0070C0"/>
                </a:solidFill>
              </a:rPr>
              <a:t> compétences listées en EMC)</a:t>
            </a:r>
          </a:p>
          <a:p>
            <a:r>
              <a:rPr lang="fr-FR" i="1" dirty="0" smtClean="0">
                <a:solidFill>
                  <a:srgbClr val="0070C0"/>
                </a:solidFill>
              </a:rPr>
              <a:t>Ex : </a:t>
            </a:r>
          </a:p>
          <a:p>
            <a:r>
              <a:rPr lang="fr-FR" i="1" dirty="0" smtClean="0">
                <a:solidFill>
                  <a:srgbClr val="0070C0"/>
                </a:solidFill>
              </a:rPr>
              <a:t>Le cinéma sur Canal + permet de se construire une culture générale, ou du moins cinématographique</a:t>
            </a:r>
          </a:p>
          <a:p>
            <a:r>
              <a:rPr lang="fr-FR" i="1" dirty="0" smtClean="0">
                <a:solidFill>
                  <a:srgbClr val="0070C0"/>
                </a:solidFill>
              </a:rPr>
              <a:t>Quand on ne regarde pas les films diffusés sur Canal+ on ne peut pas alimenter les conversations à la cafétéria …</a:t>
            </a:r>
          </a:p>
          <a:p>
            <a:endParaRPr lang="fr-FR" dirty="0">
              <a:solidFill>
                <a:srgbClr val="0070C0"/>
              </a:solidFill>
            </a:endParaRP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8</a:t>
            </a:fld>
            <a:endParaRPr lang="fr-FR"/>
          </a:p>
        </p:txBody>
      </p:sp>
    </p:spTree>
    <p:extLst>
      <p:ext uri="{BB962C8B-B14F-4D97-AF65-F5344CB8AC3E}">
        <p14:creationId xmlns:p14="http://schemas.microsoft.com/office/powerpoint/2010/main" xmlns="" val="2331428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présentation est non exhaustive, elle a été établie en termes de : « Progressivité du C1 au C4 » éléments</a:t>
            </a:r>
            <a:r>
              <a:rPr lang="fr-FR" baseline="0" dirty="0" smtClean="0"/>
              <a:t> récurrents, évolutions et complexifications.</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73</a:t>
            </a:fld>
            <a:endParaRPr lang="fr-FR"/>
          </a:p>
        </p:txBody>
      </p:sp>
    </p:spTree>
    <p:extLst>
      <p:ext uri="{BB962C8B-B14F-4D97-AF65-F5344CB8AC3E}">
        <p14:creationId xmlns:p14="http://schemas.microsoft.com/office/powerpoint/2010/main" xmlns="" val="2165763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SUR DES SUPPORTS VARIES</a:t>
            </a:r>
            <a:endParaRPr lang="fr-FR" b="1"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74</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75</a:t>
            </a:fld>
            <a:endParaRPr lang="fr-FR"/>
          </a:p>
        </p:txBody>
      </p:sp>
    </p:spTree>
    <p:extLst>
      <p:ext uri="{BB962C8B-B14F-4D97-AF65-F5344CB8AC3E}">
        <p14:creationId xmlns:p14="http://schemas.microsoft.com/office/powerpoint/2010/main" xmlns="" val="30314484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76</a:t>
            </a:fld>
            <a:endParaRPr lang="fr-FR"/>
          </a:p>
        </p:txBody>
      </p:sp>
    </p:spTree>
    <p:extLst>
      <p:ext uri="{BB962C8B-B14F-4D97-AF65-F5344CB8AC3E}">
        <p14:creationId xmlns:p14="http://schemas.microsoft.com/office/powerpoint/2010/main" xmlns="" val="24424494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0FBD1E-F319-49F8-9C62-504519784362}" type="slidenum">
              <a:rPr lang="fr-FR" smtClean="0"/>
              <a:pPr/>
              <a:t>77</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Pour faciliter l’enseignement de la compréhension au C2, l</a:t>
            </a:r>
            <a:r>
              <a:rPr lang="fr-FR" dirty="0" smtClean="0"/>
              <a:t>e Groupe</a:t>
            </a:r>
            <a:r>
              <a:rPr lang="fr-FR" baseline="0" dirty="0" smtClean="0"/>
              <a:t> académique de Créteil </a:t>
            </a:r>
            <a:r>
              <a:rPr lang="fr-FR" i="1" baseline="0" dirty="0" smtClean="0"/>
              <a:t>: Apprentissage de la compréhension au C2</a:t>
            </a:r>
            <a:r>
              <a:rPr lang="fr-FR" baseline="0" dirty="0" smtClean="0"/>
              <a:t>, a conçu des fiches outils ainsi que des pistes pédagogiques et activités à destination des enseignants.</a:t>
            </a:r>
          </a:p>
          <a:p>
            <a:r>
              <a:rPr lang="fr-FR" baseline="0" dirty="0" smtClean="0"/>
              <a:t>Ces outils et supports, fruits d’un travail de plusieurs années, </a:t>
            </a:r>
            <a:r>
              <a:rPr lang="fr-FR" baseline="0" smtClean="0"/>
              <a:t>sont en </a:t>
            </a:r>
            <a:r>
              <a:rPr lang="fr-FR" baseline="0" dirty="0" smtClean="0"/>
              <a:t>conformité avec les programmes 2016.</a:t>
            </a:r>
          </a:p>
          <a:p>
            <a:r>
              <a:rPr lang="fr-FR" baseline="0" dirty="0" smtClean="0"/>
              <a:t>Ils feront prochainement l’objet d’une publication.</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78</a:t>
            </a:fld>
            <a:endParaRPr lang="fr-FR"/>
          </a:p>
        </p:txBody>
      </p:sp>
    </p:spTree>
    <p:extLst>
      <p:ext uri="{BB962C8B-B14F-4D97-AF65-F5344CB8AC3E}">
        <p14:creationId xmlns:p14="http://schemas.microsoft.com/office/powerpoint/2010/main" xmlns="" val="31941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smtClean="0">
                <a:solidFill>
                  <a:srgbClr val="0070C0"/>
                </a:solidFill>
              </a:rPr>
              <a:t>Une autre approche de la compréhension au travers d’une activité qui a un visage plus scolaire que le film: un</a:t>
            </a:r>
            <a:r>
              <a:rPr lang="fr-FR" baseline="0" dirty="0" smtClean="0">
                <a:solidFill>
                  <a:srgbClr val="0070C0"/>
                </a:solidFill>
              </a:rPr>
              <a:t> album de littérature de jeunesse.</a:t>
            </a:r>
          </a:p>
          <a:p>
            <a:pPr eaLnBrk="1" hangingPunct="1"/>
            <a:r>
              <a:rPr lang="fr-FR" dirty="0" smtClean="0">
                <a:solidFill>
                  <a:srgbClr val="0070C0"/>
                </a:solidFill>
              </a:rPr>
              <a:t>Comment amener à conscientiser la complexité  de l’acte de lire dans le but de comprendre?</a:t>
            </a:r>
          </a:p>
          <a:p>
            <a:pPr eaLnBrk="1" hangingPunct="1"/>
            <a:r>
              <a:rPr lang="fr-FR" altLang="fr-FR" dirty="0" smtClean="0">
                <a:solidFill>
                  <a:srgbClr val="0070C0"/>
                </a:solidFill>
              </a:rPr>
              <a:t>La série de diapositives présentée maintenant essaie d’illustrer, de matérialiser ce que l’on fait, doit faire, doit apprendre à faire pour comprendre au mieux des textes. </a:t>
            </a: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EB8113-A987-4175-8E75-EF82C5DC1E69}" type="slidenum">
              <a:rPr lang="fr-FR" altLang="fr-FR" smtClean="0"/>
              <a:pPr eaLnBrk="1" hangingPunct="1">
                <a:spcBef>
                  <a:spcPct val="0"/>
                </a:spcBef>
              </a:pPr>
              <a:t>9</a:t>
            </a:fld>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273050"/>
            <a:ext cx="4960938" cy="3722688"/>
          </a:xfrm>
        </p:spPr>
      </p:sp>
      <p:sp>
        <p:nvSpPr>
          <p:cNvPr id="3" name="Espace réservé des commentaires 2"/>
          <p:cNvSpPr>
            <a:spLocks noGrp="1"/>
          </p:cNvSpPr>
          <p:nvPr>
            <p:ph type="body" idx="1"/>
          </p:nvPr>
        </p:nvSpPr>
        <p:spPr>
          <a:xfrm>
            <a:off x="329730" y="4025265"/>
            <a:ext cx="6138215" cy="5550154"/>
          </a:xfrm>
        </p:spPr>
        <p:txBody>
          <a:bodyPr>
            <a:normAutofit fontScale="70000" lnSpcReduction="20000"/>
          </a:bodyPr>
          <a:lstStyle/>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i="1" u="sng" kern="1200" dirty="0" smtClean="0">
                <a:solidFill>
                  <a:schemeClr val="tx1"/>
                </a:solidFill>
                <a:latin typeface="+mn-lt"/>
                <a:ea typeface="+mn-ea"/>
                <a:cs typeface="+mn-cs"/>
              </a:rPr>
              <a:t>Commentaires // programmes(connaissances et compétences associées</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Mobilisation des expériences antérieures de lecture et des expériences qui en sont issues (sur des univers, des personnages types, des scripts…) ;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Horizon d’attente (type de texte)</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Univers de référence : archétype de la sorcière</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Mise en œuvre (guidée puis autonome) d’une démarche pour découvrir et comprendre un texte (parcourir le texte de manière rigoureuse et ordonnée ; identifier les informations clés et relier ces informations ; identifier les liens logiques et chronologiques ; mettre en relation avec ses propres connaissances ; affronter des mots inconnus ; formuler des hypothèses ;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a:t>
            </a:r>
            <a:r>
              <a:rPr lang="fr-FR" sz="1200" i="1" kern="1200" baseline="0" dirty="0" smtClean="0">
                <a:solidFill>
                  <a:schemeClr val="tx1"/>
                </a:solidFill>
                <a:latin typeface="+mn-lt"/>
                <a:ea typeface="+mn-ea"/>
                <a:cs typeface="+mn-cs"/>
              </a:rPr>
              <a:t> </a:t>
            </a:r>
            <a:r>
              <a:rPr lang="fr-FR" sz="1200" i="1" kern="1200" dirty="0" smtClean="0">
                <a:solidFill>
                  <a:schemeClr val="tx1"/>
                </a:solidFill>
                <a:latin typeface="+mn-lt"/>
                <a:ea typeface="+mn-ea"/>
                <a:cs typeface="+mn-cs"/>
              </a:rPr>
              <a:t>stratégiques, </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 langagières.</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i="1" kern="1200" dirty="0" smtClean="0">
                <a:solidFill>
                  <a:schemeClr val="tx1"/>
                </a:solidFill>
                <a:latin typeface="+mn-lt"/>
                <a:ea typeface="+mn-ea"/>
                <a:cs typeface="+mn-cs"/>
              </a:rPr>
              <a:t>Contrôler sa compréhension</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sym typeface="Wingdings"/>
              </a:rPr>
              <a:t></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Identifier les ruptures de sens, les pertes de compréhension</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habiletés stratégiques</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b="1" dirty="0" smtClean="0"/>
              <a:t>D’autres difficultés liées</a:t>
            </a:r>
            <a:r>
              <a:rPr lang="fr-FR" b="1" baseline="0" dirty="0" smtClean="0"/>
              <a:t> au lecteur et au sens qu’il attribue à la tâche (malentendus cognitifs) ou à des représentations erronées de l’acte de lire et/ou des attentes de l’enseignant.</a:t>
            </a:r>
          </a:p>
          <a:p>
            <a:pPr lvl="0"/>
            <a:r>
              <a:rPr lang="fr-FR" sz="1200" kern="1200" dirty="0" smtClean="0">
                <a:solidFill>
                  <a:schemeClr val="tx1"/>
                </a:solidFill>
                <a:latin typeface="+mn-lt"/>
                <a:ea typeface="+mn-ea"/>
                <a:cs typeface="+mn-cs"/>
              </a:rPr>
              <a:t>Ils n’ont pas de projet de lecteur et ne savent pas pourquoi « ils doivent lire », ils n’entrent pas dans l’activité.</a:t>
            </a:r>
          </a:p>
          <a:p>
            <a:pPr lvl="0"/>
            <a:r>
              <a:rPr lang="fr-FR" sz="1200" kern="1200" dirty="0" smtClean="0">
                <a:solidFill>
                  <a:schemeClr val="tx1"/>
                </a:solidFill>
                <a:latin typeface="+mn-lt"/>
                <a:ea typeface="+mn-ea"/>
                <a:cs typeface="+mn-cs"/>
              </a:rPr>
              <a:t>Ils considèrent l’acte de lire comme une contrainte scolaire et ce, d’autant plus si la socialisation familiale est éloignée de la socialisation scolaire et ne les prépare pas à entrer dans le monde de l’écrit.</a:t>
            </a:r>
          </a:p>
          <a:p>
            <a:pPr lvl="0"/>
            <a:r>
              <a:rPr lang="fr-FR" sz="1200" kern="1200" dirty="0" smtClean="0">
                <a:solidFill>
                  <a:schemeClr val="tx1"/>
                </a:solidFill>
                <a:latin typeface="+mn-lt"/>
                <a:ea typeface="+mn-ea"/>
                <a:cs typeface="+mn-cs"/>
              </a:rPr>
              <a:t>Ils pensent que lire c’est déchiffrer ou lire à haute voix.</a:t>
            </a:r>
          </a:p>
          <a:p>
            <a:pPr lvl="0"/>
            <a:r>
              <a:rPr lang="fr-FR" sz="1200" kern="1200" dirty="0" smtClean="0">
                <a:solidFill>
                  <a:schemeClr val="tx1"/>
                </a:solidFill>
                <a:latin typeface="+mn-lt"/>
                <a:ea typeface="+mn-ea"/>
                <a:cs typeface="+mn-cs"/>
              </a:rPr>
              <a:t>Ils pensent qu’il suffit de déchiffrer pour comprendre et restent passifs face au texte.</a:t>
            </a:r>
          </a:p>
          <a:p>
            <a:pPr lvl="0"/>
            <a:r>
              <a:rPr lang="fr-FR" sz="1200" kern="1200" dirty="0" smtClean="0">
                <a:solidFill>
                  <a:schemeClr val="tx1"/>
                </a:solidFill>
                <a:latin typeface="+mn-lt"/>
                <a:ea typeface="+mn-ea"/>
                <a:cs typeface="+mn-cs"/>
              </a:rPr>
              <a:t>Leur attention est mobilisée par le déchiffrage, ils n’ont plus l’énergie de se consacrer au sens. </a:t>
            </a:r>
          </a:p>
          <a:p>
            <a:pPr lvl="0"/>
            <a:r>
              <a:rPr lang="fr-FR" sz="1200" kern="1200" dirty="0" smtClean="0">
                <a:solidFill>
                  <a:schemeClr val="tx1"/>
                </a:solidFill>
                <a:latin typeface="+mn-lt"/>
                <a:ea typeface="+mn-ea"/>
                <a:cs typeface="+mn-cs"/>
              </a:rPr>
              <a:t>Ils éprouvent des difficultés à décoder l’écrit.</a:t>
            </a:r>
          </a:p>
          <a:p>
            <a:pPr lvl="0"/>
            <a:r>
              <a:rPr lang="fr-FR" sz="1200" kern="1200" dirty="0" smtClean="0">
                <a:solidFill>
                  <a:schemeClr val="tx1"/>
                </a:solidFill>
                <a:latin typeface="+mn-lt"/>
                <a:ea typeface="+mn-ea"/>
                <a:cs typeface="+mn-cs"/>
              </a:rPr>
              <a:t>Ils pensent qu’il faut comprendre tous les mots d’un texte pour comprendre ce qu’il signifie. Ils s’arrêtent au mot inconnu et ne poursuivent pas la lecture pour chercher d’autres indices.</a:t>
            </a:r>
          </a:p>
          <a:p>
            <a:pPr lvl="0"/>
            <a:r>
              <a:rPr lang="fr-FR" sz="1200" kern="1200" dirty="0" smtClean="0">
                <a:solidFill>
                  <a:schemeClr val="tx1"/>
                </a:solidFill>
                <a:latin typeface="+mn-lt"/>
                <a:ea typeface="+mn-ea"/>
                <a:cs typeface="+mn-cs"/>
              </a:rPr>
              <a:t>Ils « picorent » dans le texte quelques mots qu’ils reconnaissent et imaginent une « autre histoire ».</a:t>
            </a:r>
          </a:p>
          <a:p>
            <a:pPr lvl="0"/>
            <a:r>
              <a:rPr lang="fr-FR" sz="1200" kern="1200" dirty="0" smtClean="0">
                <a:solidFill>
                  <a:schemeClr val="tx1"/>
                </a:solidFill>
                <a:latin typeface="+mn-lt"/>
                <a:ea typeface="+mn-ea"/>
                <a:cs typeface="+mn-cs"/>
              </a:rPr>
              <a:t>Ils procèdent à un contrôle de la compréhension au niveau propositionnel (intérieur de la phrase), mais peu au niveau local (</a:t>
            </a:r>
            <a:r>
              <a:rPr lang="fr-FR" sz="1200" kern="1200" dirty="0" err="1" smtClean="0">
                <a:solidFill>
                  <a:schemeClr val="tx1"/>
                </a:solidFill>
                <a:latin typeface="+mn-lt"/>
                <a:ea typeface="+mn-ea"/>
                <a:cs typeface="+mn-cs"/>
              </a:rPr>
              <a:t>interphrastique</a:t>
            </a:r>
            <a:r>
              <a:rPr lang="fr-FR" sz="1200" kern="1200" dirty="0" smtClean="0">
                <a:solidFill>
                  <a:schemeClr val="tx1"/>
                </a:solidFill>
                <a:latin typeface="+mn-lt"/>
                <a:ea typeface="+mn-ea"/>
                <a:cs typeface="+mn-cs"/>
              </a:rPr>
              <a:t>). Ils ne peuvent donc pas se créer de représentations mentales cohérentes.</a:t>
            </a:r>
          </a:p>
          <a:p>
            <a:pPr lvl="0"/>
            <a:r>
              <a:rPr lang="fr-FR" sz="1200" kern="1200" dirty="0" smtClean="0">
                <a:solidFill>
                  <a:schemeClr val="tx1"/>
                </a:solidFill>
                <a:latin typeface="+mn-lt"/>
                <a:ea typeface="+mn-ea"/>
                <a:cs typeface="+mn-cs"/>
              </a:rPr>
              <a:t>Ils éprouvent des difficultés à mémoriser l’enchaînement des situations.</a:t>
            </a:r>
          </a:p>
          <a:p>
            <a:pPr lvl="0"/>
            <a:r>
              <a:rPr lang="fr-FR" sz="1200" kern="1200" dirty="0" smtClean="0">
                <a:solidFill>
                  <a:schemeClr val="tx1"/>
                </a:solidFill>
                <a:latin typeface="+mn-lt"/>
                <a:ea typeface="+mn-ea"/>
                <a:cs typeface="+mn-cs"/>
              </a:rPr>
              <a:t> Ils interprètent difficilement ou mal les substituts anaphoriques, les connecteurs logiques et temporels, les temps des verbes… La cohésion du texte leur échappe.</a:t>
            </a:r>
          </a:p>
          <a:p>
            <a:pPr lvl="0"/>
            <a:r>
              <a:rPr lang="fr-FR" sz="1200" kern="1200" dirty="0" smtClean="0">
                <a:solidFill>
                  <a:schemeClr val="tx1"/>
                </a:solidFill>
                <a:latin typeface="+mn-lt"/>
                <a:ea typeface="+mn-ea"/>
                <a:cs typeface="+mn-cs"/>
              </a:rPr>
              <a:t>Ils ont une représentation erronée de la tâche et mobilisent des stratégies inappropriées (pour eux, lire = répondre à des questions)</a:t>
            </a:r>
          </a:p>
          <a:p>
            <a:pPr lvl="0"/>
            <a:r>
              <a:rPr lang="fr-FR" sz="1200" kern="1200" dirty="0" smtClean="0">
                <a:solidFill>
                  <a:schemeClr val="tx1"/>
                </a:solidFill>
                <a:latin typeface="+mn-lt"/>
                <a:ea typeface="+mn-ea"/>
                <a:cs typeface="+mn-cs"/>
              </a:rPr>
              <a:t>Ils confondent lecture compréhension et simple recherche d’informations. Ils n’ont pas compris les enjeux de la lecture (lire pour…). </a:t>
            </a:r>
          </a:p>
          <a:p>
            <a:pPr lvl="0"/>
            <a:r>
              <a:rPr lang="fr-FR" sz="1200" kern="1200" dirty="0" smtClean="0">
                <a:solidFill>
                  <a:schemeClr val="tx1"/>
                </a:solidFill>
                <a:latin typeface="+mn-lt"/>
                <a:ea typeface="+mn-ea"/>
                <a:cs typeface="+mn-cs"/>
              </a:rPr>
              <a:t>Pour répondre aux questions ils ont tendance à vouloir mémoriser et restituer la forme littérale des énoncés. Quand ils n’y parviennent pas, ils sont angoissés ou se découragent et cessent de s’impliquer.</a:t>
            </a:r>
          </a:p>
          <a:p>
            <a:pPr lvl="0"/>
            <a:r>
              <a:rPr lang="fr-FR" sz="1200" kern="1200" dirty="0" smtClean="0">
                <a:solidFill>
                  <a:schemeClr val="tx1"/>
                </a:solidFill>
                <a:latin typeface="+mn-lt"/>
                <a:ea typeface="+mn-ea"/>
                <a:cs typeface="+mn-cs"/>
              </a:rPr>
              <a:t>Ils ne pensent pas à recourir aux outils créés en classe (affichages, frises chronologique des actions, trombinoscope des personnages, plans des déplacements…). Ils s’imaginent qu’on leur demande de tout retenir ou ne savent pas où chercher. </a:t>
            </a:r>
          </a:p>
          <a:p>
            <a:pPr lvl="0"/>
            <a:r>
              <a:rPr lang="fr-FR" sz="1200" kern="1200" dirty="0" smtClean="0">
                <a:solidFill>
                  <a:schemeClr val="tx1"/>
                </a:solidFill>
                <a:latin typeface="+mn-lt"/>
                <a:ea typeface="+mn-ea"/>
                <a:cs typeface="+mn-cs"/>
              </a:rPr>
              <a:t>Ils s’interdisent certaines stratégies. Ex : retourner au texte pour vérifier, chercher des indices. </a:t>
            </a:r>
          </a:p>
          <a:p>
            <a:pPr lvl="0"/>
            <a:r>
              <a:rPr lang="fr-FR" sz="1200" kern="1200" dirty="0" smtClean="0">
                <a:solidFill>
                  <a:schemeClr val="tx1"/>
                </a:solidFill>
                <a:latin typeface="+mn-lt"/>
                <a:ea typeface="+mn-ea"/>
                <a:cs typeface="+mn-cs"/>
              </a:rPr>
              <a:t>Ils n’investissent pas les stratégies auxquelles ils peuvent recourir si elles n’ont pas été enseignées explicitement.</a:t>
            </a:r>
          </a:p>
          <a:p>
            <a:pPr lvl="0"/>
            <a:r>
              <a:rPr lang="fr-FR" sz="1200" kern="1200" dirty="0" smtClean="0">
                <a:solidFill>
                  <a:schemeClr val="tx1"/>
                </a:solidFill>
                <a:latin typeface="+mn-lt"/>
                <a:ea typeface="+mn-ea"/>
                <a:cs typeface="+mn-cs"/>
              </a:rPr>
              <a:t>Ils s’empêchent d’aller au-delà du texte et de combler l’implicite.</a:t>
            </a:r>
          </a:p>
          <a:p>
            <a:pPr lvl="0"/>
            <a:r>
              <a:rPr lang="fr-FR" sz="1200" kern="1200" dirty="0" smtClean="0">
                <a:solidFill>
                  <a:schemeClr val="tx1"/>
                </a:solidFill>
                <a:latin typeface="+mn-lt"/>
                <a:ea typeface="+mn-ea"/>
                <a:cs typeface="+mn-cs"/>
              </a:rPr>
              <a:t>Ils ne peuvent pas se créer de représentations mentales si l’univers de référence et/ou le vocabulaire spécifique correspondant leur sont étrangers.</a:t>
            </a:r>
          </a:p>
          <a:p>
            <a:pPr lvl="0"/>
            <a:r>
              <a:rPr lang="fr-FR" sz="1200" kern="1200" dirty="0" smtClean="0">
                <a:solidFill>
                  <a:schemeClr val="tx1"/>
                </a:solidFill>
                <a:latin typeface="+mn-lt"/>
                <a:ea typeface="+mn-ea"/>
                <a:cs typeface="+mn-cs"/>
              </a:rPr>
              <a:t>Ils s’accrochent à des représentations mentales erronées et s’interdisent de les remettre en question : absence de flexibilité.</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35EEDBB-4283-438A-8398-A38C1B0DBD70}" type="datetime1">
              <a:rPr lang="fr-FR" smtClean="0"/>
              <a:pPr/>
              <a:t>21/09/2017</a:t>
            </a:fld>
            <a:endParaRPr lang="fr-FR"/>
          </a:p>
        </p:txBody>
      </p:sp>
      <p:sp>
        <p:nvSpPr>
          <p:cNvPr id="5" name="Espace réservé du pied de page 4"/>
          <p:cNvSpPr>
            <a:spLocks noGrp="1"/>
          </p:cNvSpPr>
          <p:nvPr>
            <p:ph type="ftr" sz="quarter" idx="11"/>
          </p:nvPr>
        </p:nvSpPr>
        <p:spPr/>
        <p:txBody>
          <a:bodyPr/>
          <a:lstStyle/>
          <a:p>
            <a:r>
              <a:rPr lang="fr-FR" smtClean="0"/>
              <a:t>GA Créteil   Apprentissage de la compréhension au C2</a:t>
            </a:r>
            <a:endParaRPr lang="fr-FR"/>
          </a:p>
        </p:txBody>
      </p:sp>
      <p:sp>
        <p:nvSpPr>
          <p:cNvPr id="6" name="Espace réservé du numéro de diapositive 5"/>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F7B1D-4DCB-4FC2-8D0E-6DF320CBA939}" type="datetime1">
              <a:rPr lang="fr-FR" smtClean="0"/>
              <a:pPr/>
              <a:t>21/09/2017</a:t>
            </a:fld>
            <a:endParaRPr lang="fr-FR"/>
          </a:p>
        </p:txBody>
      </p:sp>
      <p:sp>
        <p:nvSpPr>
          <p:cNvPr id="5" name="Espace réservé du pied de page 4"/>
          <p:cNvSpPr>
            <a:spLocks noGrp="1"/>
          </p:cNvSpPr>
          <p:nvPr>
            <p:ph type="ftr" sz="quarter" idx="11"/>
          </p:nvPr>
        </p:nvSpPr>
        <p:spPr/>
        <p:txBody>
          <a:bodyPr/>
          <a:lstStyle/>
          <a:p>
            <a:r>
              <a:rPr lang="fr-FR" smtClean="0"/>
              <a:t>GA Créteil   Apprentissage de la compréhension au C2</a:t>
            </a:r>
            <a:endParaRPr lang="fr-FR"/>
          </a:p>
        </p:txBody>
      </p:sp>
      <p:sp>
        <p:nvSpPr>
          <p:cNvPr id="6" name="Espace réservé du numéro de diapositive 5"/>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F6FA64-0EAF-422D-B555-5615D8B4C2B7}" type="datetime1">
              <a:rPr lang="fr-FR" smtClean="0"/>
              <a:pPr/>
              <a:t>21/09/2017</a:t>
            </a:fld>
            <a:endParaRPr lang="fr-FR"/>
          </a:p>
        </p:txBody>
      </p:sp>
      <p:sp>
        <p:nvSpPr>
          <p:cNvPr id="5" name="Espace réservé du pied de page 4"/>
          <p:cNvSpPr>
            <a:spLocks noGrp="1"/>
          </p:cNvSpPr>
          <p:nvPr>
            <p:ph type="ftr" sz="quarter" idx="11"/>
          </p:nvPr>
        </p:nvSpPr>
        <p:spPr/>
        <p:txBody>
          <a:bodyPr/>
          <a:lstStyle/>
          <a:p>
            <a:r>
              <a:rPr lang="fr-FR" smtClean="0"/>
              <a:t>GA Créteil   Apprentissage de la compréhension au C2</a:t>
            </a:r>
            <a:endParaRPr lang="fr-FR"/>
          </a:p>
        </p:txBody>
      </p:sp>
      <p:sp>
        <p:nvSpPr>
          <p:cNvPr id="6" name="Espace réservé du numéro de diapositive 5"/>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8063A3-44D9-4BFD-A17E-EFF928ED6064}" type="datetime1">
              <a:rPr lang="fr-FR" smtClean="0"/>
              <a:pPr/>
              <a:t>21/09/2017</a:t>
            </a:fld>
            <a:endParaRPr lang="fr-FR"/>
          </a:p>
        </p:txBody>
      </p:sp>
      <p:sp>
        <p:nvSpPr>
          <p:cNvPr id="5" name="Espace réservé du pied de page 4"/>
          <p:cNvSpPr>
            <a:spLocks noGrp="1"/>
          </p:cNvSpPr>
          <p:nvPr>
            <p:ph type="ftr" sz="quarter" idx="11"/>
          </p:nvPr>
        </p:nvSpPr>
        <p:spPr/>
        <p:txBody>
          <a:bodyPr/>
          <a:lstStyle/>
          <a:p>
            <a:r>
              <a:rPr lang="fr-FR" smtClean="0"/>
              <a:t>GA Créteil   Apprentissage de la compréhension au C2</a:t>
            </a:r>
            <a:endParaRPr lang="fr-FR"/>
          </a:p>
        </p:txBody>
      </p:sp>
      <p:sp>
        <p:nvSpPr>
          <p:cNvPr id="6" name="Espace réservé du numéro de diapositive 5"/>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9D7BE39-4EF5-4745-9010-1BC551C9BE86}" type="datetime1">
              <a:rPr lang="fr-FR" smtClean="0"/>
              <a:pPr/>
              <a:t>21/09/2017</a:t>
            </a:fld>
            <a:endParaRPr lang="fr-FR"/>
          </a:p>
        </p:txBody>
      </p:sp>
      <p:sp>
        <p:nvSpPr>
          <p:cNvPr id="5" name="Espace réservé du pied de page 4"/>
          <p:cNvSpPr>
            <a:spLocks noGrp="1"/>
          </p:cNvSpPr>
          <p:nvPr>
            <p:ph type="ftr" sz="quarter" idx="11"/>
          </p:nvPr>
        </p:nvSpPr>
        <p:spPr/>
        <p:txBody>
          <a:bodyPr/>
          <a:lstStyle/>
          <a:p>
            <a:r>
              <a:rPr lang="fr-FR" smtClean="0"/>
              <a:t>GA Créteil   Apprentissage de la compréhension au C2</a:t>
            </a:r>
            <a:endParaRPr lang="fr-FR"/>
          </a:p>
        </p:txBody>
      </p:sp>
      <p:sp>
        <p:nvSpPr>
          <p:cNvPr id="6" name="Espace réservé du numéro de diapositive 5"/>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F82D8B2-C7AB-4BBE-A5C8-9C20F511DA46}" type="datetime1">
              <a:rPr lang="fr-FR" smtClean="0"/>
              <a:pPr/>
              <a:t>21/09/2017</a:t>
            </a:fld>
            <a:endParaRPr lang="fr-FR"/>
          </a:p>
        </p:txBody>
      </p:sp>
      <p:sp>
        <p:nvSpPr>
          <p:cNvPr id="6" name="Espace réservé du pied de page 5"/>
          <p:cNvSpPr>
            <a:spLocks noGrp="1"/>
          </p:cNvSpPr>
          <p:nvPr>
            <p:ph type="ftr" sz="quarter" idx="11"/>
          </p:nvPr>
        </p:nvSpPr>
        <p:spPr/>
        <p:txBody>
          <a:bodyPr/>
          <a:lstStyle/>
          <a:p>
            <a:r>
              <a:rPr lang="fr-FR" smtClean="0"/>
              <a:t>GA Créteil   Apprentissage de la compréhension au C2</a:t>
            </a:r>
            <a:endParaRPr lang="fr-FR"/>
          </a:p>
        </p:txBody>
      </p:sp>
      <p:sp>
        <p:nvSpPr>
          <p:cNvPr id="7" name="Espace réservé du numéro de diapositive 6"/>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9B0943-305B-4399-81D4-F778B5370136}" type="datetime1">
              <a:rPr lang="fr-FR" smtClean="0"/>
              <a:pPr/>
              <a:t>21/09/2017</a:t>
            </a:fld>
            <a:endParaRPr lang="fr-FR"/>
          </a:p>
        </p:txBody>
      </p:sp>
      <p:sp>
        <p:nvSpPr>
          <p:cNvPr id="8" name="Espace réservé du pied de page 7"/>
          <p:cNvSpPr>
            <a:spLocks noGrp="1"/>
          </p:cNvSpPr>
          <p:nvPr>
            <p:ph type="ftr" sz="quarter" idx="11"/>
          </p:nvPr>
        </p:nvSpPr>
        <p:spPr/>
        <p:txBody>
          <a:bodyPr/>
          <a:lstStyle/>
          <a:p>
            <a:r>
              <a:rPr lang="fr-FR" smtClean="0"/>
              <a:t>GA Créteil   Apprentissage de la compréhension au C2</a:t>
            </a:r>
            <a:endParaRPr lang="fr-FR"/>
          </a:p>
        </p:txBody>
      </p:sp>
      <p:sp>
        <p:nvSpPr>
          <p:cNvPr id="9" name="Espace réservé du numéro de diapositive 8"/>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AFA6AA3-CBAC-4A89-BAAE-EC3236DA1C28}" type="datetime1">
              <a:rPr lang="fr-FR" smtClean="0"/>
              <a:pPr/>
              <a:t>21/09/2017</a:t>
            </a:fld>
            <a:endParaRPr lang="fr-FR"/>
          </a:p>
        </p:txBody>
      </p:sp>
      <p:sp>
        <p:nvSpPr>
          <p:cNvPr id="4" name="Espace réservé du pied de page 3"/>
          <p:cNvSpPr>
            <a:spLocks noGrp="1"/>
          </p:cNvSpPr>
          <p:nvPr>
            <p:ph type="ftr" sz="quarter" idx="11"/>
          </p:nvPr>
        </p:nvSpPr>
        <p:spPr/>
        <p:txBody>
          <a:bodyPr/>
          <a:lstStyle/>
          <a:p>
            <a:r>
              <a:rPr lang="fr-FR" smtClean="0"/>
              <a:t>GA Créteil   Apprentissage de la compréhension au C2</a:t>
            </a:r>
            <a:endParaRPr lang="fr-FR"/>
          </a:p>
        </p:txBody>
      </p:sp>
      <p:sp>
        <p:nvSpPr>
          <p:cNvPr id="5" name="Espace réservé du numéro de diapositive 4"/>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821417-2647-4726-91A8-A193FEEBEE21}" type="datetime1">
              <a:rPr lang="fr-FR" smtClean="0"/>
              <a:pPr/>
              <a:t>21/09/2017</a:t>
            </a:fld>
            <a:endParaRPr lang="fr-FR"/>
          </a:p>
        </p:txBody>
      </p:sp>
      <p:sp>
        <p:nvSpPr>
          <p:cNvPr id="3" name="Espace réservé du pied de page 2"/>
          <p:cNvSpPr>
            <a:spLocks noGrp="1"/>
          </p:cNvSpPr>
          <p:nvPr>
            <p:ph type="ftr" sz="quarter" idx="11"/>
          </p:nvPr>
        </p:nvSpPr>
        <p:spPr/>
        <p:txBody>
          <a:bodyPr/>
          <a:lstStyle/>
          <a:p>
            <a:r>
              <a:rPr lang="fr-FR" smtClean="0"/>
              <a:t>GA Créteil   Apprentissage de la compréhension au C2</a:t>
            </a:r>
            <a:endParaRPr lang="fr-FR"/>
          </a:p>
        </p:txBody>
      </p:sp>
      <p:sp>
        <p:nvSpPr>
          <p:cNvPr id="4" name="Espace réservé du numéro de diapositive 3"/>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6F942D-84AF-4B6C-8CBF-9FF30909E434}" type="datetime1">
              <a:rPr lang="fr-FR" smtClean="0"/>
              <a:pPr/>
              <a:t>21/09/2017</a:t>
            </a:fld>
            <a:endParaRPr lang="fr-FR"/>
          </a:p>
        </p:txBody>
      </p:sp>
      <p:sp>
        <p:nvSpPr>
          <p:cNvPr id="6" name="Espace réservé du pied de page 5"/>
          <p:cNvSpPr>
            <a:spLocks noGrp="1"/>
          </p:cNvSpPr>
          <p:nvPr>
            <p:ph type="ftr" sz="quarter" idx="11"/>
          </p:nvPr>
        </p:nvSpPr>
        <p:spPr/>
        <p:txBody>
          <a:bodyPr/>
          <a:lstStyle/>
          <a:p>
            <a:r>
              <a:rPr lang="fr-FR" smtClean="0"/>
              <a:t>GA Créteil   Apprentissage de la compréhension au C2</a:t>
            </a:r>
            <a:endParaRPr lang="fr-FR"/>
          </a:p>
        </p:txBody>
      </p:sp>
      <p:sp>
        <p:nvSpPr>
          <p:cNvPr id="7" name="Espace réservé du numéro de diapositive 6"/>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6DA9A9F-2AFD-4654-82C3-A97616969514}" type="datetime1">
              <a:rPr lang="fr-FR" smtClean="0"/>
              <a:pPr/>
              <a:t>21/09/2017</a:t>
            </a:fld>
            <a:endParaRPr lang="fr-FR"/>
          </a:p>
        </p:txBody>
      </p:sp>
      <p:sp>
        <p:nvSpPr>
          <p:cNvPr id="6" name="Espace réservé du pied de page 5"/>
          <p:cNvSpPr>
            <a:spLocks noGrp="1"/>
          </p:cNvSpPr>
          <p:nvPr>
            <p:ph type="ftr" sz="quarter" idx="11"/>
          </p:nvPr>
        </p:nvSpPr>
        <p:spPr/>
        <p:txBody>
          <a:bodyPr/>
          <a:lstStyle/>
          <a:p>
            <a:r>
              <a:rPr lang="fr-FR" smtClean="0"/>
              <a:t>GA Créteil   Apprentissage de la compréhension au C2</a:t>
            </a:r>
            <a:endParaRPr lang="fr-FR"/>
          </a:p>
        </p:txBody>
      </p:sp>
      <p:sp>
        <p:nvSpPr>
          <p:cNvPr id="7" name="Espace réservé du numéro de diapositive 6"/>
          <p:cNvSpPr>
            <a:spLocks noGrp="1"/>
          </p:cNvSpPr>
          <p:nvPr>
            <p:ph type="sldNum" sz="quarter" idx="12"/>
          </p:nvPr>
        </p:nvSpPr>
        <p:spPr/>
        <p:txBody>
          <a:bodyPr/>
          <a:lstStyle/>
          <a:p>
            <a:fld id="{6B8E4BA1-B64F-4BF6-B6F6-5C2D781A7A7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20420-D9B9-4AAA-B5B7-CDCEB5E1DB47}" type="datetime1">
              <a:rPr lang="fr-FR" smtClean="0"/>
              <a:pPr/>
              <a:t>21/09/2017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GA Créteil   Apprentissage de la compréhension au C2</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4BA1-B64F-4BF6-B6F6-5C2D781A7A7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cnesco.fr/fr/lectur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nesco.fr/fr/lectur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entre-alain-savary.ens-lyon.fr/CAS/education-prioritaire/ressources/theme-1-perspectives-pedagogiques-et-educatives/realiser-un-enseignement-plus-explicite/enseigner-explicitement-pour-quoi-qui-quand-quoi-com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eduscol.education.fr/cid107470/francais-cycle-lecture-comprehension-ecrit.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3" Type="http://schemas.openxmlformats.org/officeDocument/2006/relationships/hyperlink" Target="http://www.roll-descartes.ne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univ-lyon2.fr/culture-savoirs/podcasts/la-comprehension-en-lecture-706448.kjsp?RH=WWW_FR"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casnav.ac-orleans-tours.fr/les_eleves_allophones/les_ressources_pedagogiques/decouvrir_la_lecturecomprehension/" TargetMode="External"/><Relationship Id="rId3" Type="http://schemas.openxmlformats.org/officeDocument/2006/relationships/hyperlink" Target="http://www.education.gouv.fr/cid95812/au-bo-special-du-26-novembre-2015-programmes-d-enseignement-de-l-ecole-elementaire-et-du-college.html" TargetMode="External"/><Relationship Id="rId7" Type="http://schemas.openxmlformats.org/officeDocument/2006/relationships/hyperlink" Target="http://www.langages.crdp.ac-creteil.fr/rubriques/pratiques_pedagogiques/pratiques_comprendre_ecrits.php"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roll-descartes.net/ateliers-de-comprehension-de-textes/mettre-en-oeuvre-un-act/videos-des-act" TargetMode="External"/><Relationship Id="rId5" Type="http://schemas.openxmlformats.org/officeDocument/2006/relationships/hyperlink" Target="http://www.roll-descartes.net/" TargetMode="External"/><Relationship Id="rId4" Type="http://schemas.openxmlformats.org/officeDocument/2006/relationships/hyperlink" Target="http://eduscol.education.fr/cid107470/francais-cycle-lecture-comprehension-ecrit.html" TargetMode="External"/><Relationship Id="rId9" Type="http://schemas.openxmlformats.org/officeDocument/2006/relationships/hyperlink" Target="http://www.ac-orleans-tours.fr/dsden36/circ_chateauroux/pedagogie_groupes_departementaux/comprehension/"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916832"/>
            <a:ext cx="8132440" cy="2736304"/>
          </a:xfrm>
        </p:spPr>
        <p:txBody>
          <a:bodyPr>
            <a:normAutofit fontScale="90000"/>
          </a:bodyPr>
          <a:lstStyle/>
          <a:p>
            <a:r>
              <a:rPr lang="fr-FR" i="1" dirty="0" smtClean="0">
                <a:solidFill>
                  <a:schemeClr val="accent1">
                    <a:lumMod val="75000"/>
                  </a:schemeClr>
                </a:solidFill>
              </a:rPr>
              <a:t>PROGRAMMES 2016</a:t>
            </a:r>
            <a:br>
              <a:rPr lang="fr-FR" i="1" dirty="0" smtClean="0">
                <a:solidFill>
                  <a:schemeClr val="accent1">
                    <a:lumMod val="75000"/>
                  </a:schemeClr>
                </a:solidFill>
              </a:rPr>
            </a:br>
            <a:r>
              <a:rPr lang="fr-FR" i="1" dirty="0" smtClean="0">
                <a:solidFill>
                  <a:schemeClr val="accent1">
                    <a:lumMod val="75000"/>
                  </a:schemeClr>
                </a:solidFill>
              </a:rPr>
              <a:t/>
            </a:r>
            <a:br>
              <a:rPr lang="fr-FR" i="1" dirty="0" smtClean="0">
                <a:solidFill>
                  <a:schemeClr val="accent1">
                    <a:lumMod val="75000"/>
                  </a:schemeClr>
                </a:solidFill>
              </a:rPr>
            </a:br>
            <a:r>
              <a:rPr lang="fr-FR" sz="4800" b="1" dirty="0" smtClean="0">
                <a:solidFill>
                  <a:srgbClr val="0070C0"/>
                </a:solidFill>
                <a:effectLst>
                  <a:outerShdw blurRad="38100" dist="38100" dir="2700000" algn="tl">
                    <a:srgbClr val="000000">
                      <a:alpha val="43137"/>
                    </a:srgbClr>
                  </a:outerShdw>
                </a:effectLst>
              </a:rPr>
              <a:t>ENSEIGNEMENT EXPLICITE DE LA COMPREHENSION AU CYCLE 2</a:t>
            </a:r>
            <a:endParaRPr lang="fr-FR" sz="4800" b="1" dirty="0">
              <a:solidFill>
                <a:srgbClr val="0070C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475656" y="5157192"/>
            <a:ext cx="6400800" cy="960512"/>
          </a:xfrm>
        </p:spPr>
        <p:txBody>
          <a:bodyPr>
            <a:normAutofit/>
          </a:bodyPr>
          <a:lstStyle/>
          <a:p>
            <a:r>
              <a:rPr lang="fr-FR" sz="2000" b="1" dirty="0" smtClean="0">
                <a:solidFill>
                  <a:srgbClr val="FF3300"/>
                </a:solidFill>
              </a:rPr>
              <a:t>Document destiné aux formateurs de l’académie de Créteil</a:t>
            </a:r>
            <a:endParaRPr lang="fr-FR" sz="2000" b="1" dirty="0">
              <a:solidFill>
                <a:srgbClr val="FF3300"/>
              </a:solidFill>
            </a:endParaRPr>
          </a:p>
        </p:txBody>
      </p:sp>
      <p:pic>
        <p:nvPicPr>
          <p:cNvPr id="156674" name="Picture 2" descr="Résultat de recherche d'images pour &quot;logo académie de créteil éducation nationale&quot;"/>
          <p:cNvPicPr>
            <a:picLocks noChangeAspect="1" noChangeArrowheads="1"/>
          </p:cNvPicPr>
          <p:nvPr/>
        </p:nvPicPr>
        <p:blipFill>
          <a:blip r:embed="rId2" cstate="print"/>
          <a:srcRect/>
          <a:stretch>
            <a:fillRect/>
          </a:stretch>
        </p:blipFill>
        <p:spPr bwMode="auto">
          <a:xfrm>
            <a:off x="539552" y="188640"/>
            <a:ext cx="2314575" cy="952500"/>
          </a:xfrm>
          <a:prstGeom prst="rect">
            <a:avLst/>
          </a:prstGeom>
          <a:noFill/>
        </p:spPr>
      </p:pic>
      <p:sp>
        <p:nvSpPr>
          <p:cNvPr id="7" name="Espace réservé du pied de page 3"/>
          <p:cNvSpPr>
            <a:spLocks noGrp="1"/>
          </p:cNvSpPr>
          <p:nvPr>
            <p:ph type="ftr" sz="quarter" idx="11"/>
          </p:nvPr>
        </p:nvSpPr>
        <p:spPr>
          <a:xfrm>
            <a:off x="2051720" y="6165304"/>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noAutofit/>
          </a:bodyPr>
          <a:lstStyle/>
          <a:p>
            <a:r>
              <a:rPr lang="fr-FR" sz="2400" b="1" u="sng" dirty="0" smtClean="0">
                <a:solidFill>
                  <a:srgbClr val="002060"/>
                </a:solidFill>
                <a:effectLst>
                  <a:outerShdw blurRad="38100" dist="38100" dir="2700000" algn="tl">
                    <a:srgbClr val="000000">
                      <a:alpha val="43137"/>
                    </a:srgbClr>
                  </a:outerShdw>
                </a:effectLst>
              </a:rPr>
              <a:t>Voici une illustration simplifiée des éléments entrant dans la compréhension auxquels les apprentis lecteurs sont confrontés .</a:t>
            </a:r>
            <a:r>
              <a:rPr lang="fr-FR" sz="2400" b="1" u="sng" dirty="0" smtClean="0">
                <a:solidFill>
                  <a:srgbClr val="002060"/>
                </a:solidFill>
              </a:rPr>
              <a:t/>
            </a:r>
            <a:br>
              <a:rPr lang="fr-FR" sz="2400" b="1" u="sng" dirty="0" smtClean="0">
                <a:solidFill>
                  <a:srgbClr val="002060"/>
                </a:solidFill>
              </a:rPr>
            </a:br>
            <a:r>
              <a:rPr lang="fr-FR" sz="2400" b="1" u="sng" dirty="0" smtClean="0">
                <a:solidFill>
                  <a:srgbClr val="002060"/>
                </a:solidFill>
              </a:rPr>
              <a:t> </a:t>
            </a:r>
            <a:r>
              <a:rPr lang="fr-FR" sz="2400" u="sng" dirty="0">
                <a:solidFill>
                  <a:schemeClr val="tx2">
                    <a:lumMod val="60000"/>
                    <a:lumOff val="40000"/>
                  </a:schemeClr>
                </a:solidFill>
              </a:rPr>
              <a:t/>
            </a:r>
            <a:br>
              <a:rPr lang="fr-FR" sz="2400" u="sng" dirty="0">
                <a:solidFill>
                  <a:schemeClr val="tx2">
                    <a:lumMod val="60000"/>
                    <a:lumOff val="40000"/>
                  </a:schemeClr>
                </a:solidFill>
              </a:rPr>
            </a:br>
            <a:endParaRPr lang="fr-FR" sz="2400" u="sng" dirty="0">
              <a:solidFill>
                <a:schemeClr val="tx2">
                  <a:lumMod val="60000"/>
                  <a:lumOff val="40000"/>
                </a:schemeClr>
              </a:solidFill>
            </a:endParaRPr>
          </a:p>
        </p:txBody>
      </p:sp>
      <p:sp>
        <p:nvSpPr>
          <p:cNvPr id="3" name="Espace réservé du contenu 2"/>
          <p:cNvSpPr>
            <a:spLocks noGrp="1"/>
          </p:cNvSpPr>
          <p:nvPr>
            <p:ph idx="1"/>
          </p:nvPr>
        </p:nvSpPr>
        <p:spPr>
          <a:xfrm>
            <a:off x="457200" y="908720"/>
            <a:ext cx="8229600" cy="5217443"/>
          </a:xfrm>
        </p:spPr>
        <p:txBody>
          <a:bodyPr>
            <a:normAutofit fontScale="62500" lnSpcReduction="20000"/>
          </a:bodyPr>
          <a:lstStyle/>
          <a:p>
            <a:pPr algn="ctr">
              <a:buNone/>
            </a:pPr>
            <a:endParaRPr lang="fr-FR" sz="1800" b="1" dirty="0" smtClean="0">
              <a:solidFill>
                <a:srgbClr val="00B050"/>
              </a:solidFill>
            </a:endParaRPr>
          </a:p>
          <a:p>
            <a:pPr algn="ctr">
              <a:buNone/>
            </a:pPr>
            <a:endParaRPr lang="fr-FR" sz="1800" b="1" dirty="0" smtClean="0">
              <a:solidFill>
                <a:srgbClr val="00B050"/>
              </a:solidFill>
            </a:endParaRPr>
          </a:p>
          <a:p>
            <a:pPr algn="ctr">
              <a:buNone/>
            </a:pPr>
            <a:r>
              <a:rPr lang="fr-FR" sz="3600" b="1" i="1" u="sng" dirty="0" smtClean="0">
                <a:solidFill>
                  <a:schemeClr val="tx2">
                    <a:lumMod val="50000"/>
                  </a:schemeClr>
                </a:solidFill>
              </a:rPr>
              <a:t>Exemple 1</a:t>
            </a:r>
            <a:r>
              <a:rPr lang="fr-FR" sz="3600" i="1" dirty="0" smtClean="0">
                <a:solidFill>
                  <a:schemeClr val="tx2">
                    <a:lumMod val="50000"/>
                  </a:schemeClr>
                </a:solidFill>
              </a:rPr>
              <a:t> :  Comprendre un texte littéraire (lecture magistrale ou autonome)</a:t>
            </a:r>
          </a:p>
          <a:p>
            <a:pPr algn="ctr">
              <a:buNone/>
            </a:pPr>
            <a:endParaRPr lang="fr-FR" sz="1800" i="1" dirty="0" smtClean="0">
              <a:solidFill>
                <a:srgbClr val="00B050"/>
              </a:solidFill>
            </a:endParaRPr>
          </a:p>
          <a:p>
            <a:pPr algn="ctr">
              <a:buNone/>
            </a:pPr>
            <a:endParaRPr lang="fr-FR" sz="1800" i="1" dirty="0" smtClean="0">
              <a:solidFill>
                <a:srgbClr val="00B050"/>
              </a:solidFill>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20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r>
              <a:rPr lang="fr-FR" sz="19200" dirty="0" smtClean="0">
                <a:solidFill>
                  <a:srgbClr val="FF0000"/>
                </a:solidFill>
                <a:effectLst>
                  <a:outerShdw blurRad="38100" dist="38100" dir="2700000" algn="tl">
                    <a:srgbClr val="000000">
                      <a:alpha val="43137"/>
                    </a:srgbClr>
                  </a:outerShdw>
                </a:effectLst>
                <a:latin typeface="AR DARLING" pitchFamily="2" charset="0"/>
              </a:rPr>
              <a:t>?</a:t>
            </a:r>
            <a:r>
              <a:rPr lang="fr-FR" sz="19200" b="1" dirty="0" smtClean="0">
                <a:solidFill>
                  <a:srgbClr val="00B050"/>
                </a:solidFill>
              </a:rPr>
              <a:t> </a:t>
            </a:r>
            <a:endParaRPr lang="fr-FR" sz="9600" b="1" dirty="0" smtClean="0">
              <a:solidFill>
                <a:srgbClr val="00B050"/>
              </a:solidFill>
            </a:endParaRPr>
          </a:p>
          <a:p>
            <a:pPr algn="ctr">
              <a:buNone/>
            </a:pPr>
            <a:r>
              <a:rPr lang="fr-FR" sz="2200" b="1" dirty="0" smtClean="0">
                <a:solidFill>
                  <a:srgbClr val="002060"/>
                </a:solidFill>
              </a:rPr>
              <a:t>Diaporama GA Créteil Apprentissage de la compréhension au C2 </a:t>
            </a:r>
          </a:p>
          <a:p>
            <a:pPr algn="ctr">
              <a:buNone/>
            </a:pPr>
            <a:r>
              <a:rPr lang="fr-FR" sz="2200" i="1" dirty="0" smtClean="0">
                <a:solidFill>
                  <a:srgbClr val="002060"/>
                </a:solidFill>
              </a:rPr>
              <a:t>« J’ai un problème avec ma mère »</a:t>
            </a:r>
          </a:p>
          <a:p>
            <a:pPr algn="ctr">
              <a:buNone/>
            </a:pPr>
            <a:r>
              <a:rPr lang="fr-FR" sz="2200" i="1" dirty="0" smtClean="0">
                <a:solidFill>
                  <a:srgbClr val="002060"/>
                </a:solidFill>
              </a:rPr>
              <a:t>Babette Cole</a:t>
            </a:r>
          </a:p>
          <a:p>
            <a:pPr algn="ctr">
              <a:buNone/>
            </a:pPr>
            <a:endParaRPr lang="fr-FR" sz="14100" dirty="0" smtClean="0">
              <a:solidFill>
                <a:srgbClr val="FF0000"/>
              </a:solidFill>
              <a:effectLst>
                <a:outerShdw blurRad="38100" dist="38100" dir="2700000" algn="tl">
                  <a:srgbClr val="000000">
                    <a:alpha val="43137"/>
                  </a:srgbClr>
                </a:outerShdw>
              </a:effectLst>
              <a:latin typeface="AR DARLING" pitchFamily="2" charset="0"/>
            </a:endParaRPr>
          </a:p>
          <a:p>
            <a:pPr algn="ctr">
              <a:buNone/>
            </a:pPr>
            <a:endParaRPr lang="fr-FR" sz="12000" dirty="0">
              <a:solidFill>
                <a:srgbClr val="FF0000"/>
              </a:solidFill>
              <a:effectLst>
                <a:outerShdw blurRad="38100" dist="38100" dir="2700000" algn="tl">
                  <a:srgbClr val="000000">
                    <a:alpha val="43137"/>
                  </a:srgbClr>
                </a:outerShdw>
              </a:effectLst>
              <a:latin typeface="AR DARLING" pitchFamily="2" charset="0"/>
            </a:endParaRPr>
          </a:p>
          <a:p>
            <a:pPr>
              <a:buNone/>
            </a:pPr>
            <a:endParaRPr lang="fr-FR" dirty="0"/>
          </a:p>
        </p:txBody>
      </p:sp>
      <p:pic>
        <p:nvPicPr>
          <p:cNvPr id="4" name="il_fi" descr="Afficher l'image d'origine"/>
          <p:cNvPicPr/>
          <p:nvPr/>
        </p:nvPicPr>
        <p:blipFill>
          <a:blip r:embed="rId3" cstate="print"/>
          <a:srcRect b="76596"/>
          <a:stretch>
            <a:fillRect/>
          </a:stretch>
        </p:blipFill>
        <p:spPr bwMode="auto">
          <a:xfrm>
            <a:off x="3275856" y="2204864"/>
            <a:ext cx="2564388" cy="792088"/>
          </a:xfrm>
          <a:prstGeom prst="rect">
            <a:avLst/>
          </a:prstGeom>
          <a:noFill/>
          <a:ln w="9525">
            <a:noFill/>
            <a:miter lim="800000"/>
            <a:headEnd/>
            <a:tailEnd/>
          </a:ln>
        </p:spPr>
      </p:pic>
      <p:sp>
        <p:nvSpPr>
          <p:cNvPr id="6"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827584" y="2276475"/>
            <a:ext cx="7416824" cy="360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3600" i="1" dirty="0"/>
              <a:t>J'ai un problème avec ma mère</a:t>
            </a:r>
          </a:p>
          <a:p>
            <a:pPr algn="ctr" eaLnBrk="1" hangingPunct="1">
              <a:spcBef>
                <a:spcPct val="0"/>
              </a:spcBef>
              <a:buFontTx/>
              <a:buNone/>
            </a:pPr>
            <a:r>
              <a:rPr lang="fr-FR" altLang="fr-FR" sz="2400" i="1" dirty="0"/>
              <a:t>Babette Cole </a:t>
            </a:r>
            <a:r>
              <a:rPr lang="fr-FR" altLang="fr-FR" sz="2400" i="1" dirty="0" smtClean="0"/>
              <a:t>– SEUIL</a:t>
            </a:r>
          </a:p>
          <a:p>
            <a:pPr algn="ctr" eaLnBrk="1" hangingPunct="1">
              <a:spcBef>
                <a:spcPct val="0"/>
              </a:spcBef>
              <a:buFontTx/>
              <a:buNone/>
            </a:pPr>
            <a:endParaRPr lang="fr-FR" altLang="fr-FR" sz="2400" i="1" dirty="0" smtClean="0"/>
          </a:p>
          <a:p>
            <a:pPr algn="ctr" eaLnBrk="1" hangingPunct="1">
              <a:spcBef>
                <a:spcPct val="0"/>
              </a:spcBef>
              <a:buFontTx/>
              <a:buNone/>
            </a:pPr>
            <a:endParaRPr lang="fr-FR" altLang="fr-FR" sz="2400" i="1" dirty="0" smtClean="0"/>
          </a:p>
          <a:p>
            <a:pPr algn="ctr" eaLnBrk="1" hangingPunct="1">
              <a:spcBef>
                <a:spcPct val="0"/>
              </a:spcBef>
              <a:buFontTx/>
              <a:buNone/>
            </a:pPr>
            <a:endParaRPr lang="fr-FR" altLang="fr-FR" sz="2400" i="1" dirty="0" smtClean="0"/>
          </a:p>
          <a:p>
            <a:pPr algn="ctr" eaLnBrk="1" hangingPunct="1">
              <a:spcBef>
                <a:spcPct val="0"/>
              </a:spcBef>
              <a:buNone/>
            </a:pPr>
            <a:r>
              <a:rPr lang="fr-FR" altLang="fr-FR" sz="2400" dirty="0" smtClean="0">
                <a:solidFill>
                  <a:srgbClr val="00B0F0"/>
                </a:solidFill>
              </a:rPr>
              <a:t> </a:t>
            </a:r>
            <a:r>
              <a:rPr lang="fr-FR" altLang="fr-FR" sz="2400" b="1" i="1" dirty="0" smtClean="0">
                <a:solidFill>
                  <a:srgbClr val="002060"/>
                </a:solidFill>
              </a:rPr>
              <a:t>Ceux qui connaissent cette histoire doivent se taire… CHUT…</a:t>
            </a:r>
          </a:p>
          <a:p>
            <a:pPr algn="ctr" eaLnBrk="1" hangingPunct="1">
              <a:spcBef>
                <a:spcPct val="0"/>
              </a:spcBef>
              <a:buFontTx/>
              <a:buNone/>
            </a:pPr>
            <a:endParaRPr lang="fr-FR" altLang="fr-FR" sz="2400" i="1" dirty="0"/>
          </a:p>
          <a:p>
            <a:pPr algn="ctr" eaLnBrk="1" hangingPunct="1">
              <a:spcBef>
                <a:spcPct val="0"/>
              </a:spcBef>
              <a:buFontTx/>
              <a:buNone/>
            </a:pPr>
            <a:endParaRPr lang="fr-FR" altLang="fr-FR" sz="2400" i="1" dirty="0"/>
          </a:p>
        </p:txBody>
      </p:sp>
      <p:sp>
        <p:nvSpPr>
          <p:cNvPr id="4"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87704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oneTexte 2"/>
          <p:cNvSpPr txBox="1">
            <a:spLocks noChangeArrowheads="1"/>
          </p:cNvSpPr>
          <p:nvPr/>
        </p:nvSpPr>
        <p:spPr bwMode="auto">
          <a:xfrm>
            <a:off x="971550" y="692150"/>
            <a:ext cx="7129463" cy="538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34400">
                <a:solidFill>
                  <a:srgbClr val="FF0000"/>
                </a:solidFill>
                <a:latin typeface="Arial" charset="0"/>
              </a:rPr>
              <a:t>?</a:t>
            </a:r>
          </a:p>
        </p:txBody>
      </p:sp>
      <p:sp>
        <p:nvSpPr>
          <p:cNvPr id="4"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84283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alyse tail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813" y="404813"/>
            <a:ext cx="6394450" cy="590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pied de page 3"/>
          <p:cNvSpPr>
            <a:spLocks noGrp="1"/>
          </p:cNvSpPr>
          <p:nvPr>
            <p:ph type="ftr" sz="quarter" idx="11"/>
          </p:nvPr>
        </p:nvSpPr>
        <p:spPr>
          <a:xfrm>
            <a:off x="2195736" y="630932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115659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971550" y="404813"/>
            <a:ext cx="73453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a:t>« Le problème avec ma mère, c’est ses chapeaux</a:t>
            </a:r>
            <a:r>
              <a:rPr lang="fr-FR" altLang="fr-FR" sz="1800"/>
              <a:t> ; »</a:t>
            </a:r>
          </a:p>
        </p:txBody>
      </p:sp>
      <p:pic>
        <p:nvPicPr>
          <p:cNvPr id="6147" name="Picture 2" descr="http://cmjg1954.c.m.pic.centerblog.net/d51b51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1196975"/>
            <a:ext cx="17557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AutoShape 4" descr="data:image/jpeg;base64,/9j/4AAQSkZJRgABAQAAAQABAAD/2wCEAAkGBxQSEhQUEhQVFBQUFRUVFBUYFxQYFRQUFBUXFxUUFRUYHCggGBolHBQUITEhJSkrLi4uFx8zODMsNygtLisBCgoKDg0OGxAQGiwkHyYsLCwsLCwsLCwsLCwsLCwsLCwtLCwsLCwsLCwsLCwsLCwsLCwsLCwsLCwsNCwsLCwsLP/AABEIAKYBLwMBIgACEQEDEQH/xAAcAAAABwEBAAAAAAAAAAAAAAAAAQIDBAUGBwj/xABAEAABAwIEAwYFAgMGBQUAAAABAAIRAwQFEiExQVFxBhMiYYGRBzJCobHB0SNS8BQVQ2KCkiQzorLxCFNyo8L/xAAbAQACAwEBAQAAAAAAAAAAAAAAAwECBAUGB//EADARAAICAQQBAQYFBAMAAAAAAAABAhEDBBIhMUEFEyIyUWFxFJGhseGBwdHwFUJy/9oADAMBAAIRAxEAPwDp39nRign0cI2lbGO4RigngEcKdoWNdyEO6CdhHCNpFjQpJXdBOQhCKJsb7pH3aWgigsR3QQ7tCtVaxpc4hrRqSeCxmPdqaplls3KNu8dAPUT8o+6pJqJq0ujy6mVQ6+fg1N9e0qImo8N8uJ6BZXFu3dJoIpAz/MY+zVz7FnVzUAe7MXa5pJHnJPJUtYuDi0jxTEb9IWaWZ+D0mn9HwY+Z3J/kjVXvaUuJJ1PnqoZxWo4TMDh59Aq6lRaw/wAU+Ibt39Ouym2VxLpgAQYHl15pO5vyd2GOlwqGv73f/MUn+/HDiUu4sWPJIlpPAERPQqHcYHUHylrvKYP30+6OSknJLok/365Otx4qkqYdWaJNJ8DWQJA8yRKh50WzMtTfRrBjycp44FjxUS21Ci2W9vfg6Hhfad9NwLXdeR8iOK6TgeKNuaeYaOEZhyPMeS890q5BXUvhbe5nvaT/AIf4cI/X3T8M3upnM9V0+LLgllSqSOiZUISkFro8hYmEISkFNBYmEcI0EUFiUIRoQooLAm6zZCcROCKCzM4gyCnbV2idxGmo9ouLrobZ2dDTyuI+5HTRFLYudJ8mlItkaTKEr1hxRSNJlCUAKCNJlHKADQlFKOUAGjSZQlAGF+JOJupPoMkhr2unlmnwz/tPusFUxMzvt/28fZdD+KeF99aioPmoumeTXECfR2T7rjrrg6E78evELDntSPZ+i54/hlH5FldXOYFsmdx5n9il2FUHxE+ICA4CXN6ee48lXVKRhpnhI8xwnkiFQ02uIgzroQY5zGyznWlN9tcDwcPEZmN+Z1j1QddZdWnhr+yrqUu5nXbT90m/qZQGtBkzvwKFB9FZa2o7vBOF4Z0JlXWH0nuILoe2PkJMTPIH8ysrY2znvAmPCT6wtrb4hTt6cOEuEw2BrJOXX2kqUtrOZ6jqc+XTVBO20uOyZjF42hbOaIa6oC1jWgACdz0ErB92rR1yKry+tmcTsGua2PIZmkQmqtNs+EOA5OIJ9wApfzJ9P0PsIbZfE+W/BBFBLp0VLaxOspqLOmsCIjKC3PwwqZbxrf5mvb/0l3/5WVFOCtV8Pm/8bS/1n/63q+P40Z9djS02T/y/2OuhGkyhK6R8/FIJMoSgBSCRKOUAKRJMoEoAUiSZQzIAg39NVlMQVc3eypaxgrm+oQuNmvSvmh8JwBRmlPteuE5qzo0WWZCUlBevOGLBQlJCNACpR5klBAC5QlFCEIAMFGs92r7V0bFkv8VQ/LTG/Vx4Bcg7Qduru6MZzTYTpTpy0dCRq5LllUeDdg0GTKtz4X++DuGL3NA03061WmwPa5pzPaNxEwSuD43bAeJpB2zQQdRx0VWaQbrVdB3j5nnry9Sl067PpaT1P6BZck9539Dp1pouN3ZPxAFjac8aTPwoNvUB3+XSY3jyS6bnfK5ocw/LrBbPKUxcYS8eJh9yAB11SVFN9nRnlmknGNpdromOoU+DneWg/dRblw1BMGIB4+nmoouyBJ9+Epp4Ly3aeHQqYxd8isupg4VBcsn4Ixzi7PrlAcBxhp1+xT9eo9731HNgF3hPAjhHTZRsKuMj5Owa5vqWmPuE5bmARwMT1Gx/rmpk+eSuJS9nFQfT5+pJpKU0yojGKVTYlnWxjganQzVFTajaFI6hWXVa/wCHFP8A4mf5abvvA/VZKNQriwx7+w06tYCXlvd09oD3HRzvIQmY+JWc/wBRTlp5xXbR2JBUXY3GKl3asq1aeRxLmnQgPyn52g6gHX1B4K8ldBO1Z8/yQcJOL8BygilCVJQNBEChKADQRSggAIQgm6lcBLyZVBF4Qcg6zdFU3QCl1bhVlVxcVy9VPJmjtgjdhhGDtjdavCjC9Uh1sXBR6VovO5NJmT95nQjki+jSZkYKGVKyr2+44O0KUYQyowEbgoAKUgAjARuCgJi+uRSpvqHZjXO6wJj1UiFU9rnZbOuf8mvQubJ9pUOXAzDjUskYvy0cA7QYi+vWfUqOJcXE/wDhME90wH63iZ/lado8yujdgOytpXqPq1nNqva7w27vlA/ncPr1nTbmsv24wl9O5qtDZIeYaB9LjmYWjkQQslcJnplO808aVOK4/gyJdqpuH5SfGSBGkcTynh1XQLzspb2FkwuNOrdVIL3ZmuFPTVlMbAAkDNuYPDQYG+r02mSQ48ht7qZLmkVwVs9rJ0r8jmKXDmgFus7n6RyA5qmunPJyknzHDpCmW9N1ckuMBsQOA5ActlJZQDDmPOWz9R5lSqh9yuVZdU91tQJFvYwxtM7/AFdTqfZRq9sacRO+U+R3HuFOoXMandOMqBwqN/xHZXMHMtJ8PWCk27OpPDj2Lb4VFbeMyPiNw13uP/KOnUU3FR3tFlRo8dM5KjTuAflPSZCqqdN54K1WjMnLHOkm/wChZMuFIZd9FWss6h4geik08Kefqj0VKXzNsMuZ9QZObeBPMugVBGB1DtUHqEVTBbhu2V3Q6qa+o158se4MtqVYEhbTsZSpvrND2teNS3MA4NeNWuE8dDB81y01KtP52Ob5wY91qeyGNEVqcHXO3/uVocMRqMkc+KUOnT+h3AhRry8p0QHVajKbSYBe5rQTyEnUqcQud/GPAqlahTuKOZxts+emJM0qkZngc2lo9CeS3JnhKNvZXdOs3NSqNqN5scHAdY29U/lXmbBcdfScCxzm8iCQR/8AE/ouj4F8T3syi6aKtIwO+ZDXtP8Anbs4+yu4vwVs6nlQhMYVilG5YKlB7Xt4xu08nA6gqZCW2yw1CB0SnuhQa9xKTky7RkMdh17jko4BJS6VIlT6VEBKjjc3chjmo8IisteaDbQKdCQdFpikuEIbbIj6AAVa90FTr+tAWTvsQIKw6zFatGjBPwzbgI4RI5W4zgQCIowgBUI0SNABOManTzVPjOK2xpVKb6rfGxzNJdGYRw6rH/FLE7ii9oEii5vhcPlLvqafP9FzKpfvcdXH3SZ5adUdvR+nY5QWSUvrx/ks22FRjw5tZlMgyCHOkeYI2T2I1jXcH3FcPe1oYHwQ4tGwJHzb7nVUJqnmU9TtC7os+59HblPGnuaHn2VA71qh9Amf7FaDjUd5kj9lLGEbTP8AXJS6XZ2deHmYVrkY56rT3zG/1IFCvQpzlDjMTJ5bcPNIrVqLzJYf9x/CnvwymAdJjjJ3TX92tMQ38qrdFlr4NUo8fYh99RH+HP8Aqd+6BuaW/dCerv3VizBm8vsnaeCtOxA5aIRD9QiuK/RFc/E2Hem09dT7oNxVo2pM9ldMwoMOrQQeMBLdaN5D2CrZP/JS7SKdmNAf4TfZLGOcqbfYqyfaudo0ABRamGunUwFZclX6tNdIabjw/wDaH3Tjcf5U/uVHfZR5yob6ceisiH6vl+ReDtC3Z1Ix/XkiscVtqdZlYUYcxwdGoaSDIlvHZVtGs0yCNZBny4hC7YHEZR/RV1ETL1aUuJQTOmWvxSpH56fs79wri07f2j9y5vWD+q4dd4fvl0I+6re8I6q+6SERx6TL/wBK+zf9zbfEbC7JlQXdo9kVHxUoRADjr3jBtlMajmZCyPfGn4miWO0c07DyPlyKrLy9PymSOvFO2N7Gh1Gx6ea1YpOuTj6uGOOSsb4+po8Cx2raP762cQPrZvA5OH1NXd+yfaBl9btrNgGctRszleOHQggjqvNBqGk6W7HbpxaVvfhVjZoXYpz/AAbmGETo1/0H306O8leSszxdHbK4UZtCSp0IsqzOKfLHW0JYyEuUkqJc3QaFZFSZmREgrN3ePBvFMW/aRjj8ymiLNBdWoIVFd4OCrJmKAjdHRuA5TVhZPSkSOFQsBKCKEcIANGiRwgBm7tWVWFlVjXsdu1wBB9CsNjHwpt6pLreo+3J+mO8pjoCQ4f7it+GpQaoaT7G482TH8Lo4nf8AwvvqZ/h91Xbwh+V3+2pH5KOw7N3jBlr21RgGzwA8dDkmOq7ZlSSxU9nE0v1DK1UjklLCdCYiAot5Tc0bkdNiuhYth8S7mTw5rM3thLCOf2VJQ+REMu58mSYM09f6/RP2oykA7c1Pp4flfI2KfdYa6BIq3ya31wU2J4i5s5GnKB80HLPIRr6qss8Zcfna0D1BWwo22XeY5R+qYubRp2CetqXRnak32VP98NDR9QPuAp9chrC/gBPoq92GnNsIVte0f4ZH+VUcUyybRW/3owMknKOXEqmrdoSXQ2mAJiSST9lOoWJc7aIV1QtGDgJ5wrpRQuSk+mUlO8JnMNtuE9J/VQLkBxkLT17QO2E+cfjVV1zZDgqurGJPspLOj4i4jQH31Vj3c+JogSlW1EEFuzgdPMKfbUZ0KvES+GMvtGlk7R7+QWev8Mq1KkUaNSpp9FN7teWgW/wXBjVrNZGkgmeGq65b0crQ2dgrNAs/s3weRsfwmtbVQy4pupPc0PDXCCWkkAx1BVfSdBXZ/wD1EYaYtLgDQd5RcfMw9n4euLBaIPgxTe6TZaW5D25ePDyKetrqpREtJa4GWjjmGo+6rGOIOinUS6QXGR7wmCT1Vhl624pU61MyyqwPaeo1HlBkeikFq5Z8FcfIfUsnGWlprUfIggVGDy1Dh0K6ySs8uGOjyiFcuyhYbtNjOSddVsMZqw0rkuPE1Kp4qYO2EuCsvb5z5JKrRdOaZBKuqeDF3kpVHstm3BTkLJHZ7F3P8JK2mGMO6qOz/Z0UzstSaGQIZCLoBKUfvEO8Wah9j6Uo2dKFRFASISlGD0rOUUA/CUo3eIZ0UA+ShKYBQJU0Fib+3ztLYmfyqG4wV+XWCRrpy5FaAFE4oJUjnls3M94yluUxrx1OohTmWyur+zdJe4gzDdAZMSZMndQS4BZ5KmbYSuJCNsEzWtQpNW5A3Kp7y/c85WaDn+yo5jVBiqdBpOhl07clLuKHhiN01hIYzK0ghw4nZ3PXmrarCvHopLszVtbNBgmDyVlTtFDvKTXFwAMzMjYevNC2vSw5X7cD+6q5UWSsm1LfRVV5abq679pGhUG51RdkcoR2TwRlepUDt2BpDcu8zJnhGnutg/svSI0A6a/YgyFim9qm2VRrQySAe80GoMFoBGohXFD4l0TvTcOjh+oT1KKRH4LU5FuhHj7o2GFYdToTkABO51/JJKsO9WTte3Nq/wCpzeoH6FWdvj1u/wCWsyfM5fyrXFiJ6PUQ5lB/kUXxktO+wqueNJ1OqP8AS8Nd/wBL3LzYN16s7VWwuLG6pjUPoVQI18QYXN231AXlRrdk2HRjlx2PNHkptOrpDRrxKgtjkpds8+iahRqvhlXLcTtDMfxHM/3U3iPYr0Wai8ydlqmW+tCDEXVsfeq1rvs5elCUrJ2Mg+Clx+qYKyOH4eHPJPNanHtlRWF0ASogTIt7fCmhTW0WNVJe441g1KzWI9tmt0BTEyh0IXTGqFiWLNjdcmvO2zidJT+CYvUuHGdkNgjuCNJlCUgaKSgm5SgVIDgRpEo8yAFQgEzVuGtEuIaOZIH5VJiHbC3pbE1D/l29yockh+HTZczrHFs0STVqBolxDRzJAHuVzTFPiDUP/KAYPd3uVksR7QVahlzyepn8pTzLwdbF6HlavJJL9X/g6/fdqral9ec8ma/fZZbE/iM4f8tjG+ZOY/oAuaVr9x4qI+oeKo8kmb4em6XF2tz+pv8ABe2D6t2xtaoXB8sEmGgnaGjTda65pa/15rhdauWQ9u7TIPIjZdl7PYuLq3p1QRJADwPpeAMw/rmqyVxswaxJZfdVcEDFmlo8uPRVNrj1APLHuyGYGYEA9HbLT4qBkcfIqhvOzTK1JvhBIHv0UY4q+RDdqi1a9jh4XNPKCE26m/8AmMKmtLVoGSplJa0NEy14LQdXHjPh9lKFrRzR/FjWdXR1367K7gyrVdp/lZOL2MHicB1IVJfY3SL+7pzUdxygw3qUd65tMtFNjJBdmc6SXAgwGjedR7J3BsJFOm4keJwJ139VLjxyCVcj+EB7my7QcB5KyyIWrQKbZ5BVPanGBQonL87vCwfk+gSY9ku5cGK7S3ofc1CNgco88qr214UbMlSmtHUxycIpImMvCOKn2+LO5qilKa5VcTRDVSTNhZ9oHt2e5s6GCRodCufXdDJUc3+UmOnD9FeUaqh41SmHjho79Cm4J1KmZvV8Sz4PaRXK/byVbU9SfCjhyepMJW5HkSztKxY5jxuxzXDqHAj7gH0Xpu3uRUa2owy17Q5p8nCR+V5doacF2/4Z4qX2zabjLmDMOcOcZb6E/dUyDcUXK/pyaLF6chYu5GR5W8uwCFhu0NOJIVIkSRQ4ycw3WLvwJV9f3rjIhZu8JPBMKECoVtfh9S1J6/hYoUXExBXTOw9nkaJ5KsnwTHs6xnQ7xRy9JzJYwld4h3qjSqntPf8AdUHQYL/COn1fbT1UN0rHYMMs2SOOPllV2h7YODi2icrR9UeJ3nrsFTW3bO4DT4yZMCQ0keYJCyl/cySkU3w0LI5tnt8ei02OKgoJ/dFrfYxVqGXvLj5mVWVa5PFMPqppzlWzQ2kqXCFVKiYqPQcU0SgzzkHKTCCNSI7GLtstKv8A4YYi9lc0hJZUa4kCNCwE5teEDVUrgpHZJoZdCYgtqRmYag1pv+kaz58E7HTVM5XqEGnvXyOr136EHb8cwp1HQCNlWXVYOIcNiNDoA7KeDN2jKWQD7lSsNuxGUnp+yW4OLMN742gX9pTqfO2Tz4qrdhTOBcB1K0+ZvkkF7eQVk38yY5Zx4RR29hSYZDZPMp+sICsHlu+ip8SvWiZOgQ7ZVtydsiXl42m0vecrGifTZc2xvE3XFUuPyjRo5BS+0mOGu4taSKYO3B8GZPlP4VKiMaNWKPlikcpMoEqTTYSUCkAIEoKpkhjk7uCDsdD6qKxyeY5UaNeOdqmU1ekWuLTw/qUbCeCn4pSkB3LQ9CoLKoHBb8U90bPLa3T+wyuPjx9iXbnLq8x5Lb/D3FMtwHEkD5QOYduT00WEpsnxb+XJT7Z9WfCcvRMatUZ8U1CSk1Z6FfXVRiNtnQwO+bWoU3Bwc4MaH8w8NEyOsqcYWd8DKT6MfcYCCdlEd2aHJbdwCQQo3MNpjKfZsA7K+w6zyBWhSSUbgotcyGdMB6BerURZIDlhu3d9L8gOjBH+o6mft7LW3N0GMc4/SCf2C5fi9znzE6kkmepScz4o7/oOn3Tlmfjhfd/x+5RXLk85yi13ajqnXFZj0Kl7zA4pslByblBSUgyUgo5RFApsCKUERUlegynLOv3dRj/F4XAnK7K4j6gHcJEj1TTkkqUKyJSTTNtZ4qKlIGDOgzOPeVHVGAfwxGrQWEHURLYkpVLEMxgGD+FiqNZzHBzHFrhqHAwQfIhSKV+4Gdzz4pu5Ps5UtHKDuHRo29qKjSQdY906e1x5fdZJlTnuotasZVVBCpKd1tNoO0jqkyQ1o4zwWZxnGXVSWgnJPqVVFxKACskkNjB+QAJZQARlA9R4CBVr2c7P1b2sKVOGy0uzuBygAxOm+uiqCugdkbCr/ZqNxbmoyvSc+mWFpy16Tn986myQfHlLXMI0JBG8K8I7mZtTmeOPHY9cdgKFGllrVahuZjLTLCCY1DWkS5uhO8nZUVx2Cu2277kBjqbAXfMQ80xPjDSOXCZXT34RSqEVQWlziCKjXO2iMuRxIcIjQEGQs72p7QNtLJ1pUdnuKjHN8EkNa4auOoyjcAa6c4TpQjRzsWpy3Sd2cqanWlMtSwVlZ3YOh2u2WOHkqYK6pnRVFenBg6J2nfaOf6vC9s/6Cqc7N0Uy3pO3c6FAY5o5k+ynU6oeNZHNakcNmj7PdoXUqoDDo7wk6a6yul4dinetnTM3RwH2K5FhNuM4jZvi9eC0mGYkaVTMOeo5hZM06yHotBoPxOilxUr91/2OhmskGsmadUPaHNMtIkfsmn9VerOJJSi9r7RIfcph1wU1kJTlOgiitlrnQzIkFcgqu1FYtoGPqIC5zdVJCCCx5viPZejKtGvuytrfsnZQQSjXH4mIckoIIBhEIigggowkIQQUkMIokEFIthEIpRoKUUACltKJBAR5EXYGhAhMtCCCsuhE0t4aJBBBBadn7Rr3Pc8TlywOEmTPplGh03XVaV/XOHC6e9p8THtaBlDaTawY5sD6y1ro1gEN8yiQWvF0cHWt+0ZWMwAvxEUKVR9uAy5uajqbnBxdWuH0mNbMw0FgMcMzo3XKrjNnfnJc/M4PcSSXOBIJk6nbiggq5ehug+J/YSEpBBZzrok2zZKhYtSAcDzQQRifvhr4p6NtkVtIIwYQQXRPKGiwdmWjm3L5PoNAE7TegguVldzZ9B0MVHT40vkjU9mb860zsZI8iAJ9Cr0boILTgdxPN+uwjHU2l2uSXSCeKCCacU//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6149" name="AutoShape 6" descr="data:image/jpeg;base64,/9j/4AAQSkZJRgABAQAAAQABAAD/2wCEAAkGBxQSEhQUEhQVFBQUFRUVFBUYFxQYFRQUFBUXFxUUFRUYHCggGBolHBQUITEhJSkrLi4uFx8zODMsNygtLisBCgoKDg0OGxAQGiwkHyYsLCwsLCwsLCwsLCwsLCwsLCwtLCwsLCwsLCwsLCwsLCwsLCwsLCwsLCwsNCwsLCwsLP/AABEIAKYBLwMBIgACEQEDEQH/xAAcAAAABwEBAAAAAAAAAAAAAAAAAQIDBAUGBwj/xABAEAABAwIEAwYFAgMGBQUAAAABAAIRAwQFEiExQVFxBhMiYYGRBzJCobHB0SNS8BQVQ2KCkiQzorLxCFNyo8L/xAAbAQACAwEBAQAAAAAAAAAAAAAAAwECBAUGB//EADARAAICAQQBAQYFBAMAAAAAAAABAhEDBBIhMUEFEyIyUWFxFJGhseGBwdHwFUJy/9oADAMBAAIRAxEAPwDp39nRign0cI2lbGO4RigngEcKdoWNdyEO6CdhHCNpFjQpJXdBOQhCKJsb7pH3aWgigsR3QQ7tCtVaxpc4hrRqSeCxmPdqaplls3KNu8dAPUT8o+6pJqJq0ujy6mVQ6+fg1N9e0qImo8N8uJ6BZXFu3dJoIpAz/MY+zVz7FnVzUAe7MXa5pJHnJPJUtYuDi0jxTEb9IWaWZ+D0mn9HwY+Z3J/kjVXvaUuJJ1PnqoZxWo4TMDh59Aq6lRaw/wAU+Ibt39Ouym2VxLpgAQYHl15pO5vyd2GOlwqGv73f/MUn+/HDiUu4sWPJIlpPAERPQqHcYHUHylrvKYP30+6OSknJLok/365Otx4qkqYdWaJNJ8DWQJA8yRKh50WzMtTfRrBjycp44FjxUS21Ci2W9vfg6Hhfad9NwLXdeR8iOK6TgeKNuaeYaOEZhyPMeS890q5BXUvhbe5nvaT/AIf4cI/X3T8M3upnM9V0+LLgllSqSOiZUISkFro8hYmEISkFNBYmEcI0EUFiUIRoQooLAm6zZCcROCKCzM4gyCnbV2idxGmo9ouLrobZ2dDTyuI+5HTRFLYudJ8mlItkaTKEr1hxRSNJlCUAKCNJlHKADQlFKOUAGjSZQlAGF+JOJupPoMkhr2unlmnwz/tPusFUxMzvt/28fZdD+KeF99aioPmoumeTXECfR2T7rjrrg6E78evELDntSPZ+i54/hlH5FldXOYFsmdx5n9il2FUHxE+ICA4CXN6ee48lXVKRhpnhI8xwnkiFQ02uIgzroQY5zGyznWlN9tcDwcPEZmN+Z1j1QddZdWnhr+yrqUu5nXbT90m/qZQGtBkzvwKFB9FZa2o7vBOF4Z0JlXWH0nuILoe2PkJMTPIH8ysrY2znvAmPCT6wtrb4hTt6cOEuEw2BrJOXX2kqUtrOZ6jqc+XTVBO20uOyZjF42hbOaIa6oC1jWgACdz0ErB92rR1yKry+tmcTsGua2PIZmkQmqtNs+EOA5OIJ9wApfzJ9P0PsIbZfE+W/BBFBLp0VLaxOspqLOmsCIjKC3PwwqZbxrf5mvb/0l3/5WVFOCtV8Pm/8bS/1n/63q+P40Z9djS02T/y/2OuhGkyhK6R8/FIJMoSgBSCRKOUAKRJMoEoAUiSZQzIAg39NVlMQVc3eypaxgrm+oQuNmvSvmh8JwBRmlPteuE5qzo0WWZCUlBevOGLBQlJCNACpR5klBAC5QlFCEIAMFGs92r7V0bFkv8VQ/LTG/Vx4Bcg7Qduru6MZzTYTpTpy0dCRq5LllUeDdg0GTKtz4X++DuGL3NA03061WmwPa5pzPaNxEwSuD43bAeJpB2zQQdRx0VWaQbrVdB3j5nnry9Sl067PpaT1P6BZck9539Dp1pouN3ZPxAFjac8aTPwoNvUB3+XSY3jyS6bnfK5ocw/LrBbPKUxcYS8eJh9yAB11SVFN9nRnlmknGNpdromOoU+DneWg/dRblw1BMGIB4+nmoouyBJ9+Epp4Ly3aeHQqYxd8isupg4VBcsn4Ixzi7PrlAcBxhp1+xT9eo9731HNgF3hPAjhHTZRsKuMj5Owa5vqWmPuE5bmARwMT1Gx/rmpk+eSuJS9nFQfT5+pJpKU0yojGKVTYlnWxjganQzVFTajaFI6hWXVa/wCHFP8A4mf5abvvA/VZKNQriwx7+w06tYCXlvd09oD3HRzvIQmY+JWc/wBRTlp5xXbR2JBUXY3GKl3asq1aeRxLmnQgPyn52g6gHX1B4K8ldBO1Z8/yQcJOL8BygilCVJQNBEChKADQRSggAIQgm6lcBLyZVBF4Qcg6zdFU3QCl1bhVlVxcVy9VPJmjtgjdhhGDtjdavCjC9Uh1sXBR6VovO5NJmT95nQjki+jSZkYKGVKyr2+44O0KUYQyowEbgoAKUgAjARuCgJi+uRSpvqHZjXO6wJj1UiFU9rnZbOuf8mvQubJ9pUOXAzDjUskYvy0cA7QYi+vWfUqOJcXE/wDhME90wH63iZ/lado8yujdgOytpXqPq1nNqva7w27vlA/ncPr1nTbmsv24wl9O5qtDZIeYaB9LjmYWjkQQslcJnplO808aVOK4/gyJdqpuH5SfGSBGkcTynh1XQLzspb2FkwuNOrdVIL3ZmuFPTVlMbAAkDNuYPDQYG+r02mSQ48ht7qZLmkVwVs9rJ0r8jmKXDmgFus7n6RyA5qmunPJyknzHDpCmW9N1ckuMBsQOA5ActlJZQDDmPOWz9R5lSqh9yuVZdU91tQJFvYwxtM7/AFdTqfZRq9sacRO+U+R3HuFOoXMandOMqBwqN/xHZXMHMtJ8PWCk27OpPDj2Lb4VFbeMyPiNw13uP/KOnUU3FR3tFlRo8dM5KjTuAflPSZCqqdN54K1WjMnLHOkm/wChZMuFIZd9FWss6h4geik08Kefqj0VKXzNsMuZ9QZObeBPMugVBGB1DtUHqEVTBbhu2V3Q6qa+o158se4MtqVYEhbTsZSpvrND2teNS3MA4NeNWuE8dDB81y01KtP52Ob5wY91qeyGNEVqcHXO3/uVocMRqMkc+KUOnT+h3AhRry8p0QHVajKbSYBe5rQTyEnUqcQud/GPAqlahTuKOZxts+emJM0qkZngc2lo9CeS3JnhKNvZXdOs3NSqNqN5scHAdY29U/lXmbBcdfScCxzm8iCQR/8AE/ouj4F8T3syi6aKtIwO+ZDXtP8Anbs4+yu4vwVs6nlQhMYVilG5YKlB7Xt4xu08nA6gqZCW2yw1CB0SnuhQa9xKTky7RkMdh17jko4BJS6VIlT6VEBKjjc3chjmo8IisteaDbQKdCQdFpikuEIbbIj6AAVa90FTr+tAWTvsQIKw6zFatGjBPwzbgI4RI5W4zgQCIowgBUI0SNABOManTzVPjOK2xpVKb6rfGxzNJdGYRw6rH/FLE7ii9oEii5vhcPlLvqafP9FzKpfvcdXH3SZ5adUdvR+nY5QWSUvrx/ks22FRjw5tZlMgyCHOkeYI2T2I1jXcH3FcPe1oYHwQ4tGwJHzb7nVUJqnmU9TtC7os+59HblPGnuaHn2VA71qh9Amf7FaDjUd5kj9lLGEbTP8AXJS6XZ2deHmYVrkY56rT3zG/1IFCvQpzlDjMTJ5bcPNIrVqLzJYf9x/CnvwymAdJjjJ3TX92tMQ38qrdFlr4NUo8fYh99RH+HP8Aqd+6BuaW/dCerv3VizBm8vsnaeCtOxA5aIRD9QiuK/RFc/E2Hem09dT7oNxVo2pM9ldMwoMOrQQeMBLdaN5D2CrZP/JS7SKdmNAf4TfZLGOcqbfYqyfaudo0ABRamGunUwFZclX6tNdIabjw/wDaH3Tjcf5U/uVHfZR5yob6ceisiH6vl+ReDtC3Z1Ix/XkiscVtqdZlYUYcxwdGoaSDIlvHZVtGs0yCNZBny4hC7YHEZR/RV1ETL1aUuJQTOmWvxSpH56fs79wri07f2j9y5vWD+q4dd4fvl0I+6re8I6q+6SERx6TL/wBK+zf9zbfEbC7JlQXdo9kVHxUoRADjr3jBtlMajmZCyPfGn4miWO0c07DyPlyKrLy9PymSOvFO2N7Gh1Gx6ea1YpOuTj6uGOOSsb4+po8Cx2raP762cQPrZvA5OH1NXd+yfaBl9btrNgGctRszleOHQggjqvNBqGk6W7HbpxaVvfhVjZoXYpz/AAbmGETo1/0H306O8leSszxdHbK4UZtCSp0IsqzOKfLHW0JYyEuUkqJc3QaFZFSZmREgrN3ePBvFMW/aRjj8ymiLNBdWoIVFd4OCrJmKAjdHRuA5TVhZPSkSOFQsBKCKEcIANGiRwgBm7tWVWFlVjXsdu1wBB9CsNjHwpt6pLreo+3J+mO8pjoCQ4f7it+GpQaoaT7G482TH8Lo4nf8AwvvqZ/h91Xbwh+V3+2pH5KOw7N3jBlr21RgGzwA8dDkmOq7ZlSSxU9nE0v1DK1UjklLCdCYiAot5Tc0bkdNiuhYth8S7mTw5rM3thLCOf2VJQ+REMu58mSYM09f6/RP2oykA7c1Pp4flfI2KfdYa6BIq3ya31wU2J4i5s5GnKB80HLPIRr6qss8Zcfna0D1BWwo22XeY5R+qYubRp2CetqXRnak32VP98NDR9QPuAp9chrC/gBPoq92GnNsIVte0f4ZH+VUcUyybRW/3owMknKOXEqmrdoSXQ2mAJiSST9lOoWJc7aIV1QtGDgJ5wrpRQuSk+mUlO8JnMNtuE9J/VQLkBxkLT17QO2E+cfjVV1zZDgqurGJPspLOj4i4jQH31Vj3c+JogSlW1EEFuzgdPMKfbUZ0KvES+GMvtGlk7R7+QWev8Mq1KkUaNSpp9FN7teWgW/wXBjVrNZGkgmeGq65b0crQ2dgrNAs/s3weRsfwmtbVQy4pupPc0PDXCCWkkAx1BVfSdBXZ/wD1EYaYtLgDQd5RcfMw9n4euLBaIPgxTe6TZaW5D25ePDyKetrqpREtJa4GWjjmGo+6rGOIOinUS6QXGR7wmCT1Vhl624pU61MyyqwPaeo1HlBkeikFq5Z8FcfIfUsnGWlprUfIggVGDy1Dh0K6ySs8uGOjyiFcuyhYbtNjOSddVsMZqw0rkuPE1Kp4qYO2EuCsvb5z5JKrRdOaZBKuqeDF3kpVHstm3BTkLJHZ7F3P8JK2mGMO6qOz/Z0UzstSaGQIZCLoBKUfvEO8Wah9j6Uo2dKFRFASISlGD0rOUUA/CUo3eIZ0UA+ShKYBQJU0Fib+3ztLYmfyqG4wV+XWCRrpy5FaAFE4oJUjnls3M94yluUxrx1OohTmWyur+zdJe4gzDdAZMSZMndQS4BZ5KmbYSuJCNsEzWtQpNW5A3Kp7y/c85WaDn+yo5jVBiqdBpOhl07clLuKHhiN01hIYzK0ghw4nZ3PXmrarCvHopLszVtbNBgmDyVlTtFDvKTXFwAMzMjYevNC2vSw5X7cD+6q5UWSsm1LfRVV5abq679pGhUG51RdkcoR2TwRlepUDt2BpDcu8zJnhGnutg/svSI0A6a/YgyFim9qm2VRrQySAe80GoMFoBGohXFD4l0TvTcOjh+oT1KKRH4LU5FuhHj7o2GFYdToTkABO51/JJKsO9WTte3Nq/wCpzeoH6FWdvj1u/wCWsyfM5fyrXFiJ6PUQ5lB/kUXxktO+wqueNJ1OqP8AS8Nd/wBL3LzYN16s7VWwuLG6pjUPoVQI18QYXN231AXlRrdk2HRjlx2PNHkptOrpDRrxKgtjkpds8+iahRqvhlXLcTtDMfxHM/3U3iPYr0Wai8ydlqmW+tCDEXVsfeq1rvs5elCUrJ2Mg+Clx+qYKyOH4eHPJPNanHtlRWF0ASogTIt7fCmhTW0WNVJe441g1KzWI9tmt0BTEyh0IXTGqFiWLNjdcmvO2zidJT+CYvUuHGdkNgjuCNJlCUgaKSgm5SgVIDgRpEo8yAFQgEzVuGtEuIaOZIH5VJiHbC3pbE1D/l29yockh+HTZczrHFs0STVqBolxDRzJAHuVzTFPiDUP/KAYPd3uVksR7QVahlzyepn8pTzLwdbF6HlavJJL9X/g6/fdqral9ec8ma/fZZbE/iM4f8tjG+ZOY/oAuaVr9x4qI+oeKo8kmb4em6XF2tz+pv8ABe2D6t2xtaoXB8sEmGgnaGjTda65pa/15rhdauWQ9u7TIPIjZdl7PYuLq3p1QRJADwPpeAMw/rmqyVxswaxJZfdVcEDFmlo8uPRVNrj1APLHuyGYGYEA9HbLT4qBkcfIqhvOzTK1JvhBIHv0UY4q+RDdqi1a9jh4XNPKCE26m/8AmMKmtLVoGSplJa0NEy14LQdXHjPh9lKFrRzR/FjWdXR1367K7gyrVdp/lZOL2MHicB1IVJfY3SL+7pzUdxygw3qUd65tMtFNjJBdmc6SXAgwGjedR7J3BsJFOm4keJwJ139VLjxyCVcj+EB7my7QcB5KyyIWrQKbZ5BVPanGBQonL87vCwfk+gSY9ku5cGK7S3ofc1CNgco88qr214UbMlSmtHUxycIpImMvCOKn2+LO5qilKa5VcTRDVSTNhZ9oHt2e5s6GCRodCufXdDJUc3+UmOnD9FeUaqh41SmHjho79Cm4J1KmZvV8Sz4PaRXK/byVbU9SfCjhyepMJW5HkSztKxY5jxuxzXDqHAj7gH0Xpu3uRUa2owy17Q5p8nCR+V5doacF2/4Z4qX2zabjLmDMOcOcZb6E/dUyDcUXK/pyaLF6chYu5GR5W8uwCFhu0NOJIVIkSRQ4ycw3WLvwJV9f3rjIhZu8JPBMKECoVtfh9S1J6/hYoUXExBXTOw9nkaJ5KsnwTHs6xnQ7xRy9JzJYwld4h3qjSqntPf8AdUHQYL/COn1fbT1UN0rHYMMs2SOOPllV2h7YODi2icrR9UeJ3nrsFTW3bO4DT4yZMCQ0keYJCyl/cySkU3w0LI5tnt8ei02OKgoJ/dFrfYxVqGXvLj5mVWVa5PFMPqppzlWzQ2kqXCFVKiYqPQcU0SgzzkHKTCCNSI7GLtstKv8A4YYi9lc0hJZUa4kCNCwE5teEDVUrgpHZJoZdCYgtqRmYag1pv+kaz58E7HTVM5XqEGnvXyOr136EHb8cwp1HQCNlWXVYOIcNiNDoA7KeDN2jKWQD7lSsNuxGUnp+yW4OLMN742gX9pTqfO2Tz4qrdhTOBcB1K0+ZvkkF7eQVk38yY5Zx4RR29hSYZDZPMp+sICsHlu+ip8SvWiZOgQ7ZVtydsiXl42m0vecrGifTZc2xvE3XFUuPyjRo5BS+0mOGu4taSKYO3B8GZPlP4VKiMaNWKPlikcpMoEqTTYSUCkAIEoKpkhjk7uCDsdD6qKxyeY5UaNeOdqmU1ekWuLTw/qUbCeCn4pSkB3LQ9CoLKoHBb8U90bPLa3T+wyuPjx9iXbnLq8x5Lb/D3FMtwHEkD5QOYduT00WEpsnxb+XJT7Z9WfCcvRMatUZ8U1CSk1Z6FfXVRiNtnQwO+bWoU3Bwc4MaH8w8NEyOsqcYWd8DKT6MfcYCCdlEd2aHJbdwCQQo3MNpjKfZsA7K+w6zyBWhSSUbgotcyGdMB6BerURZIDlhu3d9L8gOjBH+o6mft7LW3N0GMc4/SCf2C5fi9znzE6kkmepScz4o7/oOn3Tlmfjhfd/x+5RXLk85yi13ajqnXFZj0Kl7zA4pslByblBSUgyUgo5RFApsCKUERUlegynLOv3dRj/F4XAnK7K4j6gHcJEj1TTkkqUKyJSTTNtZ4qKlIGDOgzOPeVHVGAfwxGrQWEHURLYkpVLEMxgGD+FiqNZzHBzHFrhqHAwQfIhSKV+4Gdzz4pu5Ps5UtHKDuHRo29qKjSQdY906e1x5fdZJlTnuotasZVVBCpKd1tNoO0jqkyQ1o4zwWZxnGXVSWgnJPqVVFxKACskkNjB+QAJZQARlA9R4CBVr2c7P1b2sKVOGy0uzuBygAxOm+uiqCugdkbCr/ZqNxbmoyvSc+mWFpy16Tn986myQfHlLXMI0JBG8K8I7mZtTmeOPHY9cdgKFGllrVahuZjLTLCCY1DWkS5uhO8nZUVx2Cu2277kBjqbAXfMQ80xPjDSOXCZXT34RSqEVQWlziCKjXO2iMuRxIcIjQEGQs72p7QNtLJ1pUdnuKjHN8EkNa4auOoyjcAa6c4TpQjRzsWpy3Sd2cqanWlMtSwVlZ3YOh2u2WOHkqYK6pnRVFenBg6J2nfaOf6vC9s/6Cqc7N0Uy3pO3c6FAY5o5k+ynU6oeNZHNakcNmj7PdoXUqoDDo7wk6a6yul4dinetnTM3RwH2K5FhNuM4jZvi9eC0mGYkaVTMOeo5hZM06yHotBoPxOilxUr91/2OhmskGsmadUPaHNMtIkfsmn9VerOJJSi9r7RIfcph1wU1kJTlOgiitlrnQzIkFcgqu1FYtoGPqIC5zdVJCCCx5viPZejKtGvuytrfsnZQQSjXH4mIckoIIBhEIigggowkIQQUkMIokEFIthEIpRoKUUACltKJBAR5EXYGhAhMtCCCsuhE0t4aJBBBBadn7Rr3Pc8TlywOEmTPplGh03XVaV/XOHC6e9p8THtaBlDaTawY5sD6y1ro1gEN8yiQWvF0cHWt+0ZWMwAvxEUKVR9uAy5uajqbnBxdWuH0mNbMw0FgMcMzo3XKrjNnfnJc/M4PcSSXOBIJk6nbiggq5ehug+J/YSEpBBZzrok2zZKhYtSAcDzQQRifvhr4p6NtkVtIIwYQQXRPKGiwdmWjm3L5PoNAE7TegguVldzZ9B0MVHT40vkjU9mb860zsZI8iAJ9Cr0boILTgdxPN+uwjHU2l2uSXSCeKCCacU//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pic>
        <p:nvPicPr>
          <p:cNvPr id="6150" name="Picture 8" descr="http://1jour1actu.com/wp-content/uploads/elisabeth-reine-6203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3950" y="4149725"/>
            <a:ext cx="3643313"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0" descr="http://www.artvalue.com/photos/auction/0/53/53060/after-picasso-pablo-1881-1973-femme-au-chapeau-dora-maar-pla-332686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7313" y="3429000"/>
            <a:ext cx="1944687" cy="232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12" descr="http://www.babelio.com/couv/2483_710700.p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t="24065" r="4546"/>
          <a:stretch>
            <a:fillRect/>
          </a:stretch>
        </p:blipFill>
        <p:spPr bwMode="auto">
          <a:xfrm>
            <a:off x="6948488" y="1196975"/>
            <a:ext cx="1878012"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14" descr="Chat domestique Nouvel An Chapeau d'hiver Animaux"/>
          <p:cNvPicPr>
            <a:picLocks noChangeAspect="1" noChangeArrowheads="1"/>
          </p:cNvPicPr>
          <p:nvPr/>
        </p:nvPicPr>
        <p:blipFill>
          <a:blip r:embed="rId7" cstate="print">
            <a:extLst>
              <a:ext uri="{28A0092B-C50C-407E-A947-70E740481C1C}">
                <a14:useLocalDpi xmlns:a14="http://schemas.microsoft.com/office/drawing/2010/main" xmlns="" val="0"/>
              </a:ext>
            </a:extLst>
          </a:blip>
          <a:srcRect t="21529" r="2042"/>
          <a:stretch>
            <a:fillRect/>
          </a:stretch>
        </p:blipFill>
        <p:spPr bwMode="auto">
          <a:xfrm>
            <a:off x="2555875" y="981075"/>
            <a:ext cx="3455988" cy="183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16" descr="http://ecx.images-amazon.com/images/I/51RJW32EYE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l="11052" t="30240" r="2737" b="2914"/>
          <a:stretch>
            <a:fillRect/>
          </a:stretch>
        </p:blipFill>
        <p:spPr bwMode="auto">
          <a:xfrm>
            <a:off x="250825" y="4005263"/>
            <a:ext cx="20732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space réservé du pied de page 3"/>
          <p:cNvSpPr>
            <a:spLocks noGrp="1"/>
          </p:cNvSpPr>
          <p:nvPr>
            <p:ph type="ftr" sz="quarter" idx="11"/>
          </p:nvPr>
        </p:nvSpPr>
        <p:spPr>
          <a:xfrm>
            <a:off x="2123728"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1971488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1000" fill="hold"/>
                                        <p:tgtEl>
                                          <p:spTgt spid="6147"/>
                                        </p:tgtEl>
                                        <p:attrNameLst>
                                          <p:attrName>ppt_x</p:attrName>
                                        </p:attrNameLst>
                                      </p:cBhvr>
                                      <p:tavLst>
                                        <p:tav tm="0">
                                          <p:val>
                                            <p:strVal val="#ppt_x"/>
                                          </p:val>
                                        </p:tav>
                                        <p:tav tm="100000">
                                          <p:val>
                                            <p:strVal val="#ppt_x"/>
                                          </p:val>
                                        </p:tav>
                                      </p:tavLst>
                                    </p:anim>
                                    <p:anim calcmode="lin" valueType="num">
                                      <p:cBhvr additive="base">
                                        <p:cTn id="8" dur="10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53"/>
                                        </p:tgtEl>
                                        <p:attrNameLst>
                                          <p:attrName>style.visibility</p:attrName>
                                        </p:attrNameLst>
                                      </p:cBhvr>
                                      <p:to>
                                        <p:strVal val="visible"/>
                                      </p:to>
                                    </p:set>
                                    <p:anim calcmode="lin" valueType="num">
                                      <p:cBhvr additive="base">
                                        <p:cTn id="13" dur="1000" fill="hold"/>
                                        <p:tgtEl>
                                          <p:spTgt spid="6153"/>
                                        </p:tgtEl>
                                        <p:attrNameLst>
                                          <p:attrName>ppt_x</p:attrName>
                                        </p:attrNameLst>
                                      </p:cBhvr>
                                      <p:tavLst>
                                        <p:tav tm="0">
                                          <p:val>
                                            <p:strVal val="#ppt_x"/>
                                          </p:val>
                                        </p:tav>
                                        <p:tav tm="100000">
                                          <p:val>
                                            <p:strVal val="#ppt_x"/>
                                          </p:val>
                                        </p:tav>
                                      </p:tavLst>
                                    </p:anim>
                                    <p:anim calcmode="lin" valueType="num">
                                      <p:cBhvr additive="base">
                                        <p:cTn id="14" dur="10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additive="base">
                                        <p:cTn id="19" dur="1000" fill="hold"/>
                                        <p:tgtEl>
                                          <p:spTgt spid="6152"/>
                                        </p:tgtEl>
                                        <p:attrNameLst>
                                          <p:attrName>ppt_x</p:attrName>
                                        </p:attrNameLst>
                                      </p:cBhvr>
                                      <p:tavLst>
                                        <p:tav tm="0">
                                          <p:val>
                                            <p:strVal val="0-#ppt_w/2"/>
                                          </p:val>
                                        </p:tav>
                                        <p:tav tm="100000">
                                          <p:val>
                                            <p:strVal val="#ppt_x"/>
                                          </p:val>
                                        </p:tav>
                                      </p:tavLst>
                                    </p:anim>
                                    <p:anim calcmode="lin" valueType="num">
                                      <p:cBhvr additive="base">
                                        <p:cTn id="20" dur="10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6154"/>
                                        </p:tgtEl>
                                        <p:attrNameLst>
                                          <p:attrName>style.visibility</p:attrName>
                                        </p:attrNameLst>
                                      </p:cBhvr>
                                      <p:to>
                                        <p:strVal val="visible"/>
                                      </p:to>
                                    </p:set>
                                    <p:anim calcmode="lin" valueType="num">
                                      <p:cBhvr additive="base">
                                        <p:cTn id="25" dur="1000" fill="hold"/>
                                        <p:tgtEl>
                                          <p:spTgt spid="6154"/>
                                        </p:tgtEl>
                                        <p:attrNameLst>
                                          <p:attrName>ppt_x</p:attrName>
                                        </p:attrNameLst>
                                      </p:cBhvr>
                                      <p:tavLst>
                                        <p:tav tm="0">
                                          <p:val>
                                            <p:strVal val="1+#ppt_w/2"/>
                                          </p:val>
                                        </p:tav>
                                        <p:tav tm="100000">
                                          <p:val>
                                            <p:strVal val="#ppt_x"/>
                                          </p:val>
                                        </p:tav>
                                      </p:tavLst>
                                    </p:anim>
                                    <p:anim calcmode="lin" valueType="num">
                                      <p:cBhvr additive="base">
                                        <p:cTn id="26" dur="1000" fill="hold"/>
                                        <p:tgtEl>
                                          <p:spTgt spid="6154"/>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nodeType="click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1000" fill="hold"/>
                                        <p:tgtEl>
                                          <p:spTgt spid="6151"/>
                                        </p:tgtEl>
                                        <p:attrNameLst>
                                          <p:attrName>ppt_x</p:attrName>
                                        </p:attrNameLst>
                                      </p:cBhvr>
                                      <p:tavLst>
                                        <p:tav tm="0">
                                          <p:val>
                                            <p:strVal val="1+#ppt_w/2"/>
                                          </p:val>
                                        </p:tav>
                                        <p:tav tm="100000">
                                          <p:val>
                                            <p:strVal val="#ppt_x"/>
                                          </p:val>
                                        </p:tav>
                                      </p:tavLst>
                                    </p:anim>
                                    <p:anim calcmode="lin" valueType="num">
                                      <p:cBhvr additive="base">
                                        <p:cTn id="32" dur="1000" fill="hold"/>
                                        <p:tgtEl>
                                          <p:spTgt spid="6151"/>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6150"/>
                                        </p:tgtEl>
                                        <p:attrNameLst>
                                          <p:attrName>style.visibility</p:attrName>
                                        </p:attrNameLst>
                                      </p:cBhvr>
                                      <p:to>
                                        <p:strVal val="visible"/>
                                      </p:to>
                                    </p:set>
                                    <p:anim calcmode="lin" valueType="num">
                                      <p:cBhvr additive="base">
                                        <p:cTn id="37" dur="1000" fill="hold"/>
                                        <p:tgtEl>
                                          <p:spTgt spid="6150"/>
                                        </p:tgtEl>
                                        <p:attrNameLst>
                                          <p:attrName>ppt_x</p:attrName>
                                        </p:attrNameLst>
                                      </p:cBhvr>
                                      <p:tavLst>
                                        <p:tav tm="0">
                                          <p:val>
                                            <p:strVal val="0-#ppt_w/2"/>
                                          </p:val>
                                        </p:tav>
                                        <p:tav tm="100000">
                                          <p:val>
                                            <p:strVal val="#ppt_x"/>
                                          </p:val>
                                        </p:tav>
                                      </p:tavLst>
                                    </p:anim>
                                    <p:anim calcmode="lin" valueType="num">
                                      <p:cBhvr additive="base">
                                        <p:cTn id="38" dur="1000" fill="hold"/>
                                        <p:tgtEl>
                                          <p:spTgt spid="61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2"/>
          <p:cNvSpPr txBox="1">
            <a:spLocks noChangeArrowheads="1"/>
          </p:cNvSpPr>
          <p:nvPr/>
        </p:nvSpPr>
        <p:spPr bwMode="auto">
          <a:xfrm>
            <a:off x="971550" y="692150"/>
            <a:ext cx="7129463" cy="538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34400">
                <a:solidFill>
                  <a:srgbClr val="FF0000"/>
                </a:solidFill>
                <a:latin typeface="Arial" charset="0"/>
              </a:rPr>
              <a:t>?</a:t>
            </a:r>
          </a:p>
        </p:txBody>
      </p:sp>
      <p:sp>
        <p:nvSpPr>
          <p:cNvPr id="4" name="Espace réservé du pied de page 3"/>
          <p:cNvSpPr>
            <a:spLocks noGrp="1"/>
          </p:cNvSpPr>
          <p:nvPr>
            <p:ph type="ftr" sz="quarter" idx="11"/>
          </p:nvPr>
        </p:nvSpPr>
        <p:spPr>
          <a:xfrm>
            <a:off x="1979712"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80324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8195" name="Rectangle 7"/>
          <p:cNvSpPr>
            <a:spLocks noChangeArrowheads="1"/>
          </p:cNvSpPr>
          <p:nvPr/>
        </p:nvSpPr>
        <p:spPr bwMode="auto">
          <a:xfrm>
            <a:off x="179388" y="476250"/>
            <a:ext cx="8785225"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dirty="0" smtClean="0"/>
              <a:t>Le problème </a:t>
            </a:r>
            <a:r>
              <a:rPr lang="fr-FR" altLang="fr-FR" sz="1500" dirty="0"/>
              <a:t>avec ma </a:t>
            </a:r>
            <a:r>
              <a:rPr lang="fr-FR" altLang="fr-FR" sz="1500" dirty="0" smtClean="0"/>
              <a:t>mère, </a:t>
            </a:r>
            <a:r>
              <a:rPr lang="fr-FR" altLang="fr-FR" sz="1500" dirty="0"/>
              <a:t>c’est ses </a:t>
            </a:r>
            <a:r>
              <a:rPr lang="fr-FR" altLang="fr-FR" sz="1500" dirty="0" smtClean="0"/>
              <a:t>chapeaux</a:t>
            </a:r>
            <a:r>
              <a:rPr lang="fr-FR" altLang="fr-FR" sz="1500" dirty="0"/>
              <a:t>.</a:t>
            </a:r>
          </a:p>
          <a:p>
            <a:pPr eaLnBrk="1" hangingPunct="1">
              <a:spcBef>
                <a:spcPct val="0"/>
              </a:spcBef>
              <a:buFontTx/>
              <a:buNone/>
            </a:pPr>
            <a:r>
              <a:rPr lang="fr-FR" altLang="fr-FR" sz="1500" dirty="0"/>
              <a:t>Quand elle m’a amené à ma nouvelle école, les autres enfants me regardaient  d’un air drôlement bizarre...</a:t>
            </a:r>
          </a:p>
          <a:p>
            <a:pPr eaLnBrk="1" hangingPunct="1">
              <a:spcBef>
                <a:spcPct val="0"/>
              </a:spcBef>
              <a:buFontTx/>
              <a:buNone/>
            </a:pPr>
            <a:r>
              <a:rPr lang="fr-FR" altLang="fr-FR" sz="1500" dirty="0"/>
              <a:t>Elle ne s’entendait pas toujours très bien....avec les autres parents.</a:t>
            </a:r>
          </a:p>
          <a:p>
            <a:pPr eaLnBrk="1" hangingPunct="1">
              <a:spcBef>
                <a:spcPct val="0"/>
              </a:spcBef>
              <a:buFontTx/>
              <a:buNone/>
            </a:pPr>
            <a:r>
              <a:rPr lang="fr-FR" altLang="fr-FR" sz="1500" dirty="0"/>
              <a:t>Ils me demandaient toujours où était mon papa. Je leur répétais ce que ma mère m’avait dit :« Il restera en  bocal jusqu'à ce qu’il n’aille plus au bistrot. »</a:t>
            </a:r>
          </a:p>
          <a:p>
            <a:pPr eaLnBrk="1" hangingPunct="1">
              <a:spcBef>
                <a:spcPct val="0"/>
              </a:spcBef>
              <a:buFontTx/>
              <a:buNone/>
            </a:pPr>
            <a:r>
              <a:rPr lang="fr-FR" altLang="fr-FR" sz="1500" dirty="0"/>
              <a:t>Un matin, la maîtresse nous demanda si nos mamans pourraient faire des gâteaux pour le goûter de l’école ...</a:t>
            </a:r>
          </a:p>
          <a:p>
            <a:pPr eaLnBrk="1" hangingPunct="1">
              <a:spcBef>
                <a:spcPct val="0"/>
              </a:spcBef>
              <a:buFontTx/>
              <a:buNone/>
            </a:pPr>
            <a:r>
              <a:rPr lang="fr-FR" altLang="fr-FR" sz="1500" dirty="0"/>
              <a:t>Ma mère en fit ...</a:t>
            </a:r>
          </a:p>
          <a:p>
            <a:pPr eaLnBrk="1" hangingPunct="1">
              <a:spcBef>
                <a:spcPct val="0"/>
              </a:spcBef>
              <a:buFontTx/>
              <a:buNone/>
            </a:pPr>
            <a:r>
              <a:rPr lang="fr-FR" altLang="fr-FR" sz="1500" dirty="0"/>
              <a:t>Ce fut un désastre épouvantable.</a:t>
            </a:r>
          </a:p>
          <a:p>
            <a:pPr eaLnBrk="1" hangingPunct="1">
              <a:spcBef>
                <a:spcPct val="0"/>
              </a:spcBef>
              <a:buFontTx/>
              <a:buNone/>
            </a:pPr>
            <a:r>
              <a:rPr lang="fr-FR" altLang="fr-FR" sz="1500" dirty="0"/>
              <a:t>Mais les copains, eux, faillirent mourir de rire.</a:t>
            </a:r>
          </a:p>
          <a:p>
            <a:pPr eaLnBrk="1" hangingPunct="1">
              <a:spcBef>
                <a:spcPct val="0"/>
              </a:spcBef>
              <a:buFontTx/>
              <a:buNone/>
            </a:pPr>
            <a:r>
              <a:rPr lang="fr-FR" altLang="fr-FR" sz="1500" dirty="0"/>
              <a:t>Et ils voulurent tous venir chez moi.</a:t>
            </a:r>
          </a:p>
          <a:p>
            <a:pPr eaLnBrk="1" hangingPunct="1">
              <a:spcBef>
                <a:spcPct val="0"/>
              </a:spcBef>
              <a:buFontTx/>
              <a:buNone/>
            </a:pPr>
            <a:r>
              <a:rPr lang="fr-FR" altLang="fr-FR" sz="1500" dirty="0"/>
              <a:t>Je ne savais pas  ce qu’ils penseraient de la maison de ma mère !</a:t>
            </a:r>
          </a:p>
          <a:p>
            <a:pPr eaLnBrk="1" hangingPunct="1">
              <a:spcBef>
                <a:spcPct val="0"/>
              </a:spcBef>
              <a:buFontTx/>
              <a:buNone/>
            </a:pPr>
            <a:r>
              <a:rPr lang="fr-FR" altLang="fr-FR" sz="1500" dirty="0"/>
              <a:t>«  N’y allez pas »,  dirent les parents.</a:t>
            </a:r>
          </a:p>
          <a:p>
            <a:pPr eaLnBrk="1" hangingPunct="1">
              <a:spcBef>
                <a:spcPct val="0"/>
              </a:spcBef>
              <a:buFontTx/>
              <a:buNone/>
            </a:pPr>
            <a:r>
              <a:rPr lang="fr-FR" altLang="fr-FR" sz="1500" dirty="0"/>
              <a:t>Mais ils vinrent quand même. Ils adorèrent nos petits animaux familiers.</a:t>
            </a:r>
          </a:p>
          <a:p>
            <a:pPr eaLnBrk="1" hangingPunct="1">
              <a:spcBef>
                <a:spcPct val="0"/>
              </a:spcBef>
              <a:buFontTx/>
              <a:buNone/>
            </a:pPr>
            <a:r>
              <a:rPr lang="fr-FR" altLang="fr-FR" sz="1500" dirty="0"/>
              <a:t>On les présenta à grand-mère.</a:t>
            </a:r>
          </a:p>
          <a:p>
            <a:pPr eaLnBrk="1" hangingPunct="1">
              <a:spcBef>
                <a:spcPct val="0"/>
              </a:spcBef>
              <a:buFontTx/>
              <a:buNone/>
            </a:pPr>
            <a:r>
              <a:rPr lang="fr-FR" altLang="fr-FR" sz="1500" dirty="0"/>
              <a:t>Ma mère fut formidable.</a:t>
            </a:r>
          </a:p>
          <a:p>
            <a:pPr eaLnBrk="1" hangingPunct="1">
              <a:spcBef>
                <a:spcPct val="0"/>
              </a:spcBef>
              <a:buFontTx/>
              <a:buNone/>
            </a:pPr>
            <a:r>
              <a:rPr lang="fr-FR" altLang="fr-FR" sz="1500" dirty="0"/>
              <a:t>On s’amusa tous comme des fous.</a:t>
            </a:r>
          </a:p>
          <a:p>
            <a:pPr eaLnBrk="1" hangingPunct="1">
              <a:spcBef>
                <a:spcPct val="0"/>
              </a:spcBef>
              <a:buFontTx/>
              <a:buNone/>
            </a:pPr>
            <a:r>
              <a:rPr lang="fr-FR" altLang="fr-FR" sz="1500" dirty="0"/>
              <a:t>Mais l’arrivée de leurs parents gâcha vraiment tout. Qu’est-ce qu’elle a pris, ma mère !</a:t>
            </a:r>
          </a:p>
          <a:p>
            <a:pPr eaLnBrk="1" hangingPunct="1">
              <a:spcBef>
                <a:spcPct val="0"/>
              </a:spcBef>
              <a:buFontTx/>
              <a:buNone/>
            </a:pPr>
            <a:r>
              <a:rPr lang="fr-FR" altLang="fr-FR" sz="1500" dirty="0"/>
              <a:t>Maman  était  toute  triste.</a:t>
            </a:r>
          </a:p>
          <a:p>
            <a:pPr eaLnBrk="1" hangingPunct="1">
              <a:spcBef>
                <a:spcPct val="0"/>
              </a:spcBef>
              <a:buFontTx/>
              <a:buNone/>
            </a:pPr>
            <a:r>
              <a:rPr lang="fr-FR" altLang="fr-FR" sz="1500" dirty="0"/>
              <a:t>Mes nouveaux amis aussi.</a:t>
            </a:r>
          </a:p>
          <a:p>
            <a:pPr eaLnBrk="1" hangingPunct="1">
              <a:spcBef>
                <a:spcPct val="0"/>
              </a:spcBef>
              <a:buFontTx/>
              <a:buNone/>
            </a:pPr>
            <a:r>
              <a:rPr lang="fr-FR" altLang="fr-FR" sz="1500" dirty="0"/>
              <a:t>« Elle est sympa, ta mère, mais on n’a plus le droit de venir jouer chez  toi. »</a:t>
            </a:r>
          </a:p>
          <a:p>
            <a:pPr eaLnBrk="1" hangingPunct="1">
              <a:spcBef>
                <a:spcPct val="0"/>
              </a:spcBef>
              <a:buFontTx/>
              <a:buNone/>
            </a:pPr>
            <a:r>
              <a:rPr lang="fr-FR" altLang="fr-FR" sz="1500" dirty="0"/>
              <a:t>Un jour, il y eut le feu à l’école.</a:t>
            </a:r>
          </a:p>
          <a:p>
            <a:pPr eaLnBrk="1" hangingPunct="1">
              <a:spcBef>
                <a:spcPct val="0"/>
              </a:spcBef>
              <a:buFontTx/>
              <a:buNone/>
            </a:pPr>
            <a:r>
              <a:rPr lang="fr-FR" altLang="fr-FR" sz="1500" dirty="0"/>
              <a:t>On a cru qu’on allait tous rôtir.</a:t>
            </a:r>
          </a:p>
          <a:p>
            <a:pPr eaLnBrk="1" hangingPunct="1">
              <a:spcBef>
                <a:spcPct val="0"/>
              </a:spcBef>
              <a:buFontTx/>
              <a:buNone/>
            </a:pPr>
            <a:r>
              <a:rPr lang="fr-FR" altLang="fr-FR" sz="1500" dirty="0"/>
              <a:t>Mais ma mère arriva même avant les pompiers !</a:t>
            </a:r>
          </a:p>
          <a:p>
            <a:pPr eaLnBrk="1" hangingPunct="1">
              <a:spcBef>
                <a:spcPct val="0"/>
              </a:spcBef>
              <a:buFontTx/>
              <a:buNone/>
            </a:pPr>
            <a:r>
              <a:rPr lang="fr-FR" altLang="fr-FR" sz="1500" dirty="0"/>
              <a:t>Et elle éteignit le feu toute seule.</a:t>
            </a:r>
          </a:p>
          <a:p>
            <a:pPr eaLnBrk="1" hangingPunct="1">
              <a:spcBef>
                <a:spcPct val="0"/>
              </a:spcBef>
              <a:buFontTx/>
              <a:buNone/>
            </a:pPr>
            <a:r>
              <a:rPr lang="fr-FR" altLang="fr-FR" sz="1500" dirty="0"/>
              <a:t>Les parents félicitèrent ma maman :« Vous avez sauvé nos enfants. »</a:t>
            </a:r>
          </a:p>
          <a:p>
            <a:pPr eaLnBrk="1" hangingPunct="1">
              <a:spcBef>
                <a:spcPct val="0"/>
              </a:spcBef>
              <a:buFontTx/>
              <a:buNone/>
            </a:pPr>
            <a:r>
              <a:rPr lang="fr-FR" altLang="fr-FR" sz="1500" dirty="0"/>
              <a:t>Depuis, on joue  comme des fous dans la maison de maman.</a:t>
            </a:r>
          </a:p>
        </p:txBody>
      </p:sp>
      <p:sp>
        <p:nvSpPr>
          <p:cNvPr id="5"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4249270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0"/>
            <a:ext cx="5651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9219" name="Rectangle 7"/>
          <p:cNvSpPr>
            <a:spLocks noChangeArrowheads="1"/>
          </p:cNvSpPr>
          <p:nvPr/>
        </p:nvSpPr>
        <p:spPr bwMode="auto">
          <a:xfrm>
            <a:off x="8058150" y="0"/>
            <a:ext cx="1085850" cy="366713"/>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Ma mère</a:t>
            </a:r>
          </a:p>
        </p:txBody>
      </p:sp>
      <p:sp>
        <p:nvSpPr>
          <p:cNvPr id="9220" name="Rectangle 8"/>
          <p:cNvSpPr>
            <a:spLocks noChangeArrowheads="1"/>
          </p:cNvSpPr>
          <p:nvPr/>
        </p:nvSpPr>
        <p:spPr bwMode="auto">
          <a:xfrm>
            <a:off x="179388" y="549275"/>
            <a:ext cx="8964612"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a:t>Le problème avec                    c’est ses chapeaux ;</a:t>
            </a:r>
          </a:p>
          <a:p>
            <a:pPr eaLnBrk="1" hangingPunct="1">
              <a:spcBef>
                <a:spcPct val="0"/>
              </a:spcBef>
              <a:buFontTx/>
              <a:buNone/>
            </a:pPr>
            <a:r>
              <a:rPr lang="fr-FR" altLang="fr-FR" sz="1500"/>
              <a:t>Quand          m’a amené à ma nouvelle école, les autres enfants me regardaient  d’un air drôlement bizarre...</a:t>
            </a:r>
          </a:p>
          <a:p>
            <a:pPr eaLnBrk="1" hangingPunct="1">
              <a:spcBef>
                <a:spcPct val="0"/>
              </a:spcBef>
              <a:buFontTx/>
              <a:buNone/>
            </a:pPr>
            <a:r>
              <a:rPr lang="fr-FR" altLang="fr-FR" sz="1500"/>
              <a:t>          ne     entendait pas toujours très bien....avec les autres parents.</a:t>
            </a:r>
          </a:p>
          <a:p>
            <a:pPr eaLnBrk="1" hangingPunct="1">
              <a:spcBef>
                <a:spcPct val="0"/>
              </a:spcBef>
              <a:buFontTx/>
              <a:buNone/>
            </a:pPr>
            <a:r>
              <a:rPr lang="fr-FR" altLang="fr-FR" sz="1500"/>
              <a:t>Ils me demandaient toujours où était mon papa. Je leur répétais ce que                   m’avait dit :« Il restera en  bocal jusqu'à ce qu’il n’aille plus au bistrot. »</a:t>
            </a:r>
          </a:p>
          <a:p>
            <a:pPr eaLnBrk="1" hangingPunct="1">
              <a:spcBef>
                <a:spcPct val="0"/>
              </a:spcBef>
              <a:buFontTx/>
              <a:buNone/>
            </a:pPr>
            <a:r>
              <a:rPr lang="fr-FR" altLang="fr-FR" sz="1500"/>
              <a:t>Un matin, la maîtresse nous demanda si nos mamans pourraient faire des gâteaux pour le goûter de l’école ...</a:t>
            </a:r>
          </a:p>
          <a:p>
            <a:pPr eaLnBrk="1" hangingPunct="1">
              <a:spcBef>
                <a:spcPct val="0"/>
              </a:spcBef>
              <a:buFontTx/>
              <a:buNone/>
            </a:pPr>
            <a:r>
              <a:rPr lang="fr-FR" altLang="fr-FR" sz="1500"/>
              <a:t>                  en fit ...</a:t>
            </a:r>
          </a:p>
          <a:p>
            <a:pPr eaLnBrk="1" hangingPunct="1">
              <a:spcBef>
                <a:spcPct val="0"/>
              </a:spcBef>
              <a:buFontTx/>
              <a:buNone/>
            </a:pPr>
            <a:r>
              <a:rPr lang="fr-FR" altLang="fr-FR" sz="1500"/>
              <a:t>Ce fut un désastre épouvantable.</a:t>
            </a:r>
          </a:p>
          <a:p>
            <a:pPr eaLnBrk="1" hangingPunct="1">
              <a:spcBef>
                <a:spcPct val="0"/>
              </a:spcBef>
              <a:buFontTx/>
              <a:buNone/>
            </a:pPr>
            <a:r>
              <a:rPr lang="fr-FR" altLang="fr-FR" sz="1500"/>
              <a:t>Mais les copains, eux, faillirent mourir de rire.</a:t>
            </a:r>
          </a:p>
          <a:p>
            <a:pPr eaLnBrk="1" hangingPunct="1">
              <a:spcBef>
                <a:spcPct val="0"/>
              </a:spcBef>
              <a:buFontTx/>
              <a:buNone/>
            </a:pPr>
            <a:r>
              <a:rPr lang="fr-FR" altLang="fr-FR" sz="1500"/>
              <a:t>Et ils voulurent tous venir chez moi.</a:t>
            </a:r>
          </a:p>
          <a:p>
            <a:pPr eaLnBrk="1" hangingPunct="1">
              <a:spcBef>
                <a:spcPct val="0"/>
              </a:spcBef>
              <a:buFontTx/>
              <a:buNone/>
            </a:pPr>
            <a:r>
              <a:rPr lang="fr-FR" altLang="fr-FR" sz="1500"/>
              <a:t>Je ne savais pas  ce qu’ils penseraient de la maison de </a:t>
            </a:r>
            <a:r>
              <a:rPr lang="fr-FR" altLang="fr-FR" sz="1500">
                <a:solidFill>
                  <a:srgbClr val="008000"/>
                </a:solidFill>
              </a:rPr>
              <a:t>         </a:t>
            </a:r>
            <a:r>
              <a:rPr lang="fr-FR" altLang="fr-FR" sz="1500"/>
              <a:t>        !</a:t>
            </a:r>
          </a:p>
          <a:p>
            <a:pPr eaLnBrk="1" hangingPunct="1">
              <a:spcBef>
                <a:spcPct val="0"/>
              </a:spcBef>
              <a:buFontTx/>
              <a:buNone/>
            </a:pPr>
            <a:r>
              <a:rPr lang="fr-FR" altLang="fr-FR" sz="1500"/>
              <a:t>«  N’y allez pas »,  dirent les parents.</a:t>
            </a:r>
          </a:p>
          <a:p>
            <a:pPr eaLnBrk="1" hangingPunct="1">
              <a:spcBef>
                <a:spcPct val="0"/>
              </a:spcBef>
              <a:buFontTx/>
              <a:buNone/>
            </a:pPr>
            <a:r>
              <a:rPr lang="fr-FR" altLang="fr-FR" sz="1500"/>
              <a:t>Mais ils vinrent quand même. Ils adorèrent nos petits animaux familiers.</a:t>
            </a:r>
          </a:p>
          <a:p>
            <a:pPr eaLnBrk="1" hangingPunct="1">
              <a:spcBef>
                <a:spcPct val="0"/>
              </a:spcBef>
              <a:buFontTx/>
              <a:buNone/>
            </a:pPr>
            <a:r>
              <a:rPr lang="fr-FR" altLang="fr-FR" sz="1500"/>
              <a:t>On les présenta à grand-mère.</a:t>
            </a:r>
          </a:p>
          <a:p>
            <a:pPr eaLnBrk="1" hangingPunct="1">
              <a:spcBef>
                <a:spcPct val="0"/>
              </a:spcBef>
              <a:buFontTx/>
              <a:buNone/>
            </a:pPr>
            <a:r>
              <a:rPr lang="fr-FR" altLang="fr-FR" sz="1500"/>
              <a:t>                    fut formidable.</a:t>
            </a:r>
          </a:p>
          <a:p>
            <a:pPr eaLnBrk="1" hangingPunct="1">
              <a:spcBef>
                <a:spcPct val="0"/>
              </a:spcBef>
              <a:buFontTx/>
              <a:buNone/>
            </a:pPr>
            <a:r>
              <a:rPr lang="fr-FR" altLang="fr-FR" sz="1500"/>
              <a:t>On s’amusa tous comme des fous.</a:t>
            </a:r>
          </a:p>
          <a:p>
            <a:pPr eaLnBrk="1" hangingPunct="1">
              <a:spcBef>
                <a:spcPct val="0"/>
              </a:spcBef>
              <a:buFontTx/>
              <a:buNone/>
            </a:pPr>
            <a:r>
              <a:rPr lang="fr-FR" altLang="fr-FR" sz="1500"/>
              <a:t>Mais l’arrivée de leurs parents gâcha vraiment tout. Qu’est-ce qu’           a pris,                   !</a:t>
            </a:r>
          </a:p>
          <a:p>
            <a:pPr eaLnBrk="1" hangingPunct="1">
              <a:spcBef>
                <a:spcPct val="0"/>
              </a:spcBef>
              <a:buFontTx/>
              <a:buNone/>
            </a:pPr>
            <a:r>
              <a:rPr lang="fr-FR" altLang="fr-FR" sz="1500"/>
              <a:t>                était  toute  triste.</a:t>
            </a:r>
          </a:p>
          <a:p>
            <a:pPr eaLnBrk="1" hangingPunct="1">
              <a:spcBef>
                <a:spcPct val="0"/>
              </a:spcBef>
              <a:buFontTx/>
              <a:buNone/>
            </a:pPr>
            <a:r>
              <a:rPr lang="fr-FR" altLang="fr-FR" sz="1500"/>
              <a:t>Mes nouveaux amis aussi.</a:t>
            </a:r>
          </a:p>
          <a:p>
            <a:pPr eaLnBrk="1" hangingPunct="1">
              <a:spcBef>
                <a:spcPct val="0"/>
              </a:spcBef>
              <a:buFontTx/>
              <a:buNone/>
            </a:pPr>
            <a:r>
              <a:rPr lang="fr-FR" altLang="fr-FR" sz="1500"/>
              <a:t>«         est sympa,                  , mais on n’a plus le droit de venir jouer chez  toi. »</a:t>
            </a:r>
          </a:p>
          <a:p>
            <a:pPr eaLnBrk="1" hangingPunct="1">
              <a:spcBef>
                <a:spcPct val="0"/>
              </a:spcBef>
              <a:buFontTx/>
              <a:buNone/>
            </a:pPr>
            <a:r>
              <a:rPr lang="fr-FR" altLang="fr-FR" sz="1500"/>
              <a:t>Un jour, il y eut le feu à l’école.</a:t>
            </a:r>
          </a:p>
          <a:p>
            <a:pPr eaLnBrk="1" hangingPunct="1">
              <a:spcBef>
                <a:spcPct val="0"/>
              </a:spcBef>
              <a:buFontTx/>
              <a:buNone/>
            </a:pPr>
            <a:r>
              <a:rPr lang="fr-FR" altLang="fr-FR" sz="1500"/>
              <a:t>On a cru qu’on allait tous rôtir.</a:t>
            </a:r>
          </a:p>
          <a:p>
            <a:pPr eaLnBrk="1" hangingPunct="1">
              <a:spcBef>
                <a:spcPct val="0"/>
              </a:spcBef>
              <a:buFontTx/>
              <a:buNone/>
            </a:pPr>
            <a:r>
              <a:rPr lang="fr-FR" altLang="fr-FR" sz="1500"/>
              <a:t>Mais                   arriva même avant les pompiers !</a:t>
            </a:r>
          </a:p>
          <a:p>
            <a:pPr eaLnBrk="1" hangingPunct="1">
              <a:spcBef>
                <a:spcPct val="0"/>
              </a:spcBef>
              <a:buFontTx/>
              <a:buNone/>
            </a:pPr>
            <a:r>
              <a:rPr lang="fr-FR" altLang="fr-FR" sz="1500"/>
              <a:t>Et     </a:t>
            </a:r>
            <a:r>
              <a:rPr lang="fr-FR" altLang="fr-FR" sz="1500">
                <a:solidFill>
                  <a:srgbClr val="008000"/>
                </a:solidFill>
              </a:rPr>
              <a:t>    </a:t>
            </a:r>
            <a:r>
              <a:rPr lang="fr-FR" altLang="fr-FR" sz="1500"/>
              <a:t>éteignit le feu toute seule.</a:t>
            </a:r>
          </a:p>
          <a:p>
            <a:pPr eaLnBrk="1" hangingPunct="1">
              <a:spcBef>
                <a:spcPct val="0"/>
              </a:spcBef>
              <a:buFontTx/>
              <a:buNone/>
            </a:pPr>
            <a:r>
              <a:rPr lang="fr-FR" altLang="fr-FR" sz="1500"/>
              <a:t>Les parents félicitèrent                        :«           avez sauvé nos enfants. »</a:t>
            </a:r>
          </a:p>
          <a:p>
            <a:pPr eaLnBrk="1" hangingPunct="1">
              <a:spcBef>
                <a:spcPct val="0"/>
              </a:spcBef>
              <a:buFontTx/>
              <a:buNone/>
            </a:pPr>
            <a:r>
              <a:rPr lang="fr-FR" altLang="fr-FR" sz="1500"/>
              <a:t>Depuis, on joue  comme des fous dans la maison de                .</a:t>
            </a:r>
          </a:p>
        </p:txBody>
      </p:sp>
      <p:sp>
        <p:nvSpPr>
          <p:cNvPr id="4106" name="Text Box 10"/>
          <p:cNvSpPr txBox="1">
            <a:spLocks noChangeArrowheads="1"/>
          </p:cNvSpPr>
          <p:nvPr/>
        </p:nvSpPr>
        <p:spPr bwMode="auto">
          <a:xfrm>
            <a:off x="1619250" y="549275"/>
            <a:ext cx="9366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07" name="Text Box 11"/>
          <p:cNvSpPr txBox="1">
            <a:spLocks noChangeArrowheads="1"/>
          </p:cNvSpPr>
          <p:nvPr/>
        </p:nvSpPr>
        <p:spPr bwMode="auto">
          <a:xfrm>
            <a:off x="755650" y="765175"/>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elle</a:t>
            </a:r>
          </a:p>
        </p:txBody>
      </p:sp>
      <p:sp>
        <p:nvSpPr>
          <p:cNvPr id="4108" name="Text Box 12"/>
          <p:cNvSpPr txBox="1">
            <a:spLocks noChangeArrowheads="1"/>
          </p:cNvSpPr>
          <p:nvPr/>
        </p:nvSpPr>
        <p:spPr bwMode="auto">
          <a:xfrm>
            <a:off x="250825" y="981075"/>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Elle</a:t>
            </a:r>
          </a:p>
        </p:txBody>
      </p:sp>
      <p:sp>
        <p:nvSpPr>
          <p:cNvPr id="4109" name="Text Box 13"/>
          <p:cNvSpPr txBox="1">
            <a:spLocks noChangeArrowheads="1"/>
          </p:cNvSpPr>
          <p:nvPr/>
        </p:nvSpPr>
        <p:spPr bwMode="auto">
          <a:xfrm>
            <a:off x="827088" y="981075"/>
            <a:ext cx="360362"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s’</a:t>
            </a:r>
          </a:p>
        </p:txBody>
      </p:sp>
      <p:sp>
        <p:nvSpPr>
          <p:cNvPr id="4110" name="Text Box 14"/>
          <p:cNvSpPr txBox="1">
            <a:spLocks noChangeArrowheads="1"/>
          </p:cNvSpPr>
          <p:nvPr/>
        </p:nvSpPr>
        <p:spPr bwMode="auto">
          <a:xfrm>
            <a:off x="5724525" y="1236663"/>
            <a:ext cx="9350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11" name="Text Box 15"/>
          <p:cNvSpPr txBox="1">
            <a:spLocks noChangeArrowheads="1"/>
          </p:cNvSpPr>
          <p:nvPr/>
        </p:nvSpPr>
        <p:spPr bwMode="auto">
          <a:xfrm>
            <a:off x="179388" y="1916113"/>
            <a:ext cx="935037"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12" name="Text Box 16"/>
          <p:cNvSpPr txBox="1">
            <a:spLocks noChangeArrowheads="1"/>
          </p:cNvSpPr>
          <p:nvPr/>
        </p:nvSpPr>
        <p:spPr bwMode="auto">
          <a:xfrm>
            <a:off x="4357688" y="2820988"/>
            <a:ext cx="935037"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13" name="Text Box 17"/>
          <p:cNvSpPr txBox="1">
            <a:spLocks noChangeArrowheads="1"/>
          </p:cNvSpPr>
          <p:nvPr/>
        </p:nvSpPr>
        <p:spPr bwMode="auto">
          <a:xfrm>
            <a:off x="250825" y="3716338"/>
            <a:ext cx="9350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14" name="Text Box 18"/>
          <p:cNvSpPr txBox="1">
            <a:spLocks noChangeArrowheads="1"/>
          </p:cNvSpPr>
          <p:nvPr/>
        </p:nvSpPr>
        <p:spPr bwMode="auto">
          <a:xfrm>
            <a:off x="6215063" y="4214813"/>
            <a:ext cx="935037"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15" name="Text Box 19"/>
          <p:cNvSpPr txBox="1">
            <a:spLocks noChangeArrowheads="1"/>
          </p:cNvSpPr>
          <p:nvPr/>
        </p:nvSpPr>
        <p:spPr bwMode="auto">
          <a:xfrm>
            <a:off x="5291138" y="4187825"/>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elle </a:t>
            </a:r>
          </a:p>
        </p:txBody>
      </p:sp>
      <p:sp>
        <p:nvSpPr>
          <p:cNvPr id="4116" name="Text Box 20"/>
          <p:cNvSpPr txBox="1">
            <a:spLocks noChangeArrowheads="1"/>
          </p:cNvSpPr>
          <p:nvPr/>
        </p:nvSpPr>
        <p:spPr bwMode="auto">
          <a:xfrm>
            <a:off x="179388" y="4437063"/>
            <a:ext cx="8636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Maman</a:t>
            </a:r>
          </a:p>
        </p:txBody>
      </p:sp>
      <p:sp>
        <p:nvSpPr>
          <p:cNvPr id="4117" name="Text Box 21"/>
          <p:cNvSpPr txBox="1">
            <a:spLocks noChangeArrowheads="1"/>
          </p:cNvSpPr>
          <p:nvPr/>
        </p:nvSpPr>
        <p:spPr bwMode="auto">
          <a:xfrm>
            <a:off x="285750" y="4857750"/>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Elle</a:t>
            </a:r>
          </a:p>
        </p:txBody>
      </p:sp>
      <p:sp>
        <p:nvSpPr>
          <p:cNvPr id="4118" name="Text Box 22"/>
          <p:cNvSpPr txBox="1">
            <a:spLocks noChangeArrowheads="1"/>
          </p:cNvSpPr>
          <p:nvPr/>
        </p:nvSpPr>
        <p:spPr bwMode="auto">
          <a:xfrm>
            <a:off x="1571625" y="4857750"/>
            <a:ext cx="9350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ta  mère</a:t>
            </a:r>
          </a:p>
        </p:txBody>
      </p:sp>
      <p:sp>
        <p:nvSpPr>
          <p:cNvPr id="4119" name="Text Box 23"/>
          <p:cNvSpPr txBox="1">
            <a:spLocks noChangeArrowheads="1"/>
          </p:cNvSpPr>
          <p:nvPr/>
        </p:nvSpPr>
        <p:spPr bwMode="auto">
          <a:xfrm>
            <a:off x="612775" y="5556250"/>
            <a:ext cx="9350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mère</a:t>
            </a:r>
          </a:p>
        </p:txBody>
      </p:sp>
      <p:sp>
        <p:nvSpPr>
          <p:cNvPr id="4120" name="Text Box 24"/>
          <p:cNvSpPr txBox="1">
            <a:spLocks noChangeArrowheads="1"/>
          </p:cNvSpPr>
          <p:nvPr/>
        </p:nvSpPr>
        <p:spPr bwMode="auto">
          <a:xfrm>
            <a:off x="395288" y="5805488"/>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elle</a:t>
            </a:r>
          </a:p>
        </p:txBody>
      </p:sp>
      <p:sp>
        <p:nvSpPr>
          <p:cNvPr id="4121" name="Text Box 25"/>
          <p:cNvSpPr txBox="1">
            <a:spLocks noChangeArrowheads="1"/>
          </p:cNvSpPr>
          <p:nvPr/>
        </p:nvSpPr>
        <p:spPr bwMode="auto">
          <a:xfrm>
            <a:off x="2000250" y="6000750"/>
            <a:ext cx="1079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 maman</a:t>
            </a:r>
          </a:p>
        </p:txBody>
      </p:sp>
      <p:sp>
        <p:nvSpPr>
          <p:cNvPr id="4122" name="Text Box 26"/>
          <p:cNvSpPr txBox="1">
            <a:spLocks noChangeArrowheads="1"/>
          </p:cNvSpPr>
          <p:nvPr/>
        </p:nvSpPr>
        <p:spPr bwMode="auto">
          <a:xfrm>
            <a:off x="3143250" y="6000750"/>
            <a:ext cx="6477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Vous</a:t>
            </a:r>
          </a:p>
        </p:txBody>
      </p:sp>
      <p:sp>
        <p:nvSpPr>
          <p:cNvPr id="4123" name="Text Box 27"/>
          <p:cNvSpPr txBox="1">
            <a:spLocks noChangeArrowheads="1"/>
          </p:cNvSpPr>
          <p:nvPr/>
        </p:nvSpPr>
        <p:spPr bwMode="auto">
          <a:xfrm>
            <a:off x="4211638" y="6237288"/>
            <a:ext cx="1079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008000"/>
                </a:solidFill>
              </a:rPr>
              <a:t>maman</a:t>
            </a:r>
          </a:p>
        </p:txBody>
      </p:sp>
      <p:sp>
        <p:nvSpPr>
          <p:cNvPr id="24"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709833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checkerboard(across)">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checkerboard(across)">
                                      <p:cBhvr>
                                        <p:cTn id="12" dur="500"/>
                                        <p:tgtEl>
                                          <p:spTgt spid="4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8"/>
                                        </p:tgtEl>
                                        <p:attrNameLst>
                                          <p:attrName>style.visibility</p:attrName>
                                        </p:attrNameLst>
                                      </p:cBhvr>
                                      <p:to>
                                        <p:strVal val="visible"/>
                                      </p:to>
                                    </p:set>
                                    <p:animEffect transition="in" filter="checkerboard(across)">
                                      <p:cBhvr>
                                        <p:cTn id="17" dur="500"/>
                                        <p:tgtEl>
                                          <p:spTgt spid="4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checkerboard(across)">
                                      <p:cBhvr>
                                        <p:cTn id="22" dur="500"/>
                                        <p:tgtEl>
                                          <p:spTgt spid="4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10"/>
                                        </p:tgtEl>
                                        <p:attrNameLst>
                                          <p:attrName>style.visibility</p:attrName>
                                        </p:attrNameLst>
                                      </p:cBhvr>
                                      <p:to>
                                        <p:strVal val="visible"/>
                                      </p:to>
                                    </p:set>
                                    <p:animEffect transition="in" filter="checkerboard(across)">
                                      <p:cBhvr>
                                        <p:cTn id="27" dur="500"/>
                                        <p:tgtEl>
                                          <p:spTgt spid="41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checkerboard(across)">
                                      <p:cBhvr>
                                        <p:cTn id="32" dur="500"/>
                                        <p:tgtEl>
                                          <p:spTgt spid="4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12"/>
                                        </p:tgtEl>
                                        <p:attrNameLst>
                                          <p:attrName>style.visibility</p:attrName>
                                        </p:attrNameLst>
                                      </p:cBhvr>
                                      <p:to>
                                        <p:strVal val="visible"/>
                                      </p:to>
                                    </p:set>
                                    <p:animEffect transition="in" filter="checkerboard(across)">
                                      <p:cBhvr>
                                        <p:cTn id="37" dur="500"/>
                                        <p:tgtEl>
                                          <p:spTgt spid="41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113"/>
                                        </p:tgtEl>
                                        <p:attrNameLst>
                                          <p:attrName>style.visibility</p:attrName>
                                        </p:attrNameLst>
                                      </p:cBhvr>
                                      <p:to>
                                        <p:strVal val="visible"/>
                                      </p:to>
                                    </p:set>
                                    <p:animEffect transition="in" filter="checkerboard(across)">
                                      <p:cBhvr>
                                        <p:cTn id="42" dur="500"/>
                                        <p:tgtEl>
                                          <p:spTgt spid="41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15"/>
                                        </p:tgtEl>
                                        <p:attrNameLst>
                                          <p:attrName>style.visibility</p:attrName>
                                        </p:attrNameLst>
                                      </p:cBhvr>
                                      <p:to>
                                        <p:strVal val="visible"/>
                                      </p:to>
                                    </p:set>
                                    <p:animEffect transition="in" filter="checkerboard(across)">
                                      <p:cBhvr>
                                        <p:cTn id="47" dur="500"/>
                                        <p:tgtEl>
                                          <p:spTgt spid="41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14"/>
                                        </p:tgtEl>
                                        <p:attrNameLst>
                                          <p:attrName>style.visibility</p:attrName>
                                        </p:attrNameLst>
                                      </p:cBhvr>
                                      <p:to>
                                        <p:strVal val="visible"/>
                                      </p:to>
                                    </p:set>
                                    <p:animEffect transition="in" filter="checkerboard(across)">
                                      <p:cBhvr>
                                        <p:cTn id="52" dur="500"/>
                                        <p:tgtEl>
                                          <p:spTgt spid="41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116"/>
                                        </p:tgtEl>
                                        <p:attrNameLst>
                                          <p:attrName>style.visibility</p:attrName>
                                        </p:attrNameLst>
                                      </p:cBhvr>
                                      <p:to>
                                        <p:strVal val="visible"/>
                                      </p:to>
                                    </p:set>
                                    <p:animEffect transition="in" filter="checkerboard(across)">
                                      <p:cBhvr>
                                        <p:cTn id="57" dur="500"/>
                                        <p:tgtEl>
                                          <p:spTgt spid="41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117"/>
                                        </p:tgtEl>
                                        <p:attrNameLst>
                                          <p:attrName>style.visibility</p:attrName>
                                        </p:attrNameLst>
                                      </p:cBhvr>
                                      <p:to>
                                        <p:strVal val="visible"/>
                                      </p:to>
                                    </p:set>
                                    <p:animEffect transition="in" filter="checkerboard(across)">
                                      <p:cBhvr>
                                        <p:cTn id="62" dur="500"/>
                                        <p:tgtEl>
                                          <p:spTgt spid="41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118"/>
                                        </p:tgtEl>
                                        <p:attrNameLst>
                                          <p:attrName>style.visibility</p:attrName>
                                        </p:attrNameLst>
                                      </p:cBhvr>
                                      <p:to>
                                        <p:strVal val="visible"/>
                                      </p:to>
                                    </p:set>
                                    <p:animEffect transition="in" filter="checkerboard(across)">
                                      <p:cBhvr>
                                        <p:cTn id="67" dur="500"/>
                                        <p:tgtEl>
                                          <p:spTgt spid="41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119"/>
                                        </p:tgtEl>
                                        <p:attrNameLst>
                                          <p:attrName>style.visibility</p:attrName>
                                        </p:attrNameLst>
                                      </p:cBhvr>
                                      <p:to>
                                        <p:strVal val="visible"/>
                                      </p:to>
                                    </p:set>
                                    <p:animEffect transition="in" filter="checkerboard(across)">
                                      <p:cBhvr>
                                        <p:cTn id="72" dur="500"/>
                                        <p:tgtEl>
                                          <p:spTgt spid="41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120"/>
                                        </p:tgtEl>
                                        <p:attrNameLst>
                                          <p:attrName>style.visibility</p:attrName>
                                        </p:attrNameLst>
                                      </p:cBhvr>
                                      <p:to>
                                        <p:strVal val="visible"/>
                                      </p:to>
                                    </p:set>
                                    <p:animEffect transition="in" filter="checkerboard(across)">
                                      <p:cBhvr>
                                        <p:cTn id="77" dur="500"/>
                                        <p:tgtEl>
                                          <p:spTgt spid="41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121"/>
                                        </p:tgtEl>
                                        <p:attrNameLst>
                                          <p:attrName>style.visibility</p:attrName>
                                        </p:attrNameLst>
                                      </p:cBhvr>
                                      <p:to>
                                        <p:strVal val="visible"/>
                                      </p:to>
                                    </p:set>
                                    <p:animEffect transition="in" filter="checkerboard(across)">
                                      <p:cBhvr>
                                        <p:cTn id="82" dur="500"/>
                                        <p:tgtEl>
                                          <p:spTgt spid="412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122"/>
                                        </p:tgtEl>
                                        <p:attrNameLst>
                                          <p:attrName>style.visibility</p:attrName>
                                        </p:attrNameLst>
                                      </p:cBhvr>
                                      <p:to>
                                        <p:strVal val="visible"/>
                                      </p:to>
                                    </p:set>
                                    <p:animEffect transition="in" filter="checkerboard(across)">
                                      <p:cBhvr>
                                        <p:cTn id="87" dur="500"/>
                                        <p:tgtEl>
                                          <p:spTgt spid="41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123"/>
                                        </p:tgtEl>
                                        <p:attrNameLst>
                                          <p:attrName>style.visibility</p:attrName>
                                        </p:attrNameLst>
                                      </p:cBhvr>
                                      <p:to>
                                        <p:strVal val="visible"/>
                                      </p:to>
                                    </p:set>
                                    <p:animEffect transition="in" filter="checkerboard(across)">
                                      <p:cBhvr>
                                        <p:cTn id="92" dur="500"/>
                                        <p:tgtEl>
                                          <p:spTgt spid="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7" grpId="0"/>
      <p:bldP spid="4108" grpId="0"/>
      <p:bldP spid="4109" grpId="0"/>
      <p:bldP spid="4110" grpId="0"/>
      <p:bldP spid="4111" grpId="0"/>
      <p:bldP spid="4112" grpId="0"/>
      <p:bldP spid="4113" grpId="0"/>
      <p:bldP spid="4114" grpId="0"/>
      <p:bldP spid="4115" grpId="0"/>
      <p:bldP spid="4116" grpId="0"/>
      <p:bldP spid="4117" grpId="0"/>
      <p:bldP spid="4118" grpId="0"/>
      <p:bldP spid="4119" grpId="0"/>
      <p:bldP spid="4120" grpId="0"/>
      <p:bldP spid="4121" grpId="0"/>
      <p:bldP spid="4122" grpId="0"/>
      <p:bldP spid="41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6147" name="Rectangle 4"/>
          <p:cNvSpPr>
            <a:spLocks noChangeArrowheads="1"/>
          </p:cNvSpPr>
          <p:nvPr/>
        </p:nvSpPr>
        <p:spPr bwMode="auto">
          <a:xfrm>
            <a:off x="179388" y="620713"/>
            <a:ext cx="8713787" cy="6324808"/>
          </a:xfrm>
          <a:prstGeom prst="rect">
            <a:avLst/>
          </a:prstGeom>
          <a:noFill/>
          <a:ln w="9525">
            <a:noFill/>
            <a:miter lim="800000"/>
            <a:headEnd/>
            <a:tailEnd/>
          </a:ln>
        </p:spPr>
        <p:txBody>
          <a:bodyPr>
            <a:spAutoFit/>
          </a:bodyPr>
          <a:lstStyle/>
          <a:p>
            <a:pPr>
              <a:spcBef>
                <a:spcPct val="0"/>
              </a:spcBef>
            </a:pPr>
            <a:r>
              <a:rPr lang="fr-FR" altLang="fr-FR" sz="1500" dirty="0" smtClean="0"/>
              <a:t>Le problème avec ma mère, c’est ses chapeaux.</a:t>
            </a:r>
          </a:p>
          <a:p>
            <a:pPr>
              <a:defRPr/>
            </a:pPr>
            <a:r>
              <a:rPr lang="fr-FR" sz="1500" dirty="0" smtClean="0">
                <a:latin typeface="Calibri" pitchFamily="34" charset="0"/>
              </a:rPr>
              <a:t>Quand </a:t>
            </a:r>
            <a:r>
              <a:rPr lang="fr-FR" sz="1500" dirty="0">
                <a:latin typeface="Calibri" pitchFamily="34" charset="0"/>
              </a:rPr>
              <a:t>elle     a amené à ma nouvelle école, les autres enfants         regardaient  d’un air drôlement bizarre...</a:t>
            </a:r>
          </a:p>
          <a:p>
            <a:pPr>
              <a:defRPr/>
            </a:pPr>
            <a:r>
              <a:rPr lang="fr-FR" sz="1500" dirty="0">
                <a:latin typeface="Calibri" pitchFamily="34" charset="0"/>
              </a:rPr>
              <a:t>Elle ne s’entendait pas toujours très bien....avec les autres parents.</a:t>
            </a:r>
          </a:p>
          <a:p>
            <a:pPr>
              <a:defRPr/>
            </a:pPr>
            <a:r>
              <a:rPr lang="fr-FR" sz="1500" dirty="0">
                <a:latin typeface="Calibri" pitchFamily="34" charset="0"/>
              </a:rPr>
              <a:t>Ils        demandaient toujours où était mon papa.     leur répétais ce que ma mère       avait dit :« Il restera en  bocal jusqu'à ce qu’il n’aille plus au bistrot. »</a:t>
            </a:r>
          </a:p>
          <a:p>
            <a:pPr>
              <a:defRPr/>
            </a:pPr>
            <a:r>
              <a:rPr lang="fr-FR" sz="1500" dirty="0">
                <a:latin typeface="Calibri" pitchFamily="34" charset="0"/>
              </a:rPr>
              <a:t>Un matin, la maîtresse  nous demanda si  nos mamans pourraient faire des gâteaux pour le goûter de l’école ...</a:t>
            </a:r>
          </a:p>
          <a:p>
            <a:pPr>
              <a:defRPr/>
            </a:pPr>
            <a:r>
              <a:rPr lang="fr-FR" sz="1500" dirty="0">
                <a:latin typeface="Calibri" pitchFamily="34" charset="0"/>
              </a:rPr>
              <a:t>Ma mère en fit ...</a:t>
            </a:r>
          </a:p>
          <a:p>
            <a:pPr>
              <a:defRPr/>
            </a:pPr>
            <a:r>
              <a:rPr lang="fr-FR" sz="1500" dirty="0">
                <a:latin typeface="Calibri" pitchFamily="34" charset="0"/>
              </a:rPr>
              <a:t>Ce fut un désastre épouvantable.</a:t>
            </a:r>
          </a:p>
          <a:p>
            <a:pPr>
              <a:defRPr/>
            </a:pPr>
            <a:r>
              <a:rPr lang="fr-FR" sz="1500" dirty="0">
                <a:latin typeface="Calibri" pitchFamily="34" charset="0"/>
              </a:rPr>
              <a:t>Mais les copains, eux, faillirent mourir de rire.</a:t>
            </a:r>
          </a:p>
          <a:p>
            <a:pPr>
              <a:defRPr/>
            </a:pPr>
            <a:r>
              <a:rPr lang="fr-FR" sz="1500" dirty="0">
                <a:latin typeface="Calibri" pitchFamily="34" charset="0"/>
              </a:rPr>
              <a:t>Et ils voulurent tous venir chez        .</a:t>
            </a:r>
          </a:p>
          <a:p>
            <a:pPr>
              <a:defRPr/>
            </a:pPr>
            <a:r>
              <a:rPr lang="fr-FR" sz="1500" dirty="0">
                <a:latin typeface="Calibri" pitchFamily="34" charset="0"/>
              </a:rPr>
              <a:t>     ne savais pas  ce qu’ils penseraient de la maison de ma mère !</a:t>
            </a:r>
          </a:p>
          <a:p>
            <a:pPr>
              <a:defRPr/>
            </a:pPr>
            <a:r>
              <a:rPr lang="fr-FR" sz="1500" dirty="0">
                <a:latin typeface="Calibri" pitchFamily="34" charset="0"/>
              </a:rPr>
              <a:t>«  N’y allez pas »,  dirent les parents.</a:t>
            </a:r>
          </a:p>
          <a:p>
            <a:pPr>
              <a:defRPr/>
            </a:pPr>
            <a:r>
              <a:rPr lang="fr-FR" sz="1500" dirty="0">
                <a:latin typeface="Calibri" pitchFamily="34" charset="0"/>
              </a:rPr>
              <a:t>Mais ils vinrent quand même. Ils adorèrent nos petits animaux familiers.</a:t>
            </a:r>
          </a:p>
          <a:p>
            <a:pPr>
              <a:defRPr/>
            </a:pPr>
            <a:r>
              <a:rPr lang="fr-FR" sz="1500" dirty="0">
                <a:ln>
                  <a:solidFill>
                    <a:sysClr val="windowText" lastClr="000000"/>
                  </a:solidFill>
                </a:ln>
                <a:solidFill>
                  <a:srgbClr val="FFFF66"/>
                </a:solidFill>
                <a:latin typeface="Calibri" pitchFamily="34" charset="0"/>
              </a:rPr>
              <a:t>On</a:t>
            </a:r>
            <a:r>
              <a:rPr lang="fr-FR" sz="1500" dirty="0">
                <a:ln>
                  <a:solidFill>
                    <a:sysClr val="windowText" lastClr="000000"/>
                  </a:solidFill>
                </a:ln>
                <a:latin typeface="Calibri" pitchFamily="34" charset="0"/>
              </a:rPr>
              <a:t> </a:t>
            </a:r>
            <a:r>
              <a:rPr lang="fr-FR" sz="1500" dirty="0">
                <a:latin typeface="Calibri" pitchFamily="34" charset="0"/>
              </a:rPr>
              <a:t>les présenta à grand-mère.</a:t>
            </a:r>
          </a:p>
          <a:p>
            <a:pPr>
              <a:defRPr/>
            </a:pPr>
            <a:r>
              <a:rPr lang="fr-FR" sz="1500" dirty="0">
                <a:latin typeface="Calibri" pitchFamily="34" charset="0"/>
              </a:rPr>
              <a:t>Ma mère fut formidable.</a:t>
            </a:r>
          </a:p>
          <a:p>
            <a:pPr>
              <a:defRPr/>
            </a:pPr>
            <a:r>
              <a:rPr lang="fr-FR" sz="1500" dirty="0">
                <a:latin typeface="Calibri" pitchFamily="34" charset="0"/>
              </a:rPr>
              <a:t>On s’amusa tous comme des fous.</a:t>
            </a:r>
          </a:p>
          <a:p>
            <a:pPr>
              <a:defRPr/>
            </a:pPr>
            <a:r>
              <a:rPr lang="fr-FR" sz="1500" dirty="0">
                <a:latin typeface="Calibri" pitchFamily="34" charset="0"/>
              </a:rPr>
              <a:t>Mais l’arrivée de leurs parents gâcha vraiment tout. Qu’est-ce qu’elle a pris, ma mère !</a:t>
            </a:r>
          </a:p>
          <a:p>
            <a:pPr>
              <a:defRPr/>
            </a:pPr>
            <a:r>
              <a:rPr lang="fr-FR" sz="1500" dirty="0">
                <a:latin typeface="Calibri" pitchFamily="34" charset="0"/>
              </a:rPr>
              <a:t>Maman  était  toute  triste.</a:t>
            </a:r>
          </a:p>
          <a:p>
            <a:pPr>
              <a:defRPr/>
            </a:pPr>
            <a:r>
              <a:rPr lang="fr-FR" sz="1500" dirty="0">
                <a:latin typeface="Calibri" pitchFamily="34" charset="0"/>
              </a:rPr>
              <a:t>Mes nouveaux amis aussi.</a:t>
            </a:r>
          </a:p>
          <a:p>
            <a:pPr>
              <a:defRPr/>
            </a:pPr>
            <a:r>
              <a:rPr lang="fr-FR" sz="1500" dirty="0">
                <a:latin typeface="Calibri" pitchFamily="34" charset="0"/>
              </a:rPr>
              <a:t>« Elle est sympa, ta mère, mais on n’a plus le droit de venir jouer chez       . »</a:t>
            </a:r>
          </a:p>
          <a:p>
            <a:pPr>
              <a:defRPr/>
            </a:pPr>
            <a:r>
              <a:rPr lang="fr-FR" sz="1500" dirty="0">
                <a:latin typeface="Calibri" pitchFamily="34" charset="0"/>
              </a:rPr>
              <a:t>Un jour, il y eut le feu à l’école.</a:t>
            </a:r>
          </a:p>
          <a:p>
            <a:pPr>
              <a:defRPr/>
            </a:pPr>
            <a:r>
              <a:rPr lang="fr-FR" sz="1500" dirty="0">
                <a:latin typeface="Calibri" pitchFamily="34" charset="0"/>
              </a:rPr>
              <a:t>On a cru qu’on allait tous rôtir.</a:t>
            </a:r>
          </a:p>
          <a:p>
            <a:pPr>
              <a:defRPr/>
            </a:pPr>
            <a:r>
              <a:rPr lang="fr-FR" sz="1500" dirty="0">
                <a:latin typeface="Calibri" pitchFamily="34" charset="0"/>
              </a:rPr>
              <a:t>Mais ma mère arriva même avant les pompiers !</a:t>
            </a:r>
          </a:p>
          <a:p>
            <a:pPr>
              <a:defRPr/>
            </a:pPr>
            <a:r>
              <a:rPr lang="fr-FR" sz="1500" dirty="0">
                <a:latin typeface="Calibri" pitchFamily="34" charset="0"/>
              </a:rPr>
              <a:t>Et elle éteignit le feu toute seule.</a:t>
            </a:r>
          </a:p>
          <a:p>
            <a:pPr>
              <a:defRPr/>
            </a:pPr>
            <a:r>
              <a:rPr lang="fr-FR" sz="1500" dirty="0">
                <a:latin typeface="Calibri" pitchFamily="34" charset="0"/>
              </a:rPr>
              <a:t>Les parents félicitèrent ma maman :« Vous avez sauvé nos enfants. »</a:t>
            </a:r>
          </a:p>
          <a:p>
            <a:pPr>
              <a:defRPr/>
            </a:pPr>
            <a:r>
              <a:rPr lang="fr-FR" sz="1500" dirty="0">
                <a:latin typeface="Calibri" pitchFamily="34" charset="0"/>
              </a:rPr>
              <a:t>Depuis, on joue  comme des fous dans la maison de maman.</a:t>
            </a:r>
          </a:p>
        </p:txBody>
      </p:sp>
      <p:sp>
        <p:nvSpPr>
          <p:cNvPr id="18437" name="Text Box 5"/>
          <p:cNvSpPr txBox="1">
            <a:spLocks noChangeArrowheads="1"/>
          </p:cNvSpPr>
          <p:nvPr/>
        </p:nvSpPr>
        <p:spPr bwMode="auto">
          <a:xfrm>
            <a:off x="1042988" y="836613"/>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m</a:t>
            </a:r>
            <a:r>
              <a:rPr lang="fr-FR" altLang="fr-FR" sz="1500">
                <a:solidFill>
                  <a:srgbClr val="FF0000"/>
                </a:solidFill>
              </a:rPr>
              <a:t>’</a:t>
            </a:r>
          </a:p>
        </p:txBody>
      </p:sp>
      <p:sp>
        <p:nvSpPr>
          <p:cNvPr id="18439" name="Text Box 7"/>
          <p:cNvSpPr txBox="1">
            <a:spLocks noChangeArrowheads="1"/>
          </p:cNvSpPr>
          <p:nvPr/>
        </p:nvSpPr>
        <p:spPr bwMode="auto">
          <a:xfrm>
            <a:off x="5003800" y="836613"/>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me</a:t>
            </a:r>
          </a:p>
        </p:txBody>
      </p:sp>
      <p:sp>
        <p:nvSpPr>
          <p:cNvPr id="18440" name="Text Box 8"/>
          <p:cNvSpPr txBox="1">
            <a:spLocks noChangeArrowheads="1"/>
          </p:cNvSpPr>
          <p:nvPr/>
        </p:nvSpPr>
        <p:spPr bwMode="auto">
          <a:xfrm>
            <a:off x="395288" y="1308100"/>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me</a:t>
            </a:r>
          </a:p>
        </p:txBody>
      </p:sp>
      <p:sp>
        <p:nvSpPr>
          <p:cNvPr id="18441" name="Text Box 9"/>
          <p:cNvSpPr txBox="1">
            <a:spLocks noChangeArrowheads="1"/>
          </p:cNvSpPr>
          <p:nvPr/>
        </p:nvSpPr>
        <p:spPr bwMode="auto">
          <a:xfrm>
            <a:off x="3924300" y="1308100"/>
            <a:ext cx="36036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Je</a:t>
            </a:r>
          </a:p>
        </p:txBody>
      </p:sp>
      <p:sp>
        <p:nvSpPr>
          <p:cNvPr id="18442" name="Text Box 10"/>
          <p:cNvSpPr txBox="1">
            <a:spLocks noChangeArrowheads="1"/>
          </p:cNvSpPr>
          <p:nvPr/>
        </p:nvSpPr>
        <p:spPr bwMode="auto">
          <a:xfrm>
            <a:off x="6443663" y="1308100"/>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m</a:t>
            </a:r>
            <a:r>
              <a:rPr lang="fr-FR" altLang="fr-FR" sz="1500">
                <a:solidFill>
                  <a:srgbClr val="FF0000"/>
                </a:solidFill>
              </a:rPr>
              <a:t>’</a:t>
            </a:r>
          </a:p>
        </p:txBody>
      </p:sp>
      <p:sp>
        <p:nvSpPr>
          <p:cNvPr id="18445" name="Text Box 13"/>
          <p:cNvSpPr txBox="1">
            <a:spLocks noChangeArrowheads="1"/>
          </p:cNvSpPr>
          <p:nvPr/>
        </p:nvSpPr>
        <p:spPr bwMode="auto">
          <a:xfrm>
            <a:off x="2555875" y="2676525"/>
            <a:ext cx="57626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moi</a:t>
            </a:r>
          </a:p>
        </p:txBody>
      </p:sp>
      <p:sp>
        <p:nvSpPr>
          <p:cNvPr id="18446" name="Text Box 14"/>
          <p:cNvSpPr txBox="1">
            <a:spLocks noChangeArrowheads="1"/>
          </p:cNvSpPr>
          <p:nvPr/>
        </p:nvSpPr>
        <p:spPr bwMode="auto">
          <a:xfrm>
            <a:off x="5572125" y="4929188"/>
            <a:ext cx="5032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 toi</a:t>
            </a:r>
          </a:p>
        </p:txBody>
      </p:sp>
      <p:sp>
        <p:nvSpPr>
          <p:cNvPr id="18447" name="Text Box 15"/>
          <p:cNvSpPr txBox="1">
            <a:spLocks noChangeArrowheads="1"/>
          </p:cNvSpPr>
          <p:nvPr/>
        </p:nvSpPr>
        <p:spPr bwMode="auto">
          <a:xfrm>
            <a:off x="179388" y="2892425"/>
            <a:ext cx="360362"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FF0000"/>
                </a:solidFill>
              </a:rPr>
              <a:t>Je</a:t>
            </a:r>
          </a:p>
        </p:txBody>
      </p:sp>
      <p:sp>
        <p:nvSpPr>
          <p:cNvPr id="10252" name="Rectangle 7"/>
          <p:cNvSpPr>
            <a:spLocks noChangeArrowheads="1"/>
          </p:cNvSpPr>
          <p:nvPr/>
        </p:nvSpPr>
        <p:spPr bwMode="auto">
          <a:xfrm>
            <a:off x="7278688" y="0"/>
            <a:ext cx="1865312" cy="369888"/>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Je – le narrateur</a:t>
            </a:r>
          </a:p>
        </p:txBody>
      </p:sp>
      <p:sp>
        <p:nvSpPr>
          <p:cNvPr id="10253" name="ZoneTexte 16"/>
          <p:cNvSpPr txBox="1">
            <a:spLocks noChangeArrowheads="1"/>
          </p:cNvSpPr>
          <p:nvPr/>
        </p:nvSpPr>
        <p:spPr bwMode="auto">
          <a:xfrm>
            <a:off x="214313" y="4000500"/>
            <a:ext cx="3571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charset="0"/>
            </a:endParaRPr>
          </a:p>
        </p:txBody>
      </p:sp>
      <p:sp>
        <p:nvSpPr>
          <p:cNvPr id="15"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755863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checkerboard(across)">
                                      <p:cBhvr>
                                        <p:cTn id="12" dur="5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checkerboard(across)">
                                      <p:cBhvr>
                                        <p:cTn id="17" dur="500"/>
                                        <p:tgtEl>
                                          <p:spTgt spid="18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41"/>
                                        </p:tgtEl>
                                        <p:attrNameLst>
                                          <p:attrName>style.visibility</p:attrName>
                                        </p:attrNameLst>
                                      </p:cBhvr>
                                      <p:to>
                                        <p:strVal val="visible"/>
                                      </p:to>
                                    </p:set>
                                    <p:animEffect transition="in" filter="checkerboard(across)">
                                      <p:cBhvr>
                                        <p:cTn id="22" dur="500"/>
                                        <p:tgtEl>
                                          <p:spTgt spid="184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checkerboard(across)">
                                      <p:cBhvr>
                                        <p:cTn id="27" dur="500"/>
                                        <p:tgtEl>
                                          <p:spTgt spid="184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45"/>
                                        </p:tgtEl>
                                        <p:attrNameLst>
                                          <p:attrName>style.visibility</p:attrName>
                                        </p:attrNameLst>
                                      </p:cBhvr>
                                      <p:to>
                                        <p:strVal val="visible"/>
                                      </p:to>
                                    </p:set>
                                    <p:animEffect transition="in" filter="checkerboard(across)">
                                      <p:cBhvr>
                                        <p:cTn id="32" dur="500"/>
                                        <p:tgtEl>
                                          <p:spTgt spid="184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447"/>
                                        </p:tgtEl>
                                        <p:attrNameLst>
                                          <p:attrName>style.visibility</p:attrName>
                                        </p:attrNameLst>
                                      </p:cBhvr>
                                      <p:to>
                                        <p:strVal val="visible"/>
                                      </p:to>
                                    </p:set>
                                    <p:animEffect transition="in" filter="checkerboard(across)">
                                      <p:cBhvr>
                                        <p:cTn id="37" dur="500"/>
                                        <p:tgtEl>
                                          <p:spTgt spid="184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46"/>
                                        </p:tgtEl>
                                        <p:attrNameLst>
                                          <p:attrName>style.visibility</p:attrName>
                                        </p:attrNameLst>
                                      </p:cBhvr>
                                      <p:to>
                                        <p:strVal val="visible"/>
                                      </p:to>
                                    </p:set>
                                    <p:animEffect transition="in" filter="checkerboard(across)">
                                      <p:cBhvr>
                                        <p:cTn id="42"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8440" grpId="0"/>
      <p:bldP spid="18441" grpId="0"/>
      <p:bldP spid="18442" grpId="0"/>
      <p:bldP spid="18445" grpId="0"/>
      <p:bldP spid="18446" grpId="0"/>
      <p:bldP spid="184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11267" name="Rectangle 4"/>
          <p:cNvSpPr>
            <a:spLocks noChangeArrowheads="1"/>
          </p:cNvSpPr>
          <p:nvPr/>
        </p:nvSpPr>
        <p:spPr bwMode="auto">
          <a:xfrm>
            <a:off x="179388" y="561975"/>
            <a:ext cx="8785225"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dirty="0" smtClean="0"/>
              <a:t>Le problème avec ma mère, c’est ses chapeaux.</a:t>
            </a:r>
          </a:p>
          <a:p>
            <a:pPr eaLnBrk="1" hangingPunct="1">
              <a:spcBef>
                <a:spcPct val="0"/>
              </a:spcBef>
              <a:buFontTx/>
              <a:buNone/>
            </a:pPr>
            <a:r>
              <a:rPr lang="fr-FR" altLang="fr-FR" sz="1500" dirty="0" smtClean="0"/>
              <a:t>Quand </a:t>
            </a:r>
            <a:r>
              <a:rPr lang="fr-FR" altLang="fr-FR" sz="1500" dirty="0"/>
              <a:t>elle m’a amené à ma nouvelle école,                                  me regardaient  d’un air drôlement bizarre...</a:t>
            </a:r>
          </a:p>
          <a:p>
            <a:pPr eaLnBrk="1" hangingPunct="1">
              <a:spcBef>
                <a:spcPct val="0"/>
              </a:spcBef>
              <a:buFontTx/>
              <a:buNone/>
            </a:pPr>
            <a:r>
              <a:rPr lang="fr-FR" altLang="fr-FR" sz="1500" dirty="0"/>
              <a:t>Elle ne s’entendait pas toujours très bien....avec les autres parents.</a:t>
            </a:r>
          </a:p>
          <a:p>
            <a:pPr eaLnBrk="1" hangingPunct="1">
              <a:spcBef>
                <a:spcPct val="0"/>
              </a:spcBef>
              <a:buFontTx/>
              <a:buNone/>
            </a:pPr>
            <a:r>
              <a:rPr lang="fr-FR" altLang="fr-FR" sz="1500" dirty="0"/>
              <a:t>      me demandaient toujours où était mon papa. Je          répétais ce que ma mère m’avait dit :« Il restera en  bocal jusqu'à ce qu’il n’aille plus au bistrot. »</a:t>
            </a:r>
          </a:p>
          <a:p>
            <a:pPr eaLnBrk="1" hangingPunct="1">
              <a:spcBef>
                <a:spcPct val="0"/>
              </a:spcBef>
              <a:buFontTx/>
              <a:buNone/>
            </a:pPr>
            <a:r>
              <a:rPr lang="fr-FR" altLang="fr-FR" sz="1500" dirty="0"/>
              <a:t>Un matin, la maîtresse            demanda si nos mamans pourraient faire des gâteaux pour le goûter de l’école ...</a:t>
            </a:r>
          </a:p>
          <a:p>
            <a:pPr eaLnBrk="1" hangingPunct="1">
              <a:spcBef>
                <a:spcPct val="0"/>
              </a:spcBef>
              <a:buFontTx/>
              <a:buNone/>
            </a:pPr>
            <a:r>
              <a:rPr lang="fr-FR" altLang="fr-FR" sz="1500" dirty="0"/>
              <a:t>Ma mère en fit ...</a:t>
            </a:r>
          </a:p>
          <a:p>
            <a:pPr eaLnBrk="1" hangingPunct="1">
              <a:spcBef>
                <a:spcPct val="0"/>
              </a:spcBef>
              <a:buFontTx/>
              <a:buNone/>
            </a:pPr>
            <a:r>
              <a:rPr lang="fr-FR" altLang="fr-FR" sz="1500" dirty="0"/>
              <a:t>Ce fut un désastre épouvantable.</a:t>
            </a:r>
          </a:p>
          <a:p>
            <a:pPr eaLnBrk="1" hangingPunct="1">
              <a:spcBef>
                <a:spcPct val="0"/>
              </a:spcBef>
              <a:buFontTx/>
              <a:buNone/>
            </a:pPr>
            <a:r>
              <a:rPr lang="fr-FR" altLang="fr-FR" sz="1500" dirty="0"/>
              <a:t>Mais                                faillirent mourir de rire.</a:t>
            </a:r>
          </a:p>
          <a:p>
            <a:pPr eaLnBrk="1" hangingPunct="1">
              <a:spcBef>
                <a:spcPct val="0"/>
              </a:spcBef>
              <a:buFontTx/>
              <a:buNone/>
            </a:pPr>
            <a:r>
              <a:rPr lang="fr-FR" altLang="fr-FR" sz="1500" dirty="0"/>
              <a:t>Et      voulurent tous venir chez moi.</a:t>
            </a:r>
          </a:p>
          <a:p>
            <a:pPr eaLnBrk="1" hangingPunct="1">
              <a:spcBef>
                <a:spcPct val="0"/>
              </a:spcBef>
              <a:buFontTx/>
              <a:buNone/>
            </a:pPr>
            <a:r>
              <a:rPr lang="fr-FR" altLang="fr-FR" sz="1500" dirty="0"/>
              <a:t>Je ne savais pas  ce qu’      penseraient de la maison de ma mère !</a:t>
            </a:r>
          </a:p>
          <a:p>
            <a:pPr eaLnBrk="1" hangingPunct="1">
              <a:spcBef>
                <a:spcPct val="0"/>
              </a:spcBef>
              <a:buFontTx/>
              <a:buNone/>
            </a:pPr>
            <a:r>
              <a:rPr lang="fr-FR" altLang="fr-FR" sz="1500" dirty="0"/>
              <a:t>«  N’y allez pas »,  dirent les parents.</a:t>
            </a:r>
          </a:p>
          <a:p>
            <a:pPr eaLnBrk="1" hangingPunct="1">
              <a:spcBef>
                <a:spcPct val="0"/>
              </a:spcBef>
              <a:buFontTx/>
              <a:buNone/>
            </a:pPr>
            <a:r>
              <a:rPr lang="fr-FR" altLang="fr-FR" sz="1500" dirty="0"/>
              <a:t>Mais       vinrent quand même.       adorèrent nos petits animaux familiers.</a:t>
            </a:r>
          </a:p>
          <a:p>
            <a:pPr eaLnBrk="1" hangingPunct="1">
              <a:spcBef>
                <a:spcPct val="0"/>
              </a:spcBef>
              <a:buFontTx/>
              <a:buNone/>
            </a:pPr>
            <a:r>
              <a:rPr lang="fr-FR" altLang="fr-FR" sz="1500" dirty="0"/>
              <a:t>On        présenta à grand-mère.</a:t>
            </a:r>
          </a:p>
          <a:p>
            <a:pPr eaLnBrk="1" hangingPunct="1">
              <a:spcBef>
                <a:spcPct val="0"/>
              </a:spcBef>
              <a:buFontTx/>
              <a:buNone/>
            </a:pPr>
            <a:r>
              <a:rPr lang="fr-FR" altLang="fr-FR" sz="1500" dirty="0"/>
              <a:t>Ma mère fut formidable.</a:t>
            </a:r>
          </a:p>
          <a:p>
            <a:pPr eaLnBrk="1" hangingPunct="1">
              <a:spcBef>
                <a:spcPct val="0"/>
              </a:spcBef>
              <a:buFontTx/>
              <a:buNone/>
            </a:pPr>
            <a:r>
              <a:rPr lang="fr-FR" altLang="fr-FR" sz="1500" dirty="0"/>
              <a:t>On s’amusa tous comme des fous.</a:t>
            </a:r>
          </a:p>
          <a:p>
            <a:pPr eaLnBrk="1" hangingPunct="1">
              <a:spcBef>
                <a:spcPct val="0"/>
              </a:spcBef>
              <a:buFontTx/>
              <a:buNone/>
            </a:pPr>
            <a:r>
              <a:rPr lang="fr-FR" altLang="fr-FR" sz="1500" dirty="0"/>
              <a:t>Mais l’arrivée de leurs parents gâcha vraiment tout. Qu’est-ce qu’elle a pris, ma mère !</a:t>
            </a:r>
          </a:p>
          <a:p>
            <a:pPr eaLnBrk="1" hangingPunct="1">
              <a:spcBef>
                <a:spcPct val="0"/>
              </a:spcBef>
              <a:buFontTx/>
              <a:buNone/>
            </a:pPr>
            <a:r>
              <a:rPr lang="fr-FR" altLang="fr-FR" sz="1500" dirty="0"/>
              <a:t>Maman  était  toute  triste.</a:t>
            </a:r>
          </a:p>
          <a:p>
            <a:pPr eaLnBrk="1" hangingPunct="1">
              <a:spcBef>
                <a:spcPct val="0"/>
              </a:spcBef>
              <a:buFontTx/>
              <a:buNone/>
            </a:pPr>
            <a:r>
              <a:rPr lang="fr-FR" altLang="fr-FR" sz="1500" dirty="0"/>
              <a:t>                                      aussi.</a:t>
            </a:r>
          </a:p>
          <a:p>
            <a:pPr eaLnBrk="1" hangingPunct="1">
              <a:spcBef>
                <a:spcPct val="0"/>
              </a:spcBef>
              <a:buFontTx/>
              <a:buNone/>
            </a:pPr>
            <a:r>
              <a:rPr lang="fr-FR" altLang="fr-FR" sz="1500" dirty="0"/>
              <a:t>« Elle est sympa, ta mère, mais        n’a plus le droit de venir jouer chez  toi. »</a:t>
            </a:r>
          </a:p>
          <a:p>
            <a:pPr eaLnBrk="1" hangingPunct="1">
              <a:spcBef>
                <a:spcPct val="0"/>
              </a:spcBef>
              <a:buFontTx/>
              <a:buNone/>
            </a:pPr>
            <a:r>
              <a:rPr lang="fr-FR" altLang="fr-FR" sz="1500" dirty="0"/>
              <a:t>Un jour, il y eut le feu à l’école.</a:t>
            </a:r>
          </a:p>
          <a:p>
            <a:pPr eaLnBrk="1" hangingPunct="1">
              <a:spcBef>
                <a:spcPct val="0"/>
              </a:spcBef>
              <a:buFontTx/>
              <a:buNone/>
            </a:pPr>
            <a:r>
              <a:rPr lang="fr-FR" altLang="fr-FR" sz="1500" dirty="0"/>
              <a:t>On a cru qu’on allait tous rôtir.</a:t>
            </a:r>
          </a:p>
          <a:p>
            <a:pPr eaLnBrk="1" hangingPunct="1">
              <a:spcBef>
                <a:spcPct val="0"/>
              </a:spcBef>
              <a:buFontTx/>
              <a:buNone/>
            </a:pPr>
            <a:r>
              <a:rPr lang="fr-FR" altLang="fr-FR" sz="1500" dirty="0"/>
              <a:t>Mais ma mère arriva même avant les pompiers !</a:t>
            </a:r>
          </a:p>
          <a:p>
            <a:pPr eaLnBrk="1" hangingPunct="1">
              <a:spcBef>
                <a:spcPct val="0"/>
              </a:spcBef>
              <a:buFontTx/>
              <a:buNone/>
            </a:pPr>
            <a:r>
              <a:rPr lang="fr-FR" altLang="fr-FR" sz="1500" dirty="0"/>
              <a:t>Et elle éteignit le feu toute seule.</a:t>
            </a:r>
          </a:p>
          <a:p>
            <a:pPr eaLnBrk="1" hangingPunct="1">
              <a:spcBef>
                <a:spcPct val="0"/>
              </a:spcBef>
              <a:buFontTx/>
              <a:buNone/>
            </a:pPr>
            <a:r>
              <a:rPr lang="fr-FR" altLang="fr-FR" sz="1500" dirty="0"/>
              <a:t>Les parents félicitèrent ma maman :« Vous avez sauvé                       . »</a:t>
            </a:r>
          </a:p>
          <a:p>
            <a:pPr eaLnBrk="1" hangingPunct="1">
              <a:spcBef>
                <a:spcPct val="0"/>
              </a:spcBef>
              <a:buFontTx/>
              <a:buNone/>
            </a:pPr>
            <a:r>
              <a:rPr lang="fr-FR" altLang="fr-FR" sz="1500" dirty="0"/>
              <a:t>Depuis, on joue  comme des fous dans la maison de maman.</a:t>
            </a:r>
          </a:p>
        </p:txBody>
      </p:sp>
      <p:sp>
        <p:nvSpPr>
          <p:cNvPr id="15365" name="Text Box 5"/>
          <p:cNvSpPr txBox="1">
            <a:spLocks noChangeArrowheads="1"/>
          </p:cNvSpPr>
          <p:nvPr/>
        </p:nvSpPr>
        <p:spPr bwMode="auto">
          <a:xfrm>
            <a:off x="3563938" y="804863"/>
            <a:ext cx="165735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les autres enfants</a:t>
            </a:r>
          </a:p>
        </p:txBody>
      </p:sp>
      <p:sp>
        <p:nvSpPr>
          <p:cNvPr id="15366" name="Text Box 6"/>
          <p:cNvSpPr txBox="1">
            <a:spLocks noChangeArrowheads="1"/>
          </p:cNvSpPr>
          <p:nvPr/>
        </p:nvSpPr>
        <p:spPr bwMode="auto">
          <a:xfrm>
            <a:off x="179388" y="1236663"/>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Ils</a:t>
            </a:r>
          </a:p>
        </p:txBody>
      </p:sp>
      <p:sp>
        <p:nvSpPr>
          <p:cNvPr id="15367" name="Text Box 7"/>
          <p:cNvSpPr txBox="1">
            <a:spLocks noChangeArrowheads="1"/>
          </p:cNvSpPr>
          <p:nvPr/>
        </p:nvSpPr>
        <p:spPr bwMode="auto">
          <a:xfrm>
            <a:off x="4211638" y="1236663"/>
            <a:ext cx="576262"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leur</a:t>
            </a:r>
          </a:p>
        </p:txBody>
      </p:sp>
      <p:sp>
        <p:nvSpPr>
          <p:cNvPr id="15368" name="Text Box 8"/>
          <p:cNvSpPr txBox="1">
            <a:spLocks noChangeArrowheads="1"/>
          </p:cNvSpPr>
          <p:nvPr/>
        </p:nvSpPr>
        <p:spPr bwMode="auto">
          <a:xfrm>
            <a:off x="1979613" y="1700213"/>
            <a:ext cx="5746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nous</a:t>
            </a:r>
          </a:p>
        </p:txBody>
      </p:sp>
      <p:sp>
        <p:nvSpPr>
          <p:cNvPr id="15369" name="Text Box 9"/>
          <p:cNvSpPr txBox="1">
            <a:spLocks noChangeArrowheads="1"/>
          </p:cNvSpPr>
          <p:nvPr/>
        </p:nvSpPr>
        <p:spPr bwMode="auto">
          <a:xfrm>
            <a:off x="611188" y="2387600"/>
            <a:ext cx="15843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les copains</a:t>
            </a:r>
            <a:r>
              <a:rPr lang="fr-FR" altLang="fr-FR" sz="1500">
                <a:solidFill>
                  <a:srgbClr val="CC3399"/>
                </a:solidFill>
              </a:rPr>
              <a:t>, </a:t>
            </a:r>
            <a:r>
              <a:rPr lang="fr-FR" altLang="fr-FR" sz="1500" u="sng">
                <a:solidFill>
                  <a:srgbClr val="CC3399"/>
                </a:solidFill>
              </a:rPr>
              <a:t>eux</a:t>
            </a:r>
            <a:r>
              <a:rPr lang="fr-FR" altLang="fr-FR" sz="1500">
                <a:solidFill>
                  <a:srgbClr val="CC3399"/>
                </a:solidFill>
              </a:rPr>
              <a:t>,</a:t>
            </a:r>
          </a:p>
        </p:txBody>
      </p:sp>
      <p:sp>
        <p:nvSpPr>
          <p:cNvPr id="15370" name="Text Box 10"/>
          <p:cNvSpPr txBox="1">
            <a:spLocks noChangeArrowheads="1"/>
          </p:cNvSpPr>
          <p:nvPr/>
        </p:nvSpPr>
        <p:spPr bwMode="auto">
          <a:xfrm>
            <a:off x="395288" y="2603500"/>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ils</a:t>
            </a:r>
          </a:p>
        </p:txBody>
      </p:sp>
      <p:sp>
        <p:nvSpPr>
          <p:cNvPr id="15371" name="Text Box 11"/>
          <p:cNvSpPr txBox="1">
            <a:spLocks noChangeArrowheads="1"/>
          </p:cNvSpPr>
          <p:nvPr/>
        </p:nvSpPr>
        <p:spPr bwMode="auto">
          <a:xfrm>
            <a:off x="1979613" y="2852738"/>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ils</a:t>
            </a:r>
          </a:p>
        </p:txBody>
      </p:sp>
      <p:sp>
        <p:nvSpPr>
          <p:cNvPr id="15372" name="Text Box 12"/>
          <p:cNvSpPr txBox="1">
            <a:spLocks noChangeArrowheads="1"/>
          </p:cNvSpPr>
          <p:nvPr/>
        </p:nvSpPr>
        <p:spPr bwMode="auto">
          <a:xfrm>
            <a:off x="611188" y="3284538"/>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ils </a:t>
            </a:r>
          </a:p>
        </p:txBody>
      </p:sp>
      <p:sp>
        <p:nvSpPr>
          <p:cNvPr id="15373" name="Text Box 13"/>
          <p:cNvSpPr txBox="1">
            <a:spLocks noChangeArrowheads="1"/>
          </p:cNvSpPr>
          <p:nvPr/>
        </p:nvSpPr>
        <p:spPr bwMode="auto">
          <a:xfrm>
            <a:off x="2555875" y="3284538"/>
            <a:ext cx="4318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Ils</a:t>
            </a:r>
          </a:p>
        </p:txBody>
      </p:sp>
      <p:sp>
        <p:nvSpPr>
          <p:cNvPr id="15374" name="Text Box 14"/>
          <p:cNvSpPr txBox="1">
            <a:spLocks noChangeArrowheads="1"/>
          </p:cNvSpPr>
          <p:nvPr/>
        </p:nvSpPr>
        <p:spPr bwMode="auto">
          <a:xfrm>
            <a:off x="466725" y="3540125"/>
            <a:ext cx="5048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les</a:t>
            </a:r>
          </a:p>
        </p:txBody>
      </p:sp>
      <p:sp>
        <p:nvSpPr>
          <p:cNvPr id="15375" name="Text Box 15"/>
          <p:cNvSpPr txBox="1">
            <a:spLocks noChangeArrowheads="1"/>
          </p:cNvSpPr>
          <p:nvPr/>
        </p:nvSpPr>
        <p:spPr bwMode="auto">
          <a:xfrm>
            <a:off x="142875" y="4643438"/>
            <a:ext cx="180022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Mes nouveaux amis</a:t>
            </a:r>
          </a:p>
        </p:txBody>
      </p:sp>
      <p:sp>
        <p:nvSpPr>
          <p:cNvPr id="15376" name="Text Box 16"/>
          <p:cNvSpPr txBox="1">
            <a:spLocks noChangeArrowheads="1"/>
          </p:cNvSpPr>
          <p:nvPr/>
        </p:nvSpPr>
        <p:spPr bwMode="auto">
          <a:xfrm>
            <a:off x="2628900" y="4908550"/>
            <a:ext cx="503238"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on</a:t>
            </a:r>
          </a:p>
        </p:txBody>
      </p:sp>
      <p:sp>
        <p:nvSpPr>
          <p:cNvPr id="15377" name="Text Box 17"/>
          <p:cNvSpPr txBox="1">
            <a:spLocks noChangeArrowheads="1"/>
          </p:cNvSpPr>
          <p:nvPr/>
        </p:nvSpPr>
        <p:spPr bwMode="auto">
          <a:xfrm>
            <a:off x="4427538" y="6021388"/>
            <a:ext cx="1223962"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r-FR" altLang="fr-FR" sz="1500" u="sng">
                <a:solidFill>
                  <a:srgbClr val="CC3399"/>
                </a:solidFill>
              </a:rPr>
              <a:t>nos enfants</a:t>
            </a:r>
          </a:p>
        </p:txBody>
      </p:sp>
      <p:sp>
        <p:nvSpPr>
          <p:cNvPr id="11281" name="Rectangle 7"/>
          <p:cNvSpPr>
            <a:spLocks noChangeArrowheads="1"/>
          </p:cNvSpPr>
          <p:nvPr/>
        </p:nvSpPr>
        <p:spPr bwMode="auto">
          <a:xfrm>
            <a:off x="7766050" y="0"/>
            <a:ext cx="1377950" cy="369888"/>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Les enfants</a:t>
            </a:r>
          </a:p>
        </p:txBody>
      </p:sp>
      <p:sp>
        <p:nvSpPr>
          <p:cNvPr id="19"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309838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checkerboard(across)">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checkerboard(across)">
                                      <p:cBhvr>
                                        <p:cTn id="17" dur="500"/>
                                        <p:tgtEl>
                                          <p:spTgt spid="15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checkerboard(across)">
                                      <p:cBhvr>
                                        <p:cTn id="22" dur="500"/>
                                        <p:tgtEl>
                                          <p:spTgt spid="153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69"/>
                                        </p:tgtEl>
                                        <p:attrNameLst>
                                          <p:attrName>style.visibility</p:attrName>
                                        </p:attrNameLst>
                                      </p:cBhvr>
                                      <p:to>
                                        <p:strVal val="visible"/>
                                      </p:to>
                                    </p:set>
                                    <p:animEffect transition="in" filter="checkerboard(across)">
                                      <p:cBhvr>
                                        <p:cTn id="27" dur="500"/>
                                        <p:tgtEl>
                                          <p:spTgt spid="153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70"/>
                                        </p:tgtEl>
                                        <p:attrNameLst>
                                          <p:attrName>style.visibility</p:attrName>
                                        </p:attrNameLst>
                                      </p:cBhvr>
                                      <p:to>
                                        <p:strVal val="visible"/>
                                      </p:to>
                                    </p:set>
                                    <p:animEffect transition="in" filter="checkerboard(across)">
                                      <p:cBhvr>
                                        <p:cTn id="32" dur="500"/>
                                        <p:tgtEl>
                                          <p:spTgt spid="153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371"/>
                                        </p:tgtEl>
                                        <p:attrNameLst>
                                          <p:attrName>style.visibility</p:attrName>
                                        </p:attrNameLst>
                                      </p:cBhvr>
                                      <p:to>
                                        <p:strVal val="visible"/>
                                      </p:to>
                                    </p:set>
                                    <p:animEffect transition="in" filter="checkerboard(across)">
                                      <p:cBhvr>
                                        <p:cTn id="37" dur="500"/>
                                        <p:tgtEl>
                                          <p:spTgt spid="153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372"/>
                                        </p:tgtEl>
                                        <p:attrNameLst>
                                          <p:attrName>style.visibility</p:attrName>
                                        </p:attrNameLst>
                                      </p:cBhvr>
                                      <p:to>
                                        <p:strVal val="visible"/>
                                      </p:to>
                                    </p:set>
                                    <p:animEffect transition="in" filter="checkerboard(across)">
                                      <p:cBhvr>
                                        <p:cTn id="42" dur="500"/>
                                        <p:tgtEl>
                                          <p:spTgt spid="153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373"/>
                                        </p:tgtEl>
                                        <p:attrNameLst>
                                          <p:attrName>style.visibility</p:attrName>
                                        </p:attrNameLst>
                                      </p:cBhvr>
                                      <p:to>
                                        <p:strVal val="visible"/>
                                      </p:to>
                                    </p:set>
                                    <p:animEffect transition="in" filter="checkerboard(across)">
                                      <p:cBhvr>
                                        <p:cTn id="47" dur="500"/>
                                        <p:tgtEl>
                                          <p:spTgt spid="153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5374"/>
                                        </p:tgtEl>
                                        <p:attrNameLst>
                                          <p:attrName>style.visibility</p:attrName>
                                        </p:attrNameLst>
                                      </p:cBhvr>
                                      <p:to>
                                        <p:strVal val="visible"/>
                                      </p:to>
                                    </p:set>
                                    <p:animEffect transition="in" filter="checkerboard(across)">
                                      <p:cBhvr>
                                        <p:cTn id="52" dur="500"/>
                                        <p:tgtEl>
                                          <p:spTgt spid="153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375"/>
                                        </p:tgtEl>
                                        <p:attrNameLst>
                                          <p:attrName>style.visibility</p:attrName>
                                        </p:attrNameLst>
                                      </p:cBhvr>
                                      <p:to>
                                        <p:strVal val="visible"/>
                                      </p:to>
                                    </p:set>
                                    <p:animEffect transition="in" filter="checkerboard(across)">
                                      <p:cBhvr>
                                        <p:cTn id="57" dur="500"/>
                                        <p:tgtEl>
                                          <p:spTgt spid="153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376"/>
                                        </p:tgtEl>
                                        <p:attrNameLst>
                                          <p:attrName>style.visibility</p:attrName>
                                        </p:attrNameLst>
                                      </p:cBhvr>
                                      <p:to>
                                        <p:strVal val="visible"/>
                                      </p:to>
                                    </p:set>
                                    <p:animEffect transition="in" filter="checkerboard(across)">
                                      <p:cBhvr>
                                        <p:cTn id="62" dur="500"/>
                                        <p:tgtEl>
                                          <p:spTgt spid="153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5377"/>
                                        </p:tgtEl>
                                        <p:attrNameLst>
                                          <p:attrName>style.visibility</p:attrName>
                                        </p:attrNameLst>
                                      </p:cBhvr>
                                      <p:to>
                                        <p:strVal val="visible"/>
                                      </p:to>
                                    </p:set>
                                    <p:animEffect transition="in" filter="checkerboard(across)">
                                      <p:cBhvr>
                                        <p:cTn id="67"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15369" grpId="0"/>
      <p:bldP spid="15370" grpId="0"/>
      <p:bldP spid="15371" grpId="0"/>
      <p:bldP spid="15372" grpId="0"/>
      <p:bldP spid="15373" grpId="0"/>
      <p:bldP spid="15374" grpId="0"/>
      <p:bldP spid="15375" grpId="0"/>
      <p:bldP spid="15376" grpId="0"/>
      <p:bldP spid="153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620689"/>
            <a:ext cx="8280920" cy="5724644"/>
          </a:xfrm>
          <a:prstGeom prst="rect">
            <a:avLst/>
          </a:prstGeom>
          <a:noFill/>
        </p:spPr>
        <p:txBody>
          <a:bodyPr wrap="square" rtlCol="0">
            <a:spAutoFit/>
          </a:bodyPr>
          <a:lstStyle/>
          <a:p>
            <a:pPr algn="just"/>
            <a:r>
              <a:rPr lang="fr-FR" i="1" dirty="0" smtClean="0">
                <a:solidFill>
                  <a:srgbClr val="0070C0"/>
                </a:solidFill>
              </a:rPr>
              <a:t>Ce diaporama pose la problématique de l’activité de compréhension dans toutes ses acceptions. </a:t>
            </a:r>
          </a:p>
          <a:p>
            <a:pPr algn="just"/>
            <a:r>
              <a:rPr lang="fr-FR" i="1" dirty="0" smtClean="0">
                <a:solidFill>
                  <a:srgbClr val="0070C0"/>
                </a:solidFill>
              </a:rPr>
              <a:t>Mis à disposition des formateurs, il offre des entrées différentes à utiliser en fonction des besoins. </a:t>
            </a:r>
          </a:p>
          <a:p>
            <a:endParaRPr lang="fr-FR" dirty="0" smtClean="0">
              <a:solidFill>
                <a:srgbClr val="0070C0"/>
              </a:solidFill>
            </a:endParaRPr>
          </a:p>
          <a:p>
            <a:r>
              <a:rPr lang="fr-FR" sz="2400" b="1" dirty="0" smtClean="0">
                <a:solidFill>
                  <a:srgbClr val="0070C0"/>
                </a:solidFill>
                <a:effectLst>
                  <a:outerShdw blurRad="38100" dist="38100" dir="2700000" algn="tl">
                    <a:srgbClr val="000000">
                      <a:alpha val="43137"/>
                    </a:srgbClr>
                  </a:outerShdw>
                </a:effectLst>
              </a:rPr>
              <a:t>SOMMAIRE</a:t>
            </a:r>
          </a:p>
          <a:p>
            <a:endParaRPr lang="fr-FR" dirty="0" smtClean="0">
              <a:solidFill>
                <a:srgbClr val="0070C0"/>
              </a:solidFill>
            </a:endParaRPr>
          </a:p>
          <a:p>
            <a:r>
              <a:rPr lang="fr-FR" b="1" dirty="0" smtClean="0">
                <a:solidFill>
                  <a:srgbClr val="0070C0"/>
                </a:solidFill>
                <a:effectLst>
                  <a:outerShdw blurRad="38100" dist="38100" dir="2700000" algn="tl">
                    <a:srgbClr val="000000">
                      <a:alpha val="43137"/>
                    </a:srgbClr>
                  </a:outerShdw>
                </a:effectLst>
              </a:rPr>
              <a:t>I Qu’est ce que comprendre ?    </a:t>
            </a:r>
            <a:r>
              <a:rPr lang="fr-FR" b="1" dirty="0" smtClean="0">
                <a:solidFill>
                  <a:srgbClr val="0070C0"/>
                </a:solidFill>
              </a:rPr>
              <a:t>Diapositives 3 à 38</a:t>
            </a:r>
          </a:p>
          <a:p>
            <a:pPr>
              <a:buFont typeface="Arial" pitchFamily="34" charset="0"/>
              <a:buChar char="•"/>
            </a:pPr>
            <a:r>
              <a:rPr lang="fr-FR" dirty="0" smtClean="0">
                <a:solidFill>
                  <a:srgbClr val="0070C0"/>
                </a:solidFill>
              </a:rPr>
              <a:t>Situations déclenchantes et analyses</a:t>
            </a:r>
          </a:p>
          <a:p>
            <a:pPr>
              <a:buFont typeface="Arial" pitchFamily="34" charset="0"/>
              <a:buChar char="•"/>
            </a:pPr>
            <a:r>
              <a:rPr lang="fr-FR" dirty="0" smtClean="0">
                <a:solidFill>
                  <a:srgbClr val="0070C0"/>
                </a:solidFill>
              </a:rPr>
              <a:t>Synthèse</a:t>
            </a:r>
          </a:p>
          <a:p>
            <a:endParaRPr lang="fr-FR" dirty="0" smtClean="0">
              <a:solidFill>
                <a:srgbClr val="0070C0"/>
              </a:solidFill>
            </a:endParaRPr>
          </a:p>
          <a:p>
            <a:r>
              <a:rPr lang="fr-FR" b="1" dirty="0" smtClean="0">
                <a:solidFill>
                  <a:srgbClr val="0070C0"/>
                </a:solidFill>
                <a:effectLst>
                  <a:outerShdw blurRad="38100" dist="38100" dir="2700000" algn="tl">
                    <a:srgbClr val="000000">
                      <a:alpha val="43137"/>
                    </a:srgbClr>
                  </a:outerShdw>
                </a:effectLst>
              </a:rPr>
              <a:t>II Pourquoi enseigner la compréhension ?    </a:t>
            </a:r>
            <a:r>
              <a:rPr lang="fr-FR" b="1" dirty="0" smtClean="0">
                <a:solidFill>
                  <a:srgbClr val="0070C0"/>
                </a:solidFill>
              </a:rPr>
              <a:t>Diapositives 39 à 45</a:t>
            </a:r>
          </a:p>
          <a:p>
            <a:endParaRPr lang="fr-FR" dirty="0" smtClean="0">
              <a:solidFill>
                <a:srgbClr val="0070C0"/>
              </a:solidFill>
            </a:endParaRPr>
          </a:p>
          <a:p>
            <a:r>
              <a:rPr lang="fr-FR" b="1" dirty="0" smtClean="0">
                <a:solidFill>
                  <a:srgbClr val="0070C0"/>
                </a:solidFill>
                <a:effectLst>
                  <a:outerShdw blurRad="38100" dist="38100" dir="2700000" algn="tl">
                    <a:srgbClr val="000000">
                      <a:alpha val="43137"/>
                    </a:srgbClr>
                  </a:outerShdw>
                </a:effectLst>
              </a:rPr>
              <a:t>III Comment enseigner la compréhension ?  </a:t>
            </a:r>
            <a:r>
              <a:rPr lang="fr-FR" b="1" dirty="0" smtClean="0">
                <a:solidFill>
                  <a:srgbClr val="0070C0"/>
                </a:solidFill>
              </a:rPr>
              <a:t>Diapositives 46 à 70</a:t>
            </a:r>
          </a:p>
          <a:p>
            <a:endParaRPr lang="fr-FR" dirty="0" smtClean="0">
              <a:solidFill>
                <a:srgbClr val="0070C0"/>
              </a:solidFill>
            </a:endParaRPr>
          </a:p>
          <a:p>
            <a:r>
              <a:rPr lang="fr-FR" b="1" dirty="0" smtClean="0">
                <a:solidFill>
                  <a:srgbClr val="0070C0"/>
                </a:solidFill>
                <a:effectLst>
                  <a:outerShdw blurRad="38100" dist="38100" dir="2700000" algn="tl">
                    <a:srgbClr val="000000">
                      <a:alpha val="43137"/>
                    </a:srgbClr>
                  </a:outerShdw>
                </a:effectLst>
              </a:rPr>
              <a:t>IV La compréhension dans le socle 2015  dans les programmes 2016. </a:t>
            </a:r>
            <a:r>
              <a:rPr lang="fr-FR" b="1" dirty="0" smtClean="0">
                <a:solidFill>
                  <a:srgbClr val="0070C0"/>
                </a:solidFill>
              </a:rPr>
              <a:t>Diapositives 71 à 76</a:t>
            </a:r>
          </a:p>
          <a:p>
            <a:endParaRPr lang="fr-FR" dirty="0" smtClean="0">
              <a:solidFill>
                <a:srgbClr val="0070C0"/>
              </a:solidFill>
            </a:endParaRPr>
          </a:p>
          <a:p>
            <a:r>
              <a:rPr lang="fr-FR" b="1" dirty="0" smtClean="0">
                <a:solidFill>
                  <a:srgbClr val="0070C0"/>
                </a:solidFill>
                <a:effectLst>
                  <a:outerShdw blurRad="38100" dist="38100" dir="2700000" algn="tl">
                    <a:srgbClr val="000000">
                      <a:alpha val="43137"/>
                    </a:srgbClr>
                  </a:outerShdw>
                </a:effectLst>
              </a:rPr>
              <a:t>V Bibliographie et ressources. </a:t>
            </a:r>
            <a:r>
              <a:rPr lang="fr-FR" b="1" dirty="0" smtClean="0">
                <a:solidFill>
                  <a:srgbClr val="0070C0"/>
                </a:solidFill>
              </a:rPr>
              <a:t>Diapositives 77 et 78</a:t>
            </a:r>
          </a:p>
          <a:p>
            <a:endParaRPr lang="fr-FR" dirty="0" smtClean="0"/>
          </a:p>
        </p:txBody>
      </p:sp>
      <p:sp>
        <p:nvSpPr>
          <p:cNvPr id="4" name="Espace réservé du pied de page 3"/>
          <p:cNvSpPr>
            <a:spLocks noGrp="1"/>
          </p:cNvSpPr>
          <p:nvPr>
            <p:ph type="ftr" sz="quarter" idx="11"/>
          </p:nvPr>
        </p:nvSpPr>
        <p:spPr>
          <a:xfrm>
            <a:off x="1979712"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12291" name="Rectangle 3"/>
          <p:cNvSpPr>
            <a:spLocks noChangeArrowheads="1"/>
          </p:cNvSpPr>
          <p:nvPr/>
        </p:nvSpPr>
        <p:spPr bwMode="auto">
          <a:xfrm>
            <a:off x="179388" y="476250"/>
            <a:ext cx="8785225"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dirty="0" smtClean="0"/>
              <a:t>Le problème avec ma mère, c’est ses chapeaux.</a:t>
            </a:r>
          </a:p>
          <a:p>
            <a:pPr eaLnBrk="1" hangingPunct="1">
              <a:spcBef>
                <a:spcPct val="0"/>
              </a:spcBef>
              <a:buFontTx/>
              <a:buNone/>
            </a:pPr>
            <a:r>
              <a:rPr lang="fr-FR" altLang="fr-FR" sz="1500" dirty="0" smtClean="0"/>
              <a:t>Quand </a:t>
            </a:r>
            <a:r>
              <a:rPr lang="fr-FR" altLang="fr-FR" sz="1500" dirty="0"/>
              <a:t>elle m’a amené à ma nouvelle école, les autres enfants me regardaient  d’un air drôlement bizarre...</a:t>
            </a:r>
          </a:p>
          <a:p>
            <a:pPr eaLnBrk="1" hangingPunct="1">
              <a:spcBef>
                <a:spcPct val="0"/>
              </a:spcBef>
              <a:buFontTx/>
              <a:buNone/>
            </a:pPr>
            <a:r>
              <a:rPr lang="fr-FR" altLang="fr-FR" sz="1500" dirty="0"/>
              <a:t>Elle ne s’entendait pas toujours très bien....avec les autres parents.</a:t>
            </a:r>
          </a:p>
          <a:p>
            <a:pPr eaLnBrk="1" hangingPunct="1">
              <a:spcBef>
                <a:spcPct val="0"/>
              </a:spcBef>
              <a:buFontTx/>
              <a:buNone/>
            </a:pPr>
            <a:r>
              <a:rPr lang="fr-FR" altLang="fr-FR" sz="1500" dirty="0"/>
              <a:t>Ils me demandaient toujours où était mon papa. Je leur répétais ce que ma mère m’avait dit :« Il restera en  bocal jusqu'à ce qu’il n’aille plus au bistrot. »</a:t>
            </a:r>
          </a:p>
          <a:p>
            <a:pPr eaLnBrk="1" hangingPunct="1">
              <a:spcBef>
                <a:spcPct val="0"/>
              </a:spcBef>
              <a:buFontTx/>
              <a:buNone/>
            </a:pPr>
            <a:r>
              <a:rPr lang="fr-FR" altLang="fr-FR" sz="1500" dirty="0"/>
              <a:t>Un matin, la maîtresse nous demanda si nos mamans pourraient faire des gâteaux pour le goûter de l’école ...</a:t>
            </a:r>
          </a:p>
          <a:p>
            <a:pPr eaLnBrk="1" hangingPunct="1">
              <a:spcBef>
                <a:spcPct val="0"/>
              </a:spcBef>
              <a:buFontTx/>
              <a:buNone/>
            </a:pPr>
            <a:r>
              <a:rPr lang="fr-FR" altLang="fr-FR" sz="1500" dirty="0"/>
              <a:t>Ma mère en fit ...</a:t>
            </a:r>
          </a:p>
          <a:p>
            <a:pPr eaLnBrk="1" hangingPunct="1">
              <a:spcBef>
                <a:spcPct val="0"/>
              </a:spcBef>
              <a:buFontTx/>
              <a:buNone/>
            </a:pPr>
            <a:r>
              <a:rPr lang="fr-FR" altLang="fr-FR" sz="1500" dirty="0"/>
              <a:t>Ce fut un désastre épouvantable.</a:t>
            </a:r>
          </a:p>
          <a:p>
            <a:pPr eaLnBrk="1" hangingPunct="1">
              <a:spcBef>
                <a:spcPct val="0"/>
              </a:spcBef>
              <a:buFontTx/>
              <a:buNone/>
            </a:pPr>
            <a:r>
              <a:rPr lang="fr-FR" altLang="fr-FR" sz="1500" dirty="0"/>
              <a:t>Mais les copains, eux, faillirent mourir de rire.</a:t>
            </a:r>
          </a:p>
          <a:p>
            <a:pPr eaLnBrk="1" hangingPunct="1">
              <a:spcBef>
                <a:spcPct val="0"/>
              </a:spcBef>
              <a:buFontTx/>
              <a:buNone/>
            </a:pPr>
            <a:r>
              <a:rPr lang="fr-FR" altLang="fr-FR" sz="1500" dirty="0"/>
              <a:t>Et ils voulurent tous venir chez moi.</a:t>
            </a:r>
          </a:p>
          <a:p>
            <a:pPr eaLnBrk="1" hangingPunct="1">
              <a:spcBef>
                <a:spcPct val="0"/>
              </a:spcBef>
              <a:buFontTx/>
              <a:buNone/>
            </a:pPr>
            <a:r>
              <a:rPr lang="fr-FR" altLang="fr-FR" sz="1500" dirty="0"/>
              <a:t>Je ne savais pas  ce qu’ils penseraient de la maison de ma mère !</a:t>
            </a:r>
          </a:p>
          <a:p>
            <a:pPr eaLnBrk="1" hangingPunct="1">
              <a:spcBef>
                <a:spcPct val="0"/>
              </a:spcBef>
              <a:buFontTx/>
              <a:buNone/>
            </a:pPr>
            <a:r>
              <a:rPr lang="fr-FR" altLang="fr-FR" sz="1500" dirty="0"/>
              <a:t>«  N’y allez pas »,  dirent les parents.</a:t>
            </a:r>
          </a:p>
          <a:p>
            <a:pPr eaLnBrk="1" hangingPunct="1">
              <a:spcBef>
                <a:spcPct val="0"/>
              </a:spcBef>
              <a:buFontTx/>
              <a:buNone/>
            </a:pPr>
            <a:r>
              <a:rPr lang="fr-FR" altLang="fr-FR" sz="1500" dirty="0"/>
              <a:t>Mais ils vinrent quand même. Ils adorèrent nos petits animaux familiers.</a:t>
            </a:r>
          </a:p>
          <a:p>
            <a:pPr eaLnBrk="1" hangingPunct="1">
              <a:spcBef>
                <a:spcPct val="0"/>
              </a:spcBef>
              <a:buFontTx/>
              <a:buNone/>
            </a:pPr>
            <a:r>
              <a:rPr lang="fr-FR" altLang="fr-FR" sz="1500" dirty="0"/>
              <a:t>On les présenta à grand-mère.</a:t>
            </a:r>
          </a:p>
          <a:p>
            <a:pPr eaLnBrk="1" hangingPunct="1">
              <a:spcBef>
                <a:spcPct val="0"/>
              </a:spcBef>
              <a:buFontTx/>
              <a:buNone/>
            </a:pPr>
            <a:r>
              <a:rPr lang="fr-FR" altLang="fr-FR" sz="1500" dirty="0"/>
              <a:t>Ma mère fut formidable.</a:t>
            </a:r>
          </a:p>
          <a:p>
            <a:pPr eaLnBrk="1" hangingPunct="1">
              <a:spcBef>
                <a:spcPct val="0"/>
              </a:spcBef>
              <a:buFontTx/>
              <a:buNone/>
            </a:pPr>
            <a:r>
              <a:rPr lang="fr-FR" altLang="fr-FR" sz="1500" dirty="0"/>
              <a:t>On s’amusa tous comme des fous.</a:t>
            </a:r>
          </a:p>
          <a:p>
            <a:pPr eaLnBrk="1" hangingPunct="1">
              <a:spcBef>
                <a:spcPct val="0"/>
              </a:spcBef>
              <a:buFontTx/>
              <a:buNone/>
            </a:pPr>
            <a:r>
              <a:rPr lang="fr-FR" altLang="fr-FR" sz="1500" dirty="0"/>
              <a:t>Mais l’arrivée de leurs parents gâcha vraiment tout. Qu’est-ce qu’elle a pris, ma mère !</a:t>
            </a:r>
          </a:p>
          <a:p>
            <a:pPr eaLnBrk="1" hangingPunct="1">
              <a:spcBef>
                <a:spcPct val="0"/>
              </a:spcBef>
              <a:buFontTx/>
              <a:buNone/>
            </a:pPr>
            <a:r>
              <a:rPr lang="fr-FR" altLang="fr-FR" sz="1500" dirty="0"/>
              <a:t>Maman  était  toute  triste.</a:t>
            </a:r>
          </a:p>
          <a:p>
            <a:pPr eaLnBrk="1" hangingPunct="1">
              <a:spcBef>
                <a:spcPct val="0"/>
              </a:spcBef>
              <a:buFontTx/>
              <a:buNone/>
            </a:pPr>
            <a:r>
              <a:rPr lang="fr-FR" altLang="fr-FR" sz="1500" dirty="0"/>
              <a:t>Mes nouveaux amis aussi.</a:t>
            </a:r>
          </a:p>
          <a:p>
            <a:pPr eaLnBrk="1" hangingPunct="1">
              <a:spcBef>
                <a:spcPct val="0"/>
              </a:spcBef>
              <a:buFontTx/>
              <a:buNone/>
            </a:pPr>
            <a:r>
              <a:rPr lang="fr-FR" altLang="fr-FR" sz="1500" dirty="0"/>
              <a:t>« Elle est sympa, ta mère, mais on n’a plus le droit de venir jouer chez  toi. »</a:t>
            </a:r>
          </a:p>
          <a:p>
            <a:pPr eaLnBrk="1" hangingPunct="1">
              <a:spcBef>
                <a:spcPct val="0"/>
              </a:spcBef>
              <a:buFontTx/>
              <a:buNone/>
            </a:pPr>
            <a:r>
              <a:rPr lang="fr-FR" altLang="fr-FR" sz="1500" dirty="0"/>
              <a:t>Un jour, il y eut le feu à l’école.</a:t>
            </a:r>
          </a:p>
          <a:p>
            <a:pPr eaLnBrk="1" hangingPunct="1">
              <a:spcBef>
                <a:spcPct val="0"/>
              </a:spcBef>
              <a:buFontTx/>
              <a:buNone/>
            </a:pPr>
            <a:r>
              <a:rPr lang="fr-FR" altLang="fr-FR" sz="1500" dirty="0"/>
              <a:t>On a cru qu’on allait tous rôtir.</a:t>
            </a:r>
          </a:p>
          <a:p>
            <a:pPr eaLnBrk="1" hangingPunct="1">
              <a:spcBef>
                <a:spcPct val="0"/>
              </a:spcBef>
              <a:buFontTx/>
              <a:buNone/>
            </a:pPr>
            <a:r>
              <a:rPr lang="fr-FR" altLang="fr-FR" sz="1500" dirty="0"/>
              <a:t>Mais ma mère arriva même avant les pompiers !</a:t>
            </a:r>
          </a:p>
          <a:p>
            <a:pPr eaLnBrk="1" hangingPunct="1">
              <a:spcBef>
                <a:spcPct val="0"/>
              </a:spcBef>
              <a:buFontTx/>
              <a:buNone/>
            </a:pPr>
            <a:r>
              <a:rPr lang="fr-FR" altLang="fr-FR" sz="1500" dirty="0"/>
              <a:t>Et elle éteignit le feu toute seule.</a:t>
            </a:r>
          </a:p>
          <a:p>
            <a:pPr eaLnBrk="1" hangingPunct="1">
              <a:spcBef>
                <a:spcPct val="0"/>
              </a:spcBef>
              <a:buFontTx/>
              <a:buNone/>
            </a:pPr>
            <a:r>
              <a:rPr lang="fr-FR" altLang="fr-FR" sz="1500" dirty="0"/>
              <a:t>Les parents félicitèrent ma maman :« Vous avez sauvé nos enfants. »</a:t>
            </a:r>
          </a:p>
          <a:p>
            <a:pPr eaLnBrk="1" hangingPunct="1">
              <a:spcBef>
                <a:spcPct val="0"/>
              </a:spcBef>
              <a:buFontTx/>
              <a:buNone/>
            </a:pPr>
            <a:r>
              <a:rPr lang="fr-FR" altLang="fr-FR" sz="1500" dirty="0"/>
              <a:t>Depuis, on joue  comme des fous dans la maison de maman.</a:t>
            </a:r>
          </a:p>
        </p:txBody>
      </p:sp>
      <p:sp>
        <p:nvSpPr>
          <p:cNvPr id="5"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1313588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mjg1954.c.m.pic.centerblog.net/d51b51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052513"/>
            <a:ext cx="17557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8" descr="http://1jour1actu.com/wp-content/uploads/elisabeth-reine-6203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3950" y="4149725"/>
            <a:ext cx="3643313"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10" descr="http://www.artvalue.com/photos/auction/0/53/53060/after-picasso-pablo-1881-1973-femme-au-chapeau-dora-maar-pla-332686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7313" y="3429000"/>
            <a:ext cx="1944687" cy="232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12" descr="http://www.babelio.com/couv/2483_710700.p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t="24065" r="4546"/>
          <a:stretch>
            <a:fillRect/>
          </a:stretch>
        </p:blipFill>
        <p:spPr bwMode="auto">
          <a:xfrm>
            <a:off x="6948488" y="1196975"/>
            <a:ext cx="1878012"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14" descr="Chat domestique Nouvel An Chapeau d'hiver Animaux"/>
          <p:cNvPicPr>
            <a:picLocks noChangeAspect="1" noChangeArrowheads="1"/>
          </p:cNvPicPr>
          <p:nvPr/>
        </p:nvPicPr>
        <p:blipFill>
          <a:blip r:embed="rId7" cstate="print">
            <a:extLst>
              <a:ext uri="{28A0092B-C50C-407E-A947-70E740481C1C}">
                <a14:useLocalDpi xmlns:a14="http://schemas.microsoft.com/office/drawing/2010/main" xmlns="" val="0"/>
              </a:ext>
            </a:extLst>
          </a:blip>
          <a:srcRect t="21529" r="2042"/>
          <a:stretch>
            <a:fillRect/>
          </a:stretch>
        </p:blipFill>
        <p:spPr bwMode="auto">
          <a:xfrm>
            <a:off x="2555875" y="981075"/>
            <a:ext cx="3455988" cy="183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16" descr="http://ecx.images-amazon.com/images/I/51RJW32EYE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l="11052" t="30240" r="2737" b="2914"/>
          <a:stretch>
            <a:fillRect/>
          </a:stretch>
        </p:blipFill>
        <p:spPr bwMode="auto">
          <a:xfrm>
            <a:off x="250825" y="4005263"/>
            <a:ext cx="20732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space réservé du pied de page 4"/>
          <p:cNvSpPr>
            <a:spLocks noGrp="1"/>
          </p:cNvSpPr>
          <p:nvPr>
            <p:ph type="ftr" sz="quarter" idx="11"/>
          </p:nvPr>
        </p:nvSpPr>
        <p:spPr>
          <a:xfrm>
            <a:off x="2627784" y="6237312"/>
            <a:ext cx="3896072" cy="365125"/>
          </a:xfrm>
        </p:spPr>
        <p:txBody>
          <a:bodyPr/>
          <a:lstStyle/>
          <a:p>
            <a:r>
              <a:rPr lang="fr-FR" dirty="0" smtClean="0"/>
              <a:t>GA Créteil   Apprentissage de la compréhension au C2</a:t>
            </a:r>
            <a:endParaRPr lang="fr-FR" dirty="0"/>
          </a:p>
        </p:txBody>
      </p:sp>
    </p:spTree>
    <p:extLst>
      <p:ext uri="{BB962C8B-B14F-4D97-AF65-F5344CB8AC3E}">
        <p14:creationId xmlns:p14="http://schemas.microsoft.com/office/powerpoint/2010/main" xmlns="" val="3933949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par>
                                <p:cTn id="8" presetID="8"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diamond(in)">
                                      <p:cBhvr>
                                        <p:cTn id="10" dur="2000"/>
                                        <p:tgtEl>
                                          <p:spTgt spid="13315"/>
                                        </p:tgtEl>
                                      </p:cBhvr>
                                    </p:animEffect>
                                  </p:childTnLst>
                                </p:cTn>
                              </p:par>
                              <p:par>
                                <p:cTn id="11" presetID="8" presetClass="entr" presetSubtype="16"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diamond(in)">
                                      <p:cBhvr>
                                        <p:cTn id="13" dur="2000"/>
                                        <p:tgtEl>
                                          <p:spTgt spid="13316"/>
                                        </p:tgtEl>
                                      </p:cBhvr>
                                    </p:animEffect>
                                  </p:childTnLst>
                                </p:cTn>
                              </p:par>
                              <p:par>
                                <p:cTn id="14" presetID="8" presetClass="entr" presetSubtype="16" fill="hold" nodeType="with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diamond(in)">
                                      <p:cBhvr>
                                        <p:cTn id="16" dur="2000"/>
                                        <p:tgtEl>
                                          <p:spTgt spid="13317"/>
                                        </p:tgtEl>
                                      </p:cBhvr>
                                    </p:animEffect>
                                  </p:childTnLst>
                                </p:cTn>
                              </p:par>
                              <p:par>
                                <p:cTn id="17" presetID="8" presetClass="entr" presetSubtype="16" fill="hold" nodeType="with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diamond(in)">
                                      <p:cBhvr>
                                        <p:cTn id="19" dur="2000"/>
                                        <p:tgtEl>
                                          <p:spTgt spid="13318"/>
                                        </p:tgtEl>
                                      </p:cBhvr>
                                    </p:animEffect>
                                  </p:childTnLst>
                                </p:cTn>
                              </p:par>
                              <p:par>
                                <p:cTn id="20" presetID="8" presetClass="entr" presetSubtype="16" fill="hold" nodeType="with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diamond(in)">
                                      <p:cBhvr>
                                        <p:cTn id="22"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14339" name="Rectangle 7"/>
          <p:cNvSpPr>
            <a:spLocks noChangeArrowheads="1"/>
          </p:cNvSpPr>
          <p:nvPr/>
        </p:nvSpPr>
        <p:spPr bwMode="auto">
          <a:xfrm>
            <a:off x="7023100" y="0"/>
            <a:ext cx="2120900" cy="369888"/>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Indice grammatical</a:t>
            </a:r>
          </a:p>
        </p:txBody>
      </p:sp>
      <p:sp>
        <p:nvSpPr>
          <p:cNvPr id="5" name="Rectangle 7"/>
          <p:cNvSpPr>
            <a:spLocks noChangeArrowheads="1"/>
          </p:cNvSpPr>
          <p:nvPr/>
        </p:nvSpPr>
        <p:spPr bwMode="auto">
          <a:xfrm>
            <a:off x="179388" y="476250"/>
            <a:ext cx="8785225"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dirty="0" smtClean="0"/>
              <a:t>Le problème avec ma mère, c’est ses chapeaux.</a:t>
            </a:r>
          </a:p>
          <a:p>
            <a:pPr eaLnBrk="1" hangingPunct="1">
              <a:spcBef>
                <a:spcPct val="0"/>
              </a:spcBef>
              <a:buFontTx/>
              <a:buNone/>
            </a:pPr>
            <a:r>
              <a:rPr lang="fr-FR" altLang="fr-FR" sz="1500" dirty="0" smtClean="0"/>
              <a:t>Quand </a:t>
            </a:r>
            <a:r>
              <a:rPr lang="fr-FR" altLang="fr-FR" sz="1500" dirty="0"/>
              <a:t>elle m’a </a:t>
            </a:r>
            <a:r>
              <a:rPr lang="fr-FR" altLang="fr-FR" sz="1500" dirty="0">
                <a:solidFill>
                  <a:srgbClr val="FF0000"/>
                </a:solidFill>
              </a:rPr>
              <a:t>amené</a:t>
            </a:r>
            <a:r>
              <a:rPr lang="fr-FR" altLang="fr-FR" sz="1500" dirty="0"/>
              <a:t> à ma nouvelle école, les autres enfants me regardaient  d’un air drôlement bizarre...</a:t>
            </a:r>
          </a:p>
          <a:p>
            <a:pPr eaLnBrk="1" hangingPunct="1">
              <a:spcBef>
                <a:spcPct val="0"/>
              </a:spcBef>
              <a:buFontTx/>
              <a:buNone/>
            </a:pPr>
            <a:r>
              <a:rPr lang="fr-FR" altLang="fr-FR" sz="1500" dirty="0"/>
              <a:t>Elle ne s’entendait pas toujours très bien....avec les autres parents.</a:t>
            </a:r>
          </a:p>
          <a:p>
            <a:pPr eaLnBrk="1" hangingPunct="1">
              <a:spcBef>
                <a:spcPct val="0"/>
              </a:spcBef>
              <a:buFontTx/>
              <a:buNone/>
            </a:pPr>
            <a:r>
              <a:rPr lang="fr-FR" altLang="fr-FR" sz="1500" dirty="0"/>
              <a:t>Ils me demandaient toujours où était mon papa. Je leur répétais ce que ma mère m’avait dit :« Il restera en  bocal jusqu'à ce qu’il n’aille plus au bistrot. »</a:t>
            </a:r>
          </a:p>
          <a:p>
            <a:pPr eaLnBrk="1" hangingPunct="1">
              <a:spcBef>
                <a:spcPct val="0"/>
              </a:spcBef>
              <a:buFontTx/>
              <a:buNone/>
            </a:pPr>
            <a:r>
              <a:rPr lang="fr-FR" altLang="fr-FR" sz="1500" dirty="0"/>
              <a:t>Un matin, la maîtresse nous demanda si nos mamans pourraient faire des gâteaux pour le goûter de l’école ...</a:t>
            </a:r>
          </a:p>
          <a:p>
            <a:pPr eaLnBrk="1" hangingPunct="1">
              <a:spcBef>
                <a:spcPct val="0"/>
              </a:spcBef>
              <a:buFontTx/>
              <a:buNone/>
            </a:pPr>
            <a:r>
              <a:rPr lang="fr-FR" altLang="fr-FR" sz="1500" dirty="0"/>
              <a:t>Ma mère en fit ...</a:t>
            </a:r>
          </a:p>
          <a:p>
            <a:pPr eaLnBrk="1" hangingPunct="1">
              <a:spcBef>
                <a:spcPct val="0"/>
              </a:spcBef>
              <a:buFontTx/>
              <a:buNone/>
            </a:pPr>
            <a:r>
              <a:rPr lang="fr-FR" altLang="fr-FR" sz="1500" dirty="0"/>
              <a:t>Ce fut un désastre épouvantable.</a:t>
            </a:r>
          </a:p>
          <a:p>
            <a:pPr eaLnBrk="1" hangingPunct="1">
              <a:spcBef>
                <a:spcPct val="0"/>
              </a:spcBef>
              <a:buFontTx/>
              <a:buNone/>
            </a:pPr>
            <a:r>
              <a:rPr lang="fr-FR" altLang="fr-FR" sz="1500" dirty="0"/>
              <a:t>Mais les copains, eux, faillirent mourir de rire.</a:t>
            </a:r>
          </a:p>
          <a:p>
            <a:pPr eaLnBrk="1" hangingPunct="1">
              <a:spcBef>
                <a:spcPct val="0"/>
              </a:spcBef>
              <a:buFontTx/>
              <a:buNone/>
            </a:pPr>
            <a:r>
              <a:rPr lang="fr-FR" altLang="fr-FR" sz="1500" dirty="0"/>
              <a:t>Et ils voulurent tous venir chez moi.</a:t>
            </a:r>
          </a:p>
          <a:p>
            <a:pPr eaLnBrk="1" hangingPunct="1">
              <a:spcBef>
                <a:spcPct val="0"/>
              </a:spcBef>
              <a:buFontTx/>
              <a:buNone/>
            </a:pPr>
            <a:r>
              <a:rPr lang="fr-FR" altLang="fr-FR" sz="1500" dirty="0"/>
              <a:t>Je ne savais pas  ce qu’ils penseraient de la maison de ma mère !</a:t>
            </a:r>
          </a:p>
          <a:p>
            <a:pPr eaLnBrk="1" hangingPunct="1">
              <a:spcBef>
                <a:spcPct val="0"/>
              </a:spcBef>
              <a:buFontTx/>
              <a:buNone/>
            </a:pPr>
            <a:r>
              <a:rPr lang="fr-FR" altLang="fr-FR" sz="1500" dirty="0"/>
              <a:t>«  N’y allez pas »,  dirent les parents.</a:t>
            </a:r>
          </a:p>
          <a:p>
            <a:pPr eaLnBrk="1" hangingPunct="1">
              <a:spcBef>
                <a:spcPct val="0"/>
              </a:spcBef>
              <a:buFontTx/>
              <a:buNone/>
            </a:pPr>
            <a:r>
              <a:rPr lang="fr-FR" altLang="fr-FR" sz="1500" dirty="0"/>
              <a:t>Mais ils vinrent quand même. Ils adorèrent nos petits animaux familiers.</a:t>
            </a:r>
          </a:p>
          <a:p>
            <a:pPr eaLnBrk="1" hangingPunct="1">
              <a:spcBef>
                <a:spcPct val="0"/>
              </a:spcBef>
              <a:buFontTx/>
              <a:buNone/>
            </a:pPr>
            <a:r>
              <a:rPr lang="fr-FR" altLang="fr-FR" sz="1500" dirty="0"/>
              <a:t>On les présenta à grand-mère.</a:t>
            </a:r>
          </a:p>
          <a:p>
            <a:pPr eaLnBrk="1" hangingPunct="1">
              <a:spcBef>
                <a:spcPct val="0"/>
              </a:spcBef>
              <a:buFontTx/>
              <a:buNone/>
            </a:pPr>
            <a:r>
              <a:rPr lang="fr-FR" altLang="fr-FR" sz="1500" dirty="0"/>
              <a:t>Ma mère fut formidable.</a:t>
            </a:r>
          </a:p>
          <a:p>
            <a:pPr eaLnBrk="1" hangingPunct="1">
              <a:spcBef>
                <a:spcPct val="0"/>
              </a:spcBef>
              <a:buFontTx/>
              <a:buNone/>
            </a:pPr>
            <a:r>
              <a:rPr lang="fr-FR" altLang="fr-FR" sz="1500" dirty="0"/>
              <a:t>On s’amusa tous comme des fous.</a:t>
            </a:r>
          </a:p>
          <a:p>
            <a:pPr eaLnBrk="1" hangingPunct="1">
              <a:spcBef>
                <a:spcPct val="0"/>
              </a:spcBef>
              <a:buFontTx/>
              <a:buNone/>
            </a:pPr>
            <a:r>
              <a:rPr lang="fr-FR" altLang="fr-FR" sz="1500" dirty="0"/>
              <a:t>Mais l’arrivée de leurs parents gâcha vraiment tout. Qu’est-ce qu’elle a pris, ma mère !</a:t>
            </a:r>
          </a:p>
          <a:p>
            <a:pPr eaLnBrk="1" hangingPunct="1">
              <a:spcBef>
                <a:spcPct val="0"/>
              </a:spcBef>
              <a:buFontTx/>
              <a:buNone/>
            </a:pPr>
            <a:r>
              <a:rPr lang="fr-FR" altLang="fr-FR" sz="1500" dirty="0"/>
              <a:t>Maman  était  toute  triste.</a:t>
            </a:r>
          </a:p>
          <a:p>
            <a:pPr eaLnBrk="1" hangingPunct="1">
              <a:spcBef>
                <a:spcPct val="0"/>
              </a:spcBef>
              <a:buFontTx/>
              <a:buNone/>
            </a:pPr>
            <a:r>
              <a:rPr lang="fr-FR" altLang="fr-FR" sz="1500" dirty="0"/>
              <a:t>Mes nouveaux amis aussi.</a:t>
            </a:r>
          </a:p>
          <a:p>
            <a:pPr eaLnBrk="1" hangingPunct="1">
              <a:spcBef>
                <a:spcPct val="0"/>
              </a:spcBef>
              <a:buFontTx/>
              <a:buNone/>
            </a:pPr>
            <a:r>
              <a:rPr lang="fr-FR" altLang="fr-FR" sz="1500" dirty="0"/>
              <a:t>« Elle est sympa, ta mère, mais on n’a plus le droit de venir jouer chez  toi. »</a:t>
            </a:r>
          </a:p>
          <a:p>
            <a:pPr eaLnBrk="1" hangingPunct="1">
              <a:spcBef>
                <a:spcPct val="0"/>
              </a:spcBef>
              <a:buFontTx/>
              <a:buNone/>
            </a:pPr>
            <a:r>
              <a:rPr lang="fr-FR" altLang="fr-FR" sz="1500" dirty="0"/>
              <a:t>Un jour, il y eut le feu à l’école.</a:t>
            </a:r>
          </a:p>
          <a:p>
            <a:pPr eaLnBrk="1" hangingPunct="1">
              <a:spcBef>
                <a:spcPct val="0"/>
              </a:spcBef>
              <a:buFontTx/>
              <a:buNone/>
            </a:pPr>
            <a:r>
              <a:rPr lang="fr-FR" altLang="fr-FR" sz="1500" dirty="0"/>
              <a:t>On a cru qu’on allait tous rôtir.</a:t>
            </a:r>
          </a:p>
          <a:p>
            <a:pPr eaLnBrk="1" hangingPunct="1">
              <a:spcBef>
                <a:spcPct val="0"/>
              </a:spcBef>
              <a:buFontTx/>
              <a:buNone/>
            </a:pPr>
            <a:r>
              <a:rPr lang="fr-FR" altLang="fr-FR" sz="1500" dirty="0"/>
              <a:t>Mais ma mère arriva même avant les pompiers !</a:t>
            </a:r>
          </a:p>
          <a:p>
            <a:pPr eaLnBrk="1" hangingPunct="1">
              <a:spcBef>
                <a:spcPct val="0"/>
              </a:spcBef>
              <a:buFontTx/>
              <a:buNone/>
            </a:pPr>
            <a:r>
              <a:rPr lang="fr-FR" altLang="fr-FR" sz="1500" dirty="0"/>
              <a:t>Et elle éteignit le feu toute seule.</a:t>
            </a:r>
          </a:p>
          <a:p>
            <a:pPr eaLnBrk="1" hangingPunct="1">
              <a:spcBef>
                <a:spcPct val="0"/>
              </a:spcBef>
              <a:buFontTx/>
              <a:buNone/>
            </a:pPr>
            <a:r>
              <a:rPr lang="fr-FR" altLang="fr-FR" sz="1500" dirty="0"/>
              <a:t>Les parents félicitèrent ma maman :« Vous avez sauvé nos enfants. »</a:t>
            </a:r>
          </a:p>
          <a:p>
            <a:pPr eaLnBrk="1" hangingPunct="1">
              <a:spcBef>
                <a:spcPct val="0"/>
              </a:spcBef>
              <a:buFontTx/>
              <a:buNone/>
            </a:pPr>
            <a:r>
              <a:rPr lang="fr-FR" altLang="fr-FR" sz="1500" dirty="0"/>
              <a:t>Depuis, on joue  comme des fous dans la maison de maman.</a:t>
            </a:r>
          </a:p>
        </p:txBody>
      </p:sp>
      <p:pic>
        <p:nvPicPr>
          <p:cNvPr id="14341" name="il_fi" descr="http://ecx.images-amazon.com/images/I/51rwvlMg8aL._SL160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45601" t="33951" r="36768" b="11604"/>
          <a:stretch>
            <a:fillRect/>
          </a:stretch>
        </p:blipFill>
        <p:spPr bwMode="auto">
          <a:xfrm>
            <a:off x="7451725" y="2492375"/>
            <a:ext cx="1223963"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pied de page 3"/>
          <p:cNvSpPr>
            <a:spLocks noGrp="1"/>
          </p:cNvSpPr>
          <p:nvPr>
            <p:ph type="ftr" sz="quarter" idx="11"/>
          </p:nvPr>
        </p:nvSpPr>
        <p:spPr>
          <a:xfrm>
            <a:off x="2267744"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33952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diamond(out)">
                                      <p:cBhvr>
                                        <p:cTn id="19"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372225" y="0"/>
            <a:ext cx="1860550" cy="366713"/>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Les connecteurs</a:t>
            </a:r>
          </a:p>
        </p:txBody>
      </p:sp>
      <p:sp>
        <p:nvSpPr>
          <p:cNvPr id="15363" name="Rectangle 6"/>
          <p:cNvSpPr>
            <a:spLocks noChangeArrowheads="1"/>
          </p:cNvSpPr>
          <p:nvPr/>
        </p:nvSpPr>
        <p:spPr bwMode="auto">
          <a:xfrm>
            <a:off x="0" y="0"/>
            <a:ext cx="60848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t>J'ai un problème avec ma mère</a:t>
            </a:r>
            <a:r>
              <a:rPr lang="fr-FR" altLang="fr-FR" sz="1800"/>
              <a:t>     </a:t>
            </a:r>
            <a:r>
              <a:rPr lang="fr-FR" altLang="fr-FR" sz="1800" i="1"/>
              <a:t>Babette Cole - SEUIL</a:t>
            </a:r>
          </a:p>
        </p:txBody>
      </p:sp>
      <p:sp>
        <p:nvSpPr>
          <p:cNvPr id="15364" name="Rectangle 3"/>
          <p:cNvSpPr>
            <a:spLocks noChangeArrowheads="1"/>
          </p:cNvSpPr>
          <p:nvPr/>
        </p:nvSpPr>
        <p:spPr bwMode="auto">
          <a:xfrm>
            <a:off x="179388" y="476250"/>
            <a:ext cx="8785225" cy="60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500" dirty="0" smtClean="0"/>
              <a:t>Le problème avec ma mère, c’est ses chapeaux.</a:t>
            </a:r>
          </a:p>
          <a:p>
            <a:pPr eaLnBrk="1" hangingPunct="1">
              <a:spcBef>
                <a:spcPct val="0"/>
              </a:spcBef>
              <a:buFontTx/>
              <a:buNone/>
            </a:pPr>
            <a:r>
              <a:rPr lang="fr-FR" altLang="fr-FR" sz="1500" dirty="0" smtClean="0">
                <a:solidFill>
                  <a:srgbClr val="FF6600"/>
                </a:solidFill>
              </a:rPr>
              <a:t>Quand</a:t>
            </a:r>
            <a:r>
              <a:rPr lang="fr-FR" altLang="fr-FR" sz="1500" dirty="0" smtClean="0"/>
              <a:t> </a:t>
            </a:r>
            <a:r>
              <a:rPr lang="fr-FR" altLang="fr-FR" sz="1500" dirty="0"/>
              <a:t>elle m’a amené à ma nouvelle école, les autres enfants me regardaient  d’un air drôlement bizarre...</a:t>
            </a:r>
          </a:p>
          <a:p>
            <a:pPr eaLnBrk="1" hangingPunct="1">
              <a:spcBef>
                <a:spcPct val="0"/>
              </a:spcBef>
              <a:buFontTx/>
              <a:buNone/>
            </a:pPr>
            <a:r>
              <a:rPr lang="fr-FR" altLang="fr-FR" sz="1500" dirty="0"/>
              <a:t>Elle ne s’entendait pas toujours très bien....avec les autres parents.</a:t>
            </a:r>
          </a:p>
          <a:p>
            <a:pPr eaLnBrk="1" hangingPunct="1">
              <a:spcBef>
                <a:spcPct val="0"/>
              </a:spcBef>
              <a:buFontTx/>
              <a:buNone/>
            </a:pPr>
            <a:r>
              <a:rPr lang="fr-FR" altLang="fr-FR" sz="1500" dirty="0"/>
              <a:t>Ils me demandaient toujours où était mon papa. Je leur répétais ce que ma mère m’avait dit :« Il restera en  bocal </a:t>
            </a:r>
            <a:r>
              <a:rPr lang="fr-FR" altLang="fr-FR" sz="1500" dirty="0">
                <a:solidFill>
                  <a:srgbClr val="FF6600"/>
                </a:solidFill>
              </a:rPr>
              <a:t>jusqu'à ce qu’</a:t>
            </a:r>
            <a:r>
              <a:rPr lang="fr-FR" altLang="fr-FR" sz="1500" dirty="0"/>
              <a:t>il n’aille plus au bistrot. »</a:t>
            </a:r>
          </a:p>
          <a:p>
            <a:pPr eaLnBrk="1" hangingPunct="1">
              <a:spcBef>
                <a:spcPct val="0"/>
              </a:spcBef>
              <a:buFontTx/>
              <a:buNone/>
            </a:pPr>
            <a:r>
              <a:rPr lang="fr-FR" altLang="fr-FR" sz="1500" dirty="0">
                <a:solidFill>
                  <a:srgbClr val="FF6600"/>
                </a:solidFill>
              </a:rPr>
              <a:t>Un matin</a:t>
            </a:r>
            <a:r>
              <a:rPr lang="fr-FR" altLang="fr-FR" sz="1500" dirty="0"/>
              <a:t>, la maîtresse nous demanda si nos mamans pourraient faire des gâteaux pour le goûter de l’école ...</a:t>
            </a:r>
          </a:p>
          <a:p>
            <a:pPr eaLnBrk="1" hangingPunct="1">
              <a:spcBef>
                <a:spcPct val="0"/>
              </a:spcBef>
              <a:buFontTx/>
              <a:buNone/>
            </a:pPr>
            <a:r>
              <a:rPr lang="fr-FR" altLang="fr-FR" sz="1500" dirty="0"/>
              <a:t>Ma mère en fit ...</a:t>
            </a:r>
          </a:p>
          <a:p>
            <a:pPr eaLnBrk="1" hangingPunct="1">
              <a:spcBef>
                <a:spcPct val="0"/>
              </a:spcBef>
              <a:buFontTx/>
              <a:buNone/>
            </a:pPr>
            <a:r>
              <a:rPr lang="fr-FR" altLang="fr-FR" sz="1500" dirty="0"/>
              <a:t>Ce fut un désastre épouvantable.</a:t>
            </a:r>
          </a:p>
          <a:p>
            <a:pPr eaLnBrk="1" hangingPunct="1">
              <a:spcBef>
                <a:spcPct val="0"/>
              </a:spcBef>
              <a:buFontTx/>
              <a:buNone/>
            </a:pPr>
            <a:r>
              <a:rPr lang="fr-FR" altLang="fr-FR" sz="1500" dirty="0">
                <a:solidFill>
                  <a:srgbClr val="FF6600"/>
                </a:solidFill>
              </a:rPr>
              <a:t>Mais</a:t>
            </a:r>
            <a:r>
              <a:rPr lang="fr-FR" altLang="fr-FR" sz="1500" dirty="0"/>
              <a:t> les copains, eux, faillirent mourir de rire.</a:t>
            </a:r>
          </a:p>
          <a:p>
            <a:pPr eaLnBrk="1" hangingPunct="1">
              <a:spcBef>
                <a:spcPct val="0"/>
              </a:spcBef>
              <a:buFontTx/>
              <a:buNone/>
            </a:pPr>
            <a:r>
              <a:rPr lang="fr-FR" altLang="fr-FR" sz="1500" dirty="0"/>
              <a:t>Et ils voulurent tous venir chez moi.</a:t>
            </a:r>
          </a:p>
          <a:p>
            <a:pPr eaLnBrk="1" hangingPunct="1">
              <a:spcBef>
                <a:spcPct val="0"/>
              </a:spcBef>
              <a:buFontTx/>
              <a:buNone/>
            </a:pPr>
            <a:r>
              <a:rPr lang="fr-FR" altLang="fr-FR" sz="1500" dirty="0"/>
              <a:t>Je ne savais pas  ce qu’ils penseraient de la maison de ma mère !</a:t>
            </a:r>
          </a:p>
          <a:p>
            <a:pPr eaLnBrk="1" hangingPunct="1">
              <a:spcBef>
                <a:spcPct val="0"/>
              </a:spcBef>
              <a:buFontTx/>
              <a:buNone/>
            </a:pPr>
            <a:r>
              <a:rPr lang="fr-FR" altLang="fr-FR" sz="1500" dirty="0"/>
              <a:t>«  N’y allez pas »,  dirent les parents.</a:t>
            </a:r>
          </a:p>
          <a:p>
            <a:pPr eaLnBrk="1" hangingPunct="1">
              <a:spcBef>
                <a:spcPct val="0"/>
              </a:spcBef>
              <a:buFontTx/>
              <a:buNone/>
            </a:pPr>
            <a:r>
              <a:rPr lang="fr-FR" altLang="fr-FR" sz="1500" dirty="0">
                <a:solidFill>
                  <a:srgbClr val="FF6600"/>
                </a:solidFill>
              </a:rPr>
              <a:t>Mais</a:t>
            </a:r>
            <a:r>
              <a:rPr lang="fr-FR" altLang="fr-FR" sz="1500" dirty="0"/>
              <a:t> ils vinrent </a:t>
            </a:r>
            <a:r>
              <a:rPr lang="fr-FR" altLang="fr-FR" sz="1500" dirty="0">
                <a:solidFill>
                  <a:srgbClr val="FF6600"/>
                </a:solidFill>
              </a:rPr>
              <a:t>quand même</a:t>
            </a:r>
            <a:r>
              <a:rPr lang="fr-FR" altLang="fr-FR" sz="1500" dirty="0"/>
              <a:t>. Ils adorèrent nos petits animaux familiers.</a:t>
            </a:r>
          </a:p>
          <a:p>
            <a:pPr eaLnBrk="1" hangingPunct="1">
              <a:spcBef>
                <a:spcPct val="0"/>
              </a:spcBef>
              <a:buFontTx/>
              <a:buNone/>
            </a:pPr>
            <a:r>
              <a:rPr lang="fr-FR" altLang="fr-FR" sz="1500" dirty="0"/>
              <a:t>On les présenta à grand-mère.</a:t>
            </a:r>
          </a:p>
          <a:p>
            <a:pPr eaLnBrk="1" hangingPunct="1">
              <a:spcBef>
                <a:spcPct val="0"/>
              </a:spcBef>
              <a:buFontTx/>
              <a:buNone/>
            </a:pPr>
            <a:r>
              <a:rPr lang="fr-FR" altLang="fr-FR" sz="1500" dirty="0"/>
              <a:t>Ma mère fut formidable.</a:t>
            </a:r>
          </a:p>
          <a:p>
            <a:pPr eaLnBrk="1" hangingPunct="1">
              <a:spcBef>
                <a:spcPct val="0"/>
              </a:spcBef>
              <a:buFontTx/>
              <a:buNone/>
            </a:pPr>
            <a:r>
              <a:rPr lang="fr-FR" altLang="fr-FR" sz="1500" dirty="0"/>
              <a:t>On s’amusa tous comme des fous.</a:t>
            </a:r>
          </a:p>
          <a:p>
            <a:pPr eaLnBrk="1" hangingPunct="1">
              <a:spcBef>
                <a:spcPct val="0"/>
              </a:spcBef>
              <a:buFontTx/>
              <a:buNone/>
            </a:pPr>
            <a:r>
              <a:rPr lang="fr-FR" altLang="fr-FR" sz="1500" dirty="0">
                <a:solidFill>
                  <a:srgbClr val="FF6600"/>
                </a:solidFill>
              </a:rPr>
              <a:t>Mais</a:t>
            </a:r>
            <a:r>
              <a:rPr lang="fr-FR" altLang="fr-FR" sz="1500" dirty="0"/>
              <a:t> l’arrivée de leurs parents gâcha </a:t>
            </a:r>
            <a:r>
              <a:rPr lang="fr-FR" altLang="fr-FR" sz="1500" dirty="0">
                <a:solidFill>
                  <a:srgbClr val="FF6600"/>
                </a:solidFill>
              </a:rPr>
              <a:t>vraiment</a:t>
            </a:r>
            <a:r>
              <a:rPr lang="fr-FR" altLang="fr-FR" sz="1500" dirty="0"/>
              <a:t> tout. Qu’est-ce qu’elle a pris, ma mère !</a:t>
            </a:r>
          </a:p>
          <a:p>
            <a:pPr eaLnBrk="1" hangingPunct="1">
              <a:spcBef>
                <a:spcPct val="0"/>
              </a:spcBef>
              <a:buFontTx/>
              <a:buNone/>
            </a:pPr>
            <a:r>
              <a:rPr lang="fr-FR" altLang="fr-FR" sz="1500" dirty="0"/>
              <a:t>Maman  était  toute  triste.</a:t>
            </a:r>
          </a:p>
          <a:p>
            <a:pPr eaLnBrk="1" hangingPunct="1">
              <a:spcBef>
                <a:spcPct val="0"/>
              </a:spcBef>
              <a:buFontTx/>
              <a:buNone/>
            </a:pPr>
            <a:r>
              <a:rPr lang="fr-FR" altLang="fr-FR" sz="1500" dirty="0"/>
              <a:t>Mes nouveaux amis aussi.</a:t>
            </a:r>
          </a:p>
          <a:p>
            <a:pPr eaLnBrk="1" hangingPunct="1">
              <a:spcBef>
                <a:spcPct val="0"/>
              </a:spcBef>
              <a:buFontTx/>
              <a:buNone/>
            </a:pPr>
            <a:r>
              <a:rPr lang="fr-FR" altLang="fr-FR" sz="1500" dirty="0"/>
              <a:t>« Elle est sympa, ta mère, </a:t>
            </a:r>
            <a:r>
              <a:rPr lang="fr-FR" altLang="fr-FR" sz="1500" dirty="0">
                <a:solidFill>
                  <a:srgbClr val="FF6600"/>
                </a:solidFill>
              </a:rPr>
              <a:t>mais</a:t>
            </a:r>
            <a:r>
              <a:rPr lang="fr-FR" altLang="fr-FR" sz="1500" dirty="0"/>
              <a:t> on n’a plus le droit de venir jouer chez  toi. »</a:t>
            </a:r>
          </a:p>
          <a:p>
            <a:pPr eaLnBrk="1" hangingPunct="1">
              <a:spcBef>
                <a:spcPct val="0"/>
              </a:spcBef>
              <a:buFontTx/>
              <a:buNone/>
            </a:pPr>
            <a:r>
              <a:rPr lang="fr-FR" altLang="fr-FR" sz="1500" dirty="0">
                <a:solidFill>
                  <a:srgbClr val="FF6600"/>
                </a:solidFill>
              </a:rPr>
              <a:t>Un jour</a:t>
            </a:r>
            <a:r>
              <a:rPr lang="fr-FR" altLang="fr-FR" sz="1500" dirty="0"/>
              <a:t>, il y eut le feu à l’école.</a:t>
            </a:r>
          </a:p>
          <a:p>
            <a:pPr eaLnBrk="1" hangingPunct="1">
              <a:spcBef>
                <a:spcPct val="0"/>
              </a:spcBef>
              <a:buFontTx/>
              <a:buNone/>
            </a:pPr>
            <a:r>
              <a:rPr lang="fr-FR" altLang="fr-FR" sz="1500" dirty="0"/>
              <a:t>On a cru qu’on allait tous rôtir.</a:t>
            </a:r>
          </a:p>
          <a:p>
            <a:pPr eaLnBrk="1" hangingPunct="1">
              <a:spcBef>
                <a:spcPct val="0"/>
              </a:spcBef>
              <a:buFontTx/>
              <a:buNone/>
            </a:pPr>
            <a:r>
              <a:rPr lang="fr-FR" altLang="fr-FR" sz="1500" dirty="0">
                <a:solidFill>
                  <a:srgbClr val="FF6600"/>
                </a:solidFill>
              </a:rPr>
              <a:t>Mais</a:t>
            </a:r>
            <a:r>
              <a:rPr lang="fr-FR" altLang="fr-FR" sz="1500" dirty="0"/>
              <a:t> ma mère arriva </a:t>
            </a:r>
            <a:r>
              <a:rPr lang="fr-FR" altLang="fr-FR" sz="1500" dirty="0">
                <a:solidFill>
                  <a:srgbClr val="FF6600"/>
                </a:solidFill>
              </a:rPr>
              <a:t>même </a:t>
            </a:r>
            <a:r>
              <a:rPr lang="fr-FR" altLang="fr-FR" sz="1500" dirty="0"/>
              <a:t>avant les pompiers !</a:t>
            </a:r>
          </a:p>
          <a:p>
            <a:pPr eaLnBrk="1" hangingPunct="1">
              <a:spcBef>
                <a:spcPct val="0"/>
              </a:spcBef>
              <a:buFontTx/>
              <a:buNone/>
            </a:pPr>
            <a:r>
              <a:rPr lang="fr-FR" altLang="fr-FR" sz="1500" dirty="0"/>
              <a:t>Et elle éteignit le feu toute seule.</a:t>
            </a:r>
          </a:p>
          <a:p>
            <a:pPr eaLnBrk="1" hangingPunct="1">
              <a:spcBef>
                <a:spcPct val="0"/>
              </a:spcBef>
              <a:buFontTx/>
              <a:buNone/>
            </a:pPr>
            <a:r>
              <a:rPr lang="fr-FR" altLang="fr-FR" sz="1500" dirty="0"/>
              <a:t>Les parents félicitèrent ma maman :« Vous avez sauvé nos enfants. »</a:t>
            </a:r>
          </a:p>
          <a:p>
            <a:pPr eaLnBrk="1" hangingPunct="1">
              <a:spcBef>
                <a:spcPct val="0"/>
              </a:spcBef>
              <a:buFontTx/>
              <a:buNone/>
            </a:pPr>
            <a:r>
              <a:rPr lang="fr-FR" altLang="fr-FR" sz="1500" dirty="0">
                <a:solidFill>
                  <a:srgbClr val="FF6600"/>
                </a:solidFill>
              </a:rPr>
              <a:t>Depuis</a:t>
            </a:r>
            <a:r>
              <a:rPr lang="fr-FR" altLang="fr-FR" sz="1500" dirty="0"/>
              <a:t>, on joue  comme des fous dans la maison de maman.</a:t>
            </a:r>
          </a:p>
        </p:txBody>
      </p:sp>
      <p:sp>
        <p:nvSpPr>
          <p:cNvPr id="6"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591692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None/>
              <a:defRPr/>
            </a:pPr>
            <a:r>
              <a:rPr lang="fr-FR" dirty="0" smtClean="0">
                <a:solidFill>
                  <a:schemeClr val="accent1">
                    <a:lumMod val="75000"/>
                  </a:schemeClr>
                </a:solidFill>
              </a:rPr>
              <a:t>Le</a:t>
            </a:r>
            <a:r>
              <a:rPr lang="fr-FR" dirty="0" smtClean="0">
                <a:solidFill>
                  <a:srgbClr val="7030A0"/>
                </a:solidFill>
              </a:rPr>
              <a:t> </a:t>
            </a:r>
            <a:r>
              <a:rPr lang="fr-FR" dirty="0" smtClean="0">
                <a:solidFill>
                  <a:schemeClr val="hlink"/>
                </a:solidFill>
              </a:rPr>
              <a:t>problème avec </a:t>
            </a:r>
            <a:r>
              <a:rPr lang="fr-FR" dirty="0" smtClean="0">
                <a:solidFill>
                  <a:srgbClr val="92D050"/>
                </a:solidFill>
              </a:rPr>
              <a:t>ma </a:t>
            </a:r>
            <a:r>
              <a:rPr lang="fr-FR" dirty="0" smtClean="0">
                <a:solidFill>
                  <a:srgbClr val="92D050"/>
                </a:solidFill>
              </a:rPr>
              <a:t>mère, </a:t>
            </a:r>
            <a:r>
              <a:rPr lang="fr-FR" dirty="0" smtClean="0">
                <a:solidFill>
                  <a:schemeClr val="hlink"/>
                </a:solidFill>
              </a:rPr>
              <a:t>c’est ses chapeaux</a:t>
            </a:r>
            <a:r>
              <a:rPr lang="fr-FR" dirty="0" smtClean="0"/>
              <a:t> .</a:t>
            </a:r>
          </a:p>
          <a:p>
            <a:pPr algn="just" eaLnBrk="1" fontAlgn="auto" hangingPunct="1">
              <a:spcAft>
                <a:spcPts val="0"/>
              </a:spcAft>
              <a:buFont typeface="Arial" pitchFamily="34" charset="0"/>
              <a:buNone/>
              <a:defRPr/>
            </a:pPr>
            <a:r>
              <a:rPr lang="fr-FR" dirty="0" smtClean="0">
                <a:solidFill>
                  <a:schemeClr val="hlink"/>
                </a:solidFill>
              </a:rPr>
              <a:t>Quand </a:t>
            </a:r>
            <a:r>
              <a:rPr lang="fr-FR" dirty="0" smtClean="0">
                <a:solidFill>
                  <a:srgbClr val="92D050"/>
                </a:solidFill>
              </a:rPr>
              <a:t>elle</a:t>
            </a:r>
            <a:r>
              <a:rPr lang="fr-FR" dirty="0" smtClean="0">
                <a:solidFill>
                  <a:schemeClr val="hlink"/>
                </a:solidFill>
              </a:rPr>
              <a:t> </a:t>
            </a:r>
            <a:r>
              <a:rPr lang="fr-FR" dirty="0" smtClean="0">
                <a:solidFill>
                  <a:srgbClr val="7030A0"/>
                </a:solidFill>
              </a:rPr>
              <a:t>m</a:t>
            </a:r>
            <a:r>
              <a:rPr lang="fr-FR" dirty="0" smtClean="0">
                <a:solidFill>
                  <a:schemeClr val="hlink"/>
                </a:solidFill>
              </a:rPr>
              <a:t>’a amené à ma nouvelle école, les autres enfants </a:t>
            </a:r>
            <a:r>
              <a:rPr lang="fr-FR" dirty="0" smtClean="0">
                <a:solidFill>
                  <a:srgbClr val="7030A0"/>
                </a:solidFill>
              </a:rPr>
              <a:t>me</a:t>
            </a:r>
            <a:r>
              <a:rPr lang="fr-FR" dirty="0" smtClean="0">
                <a:solidFill>
                  <a:schemeClr val="hlink"/>
                </a:solidFill>
              </a:rPr>
              <a:t> regardaient d’un air drôlement bizarre</a:t>
            </a:r>
            <a:r>
              <a:rPr lang="fr-FR" dirty="0" smtClean="0"/>
              <a:t>...</a:t>
            </a:r>
          </a:p>
          <a:p>
            <a:pPr algn="just" eaLnBrk="1" fontAlgn="auto" hangingPunct="1">
              <a:spcAft>
                <a:spcPts val="0"/>
              </a:spcAft>
              <a:buFont typeface="Arial" pitchFamily="34" charset="0"/>
              <a:buNone/>
              <a:defRPr/>
            </a:pPr>
            <a:r>
              <a:rPr lang="fr-FR" dirty="0" smtClean="0">
                <a:solidFill>
                  <a:srgbClr val="92D050"/>
                </a:solidFill>
              </a:rPr>
              <a:t>Elle</a:t>
            </a:r>
            <a:r>
              <a:rPr lang="fr-FR" dirty="0" smtClean="0"/>
              <a:t> ne s’entendait pas toujours très bien....avec les autres parents.</a:t>
            </a:r>
          </a:p>
          <a:p>
            <a:pPr algn="just" eaLnBrk="1" fontAlgn="auto" hangingPunct="1">
              <a:spcAft>
                <a:spcPts val="0"/>
              </a:spcAft>
              <a:buFont typeface="Arial" pitchFamily="34" charset="0"/>
              <a:buNone/>
              <a:defRPr/>
            </a:pPr>
            <a:r>
              <a:rPr lang="fr-FR" dirty="0" smtClean="0"/>
              <a:t>Ils me demandaient toujours où était mon papa. Je leur répétais ce que </a:t>
            </a:r>
            <a:r>
              <a:rPr lang="fr-FR" dirty="0" smtClean="0">
                <a:solidFill>
                  <a:srgbClr val="92D050"/>
                </a:solidFill>
              </a:rPr>
              <a:t>ma mère </a:t>
            </a:r>
            <a:r>
              <a:rPr lang="fr-FR" dirty="0" smtClean="0"/>
              <a:t>m’avait dit :«</a:t>
            </a:r>
            <a:r>
              <a:rPr lang="fr-FR" dirty="0" smtClean="0">
                <a:solidFill>
                  <a:schemeClr val="hlink"/>
                </a:solidFill>
              </a:rPr>
              <a:t> Il restera en  bocal jusqu'à ce qu’il n’aille plus au bistrot. »</a:t>
            </a:r>
          </a:p>
          <a:p>
            <a:pPr eaLnBrk="1" fontAlgn="auto" hangingPunct="1">
              <a:spcAft>
                <a:spcPts val="0"/>
              </a:spcAft>
              <a:buFont typeface="Arial" pitchFamily="34" charset="0"/>
              <a:buNone/>
              <a:defRPr/>
            </a:pPr>
            <a:endParaRPr lang="fr-FR" dirty="0"/>
          </a:p>
        </p:txBody>
      </p:sp>
      <p:sp>
        <p:nvSpPr>
          <p:cNvPr id="4" name="Rectangle 3"/>
          <p:cNvSpPr/>
          <p:nvPr/>
        </p:nvSpPr>
        <p:spPr>
          <a:xfrm>
            <a:off x="468314" y="1412874"/>
            <a:ext cx="2627312" cy="7207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16" name="Rectangle 15"/>
          <p:cNvSpPr/>
          <p:nvPr/>
        </p:nvSpPr>
        <p:spPr>
          <a:xfrm>
            <a:off x="5508625" y="1557338"/>
            <a:ext cx="2232025" cy="503237"/>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21" name="Flèche courbée vers la gauche 20"/>
          <p:cNvSpPr/>
          <p:nvPr/>
        </p:nvSpPr>
        <p:spPr>
          <a:xfrm rot="14014800">
            <a:off x="7466807" y="-62707"/>
            <a:ext cx="647700" cy="1795463"/>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3" name="Rectangle 22"/>
          <p:cNvSpPr/>
          <p:nvPr/>
        </p:nvSpPr>
        <p:spPr>
          <a:xfrm>
            <a:off x="4787900" y="2133600"/>
            <a:ext cx="3168650" cy="503238"/>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24" name="Flèche courbée vers la gauche 23"/>
          <p:cNvSpPr/>
          <p:nvPr/>
        </p:nvSpPr>
        <p:spPr>
          <a:xfrm rot="14014800">
            <a:off x="7904957" y="732631"/>
            <a:ext cx="647700" cy="1795463"/>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5" name="Rectangle 24"/>
          <p:cNvSpPr/>
          <p:nvPr/>
        </p:nvSpPr>
        <p:spPr>
          <a:xfrm>
            <a:off x="6443663" y="2492375"/>
            <a:ext cx="2232025" cy="5048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26" name="Rectangle 25"/>
          <p:cNvSpPr/>
          <p:nvPr/>
        </p:nvSpPr>
        <p:spPr>
          <a:xfrm>
            <a:off x="755650" y="2924175"/>
            <a:ext cx="1584325" cy="5048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27" name="Forme libre 26"/>
          <p:cNvSpPr/>
          <p:nvPr/>
        </p:nvSpPr>
        <p:spPr>
          <a:xfrm>
            <a:off x="2312988" y="2959100"/>
            <a:ext cx="1260475" cy="349250"/>
          </a:xfrm>
          <a:custGeom>
            <a:avLst/>
            <a:gdLst>
              <a:gd name="connsiteX0" fmla="*/ 0 w 1261036"/>
              <a:gd name="connsiteY0" fmla="*/ 268941 h 349623"/>
              <a:gd name="connsiteX1" fmla="*/ 1075765 w 1261036"/>
              <a:gd name="connsiteY1" fmla="*/ 304800 h 349623"/>
              <a:gd name="connsiteX2" fmla="*/ 1111624 w 1261036"/>
              <a:gd name="connsiteY2" fmla="*/ 0 h 349623"/>
            </a:gdLst>
            <a:ahLst/>
            <a:cxnLst>
              <a:cxn ang="0">
                <a:pos x="connsiteX0" y="connsiteY0"/>
              </a:cxn>
              <a:cxn ang="0">
                <a:pos x="connsiteX1" y="connsiteY1"/>
              </a:cxn>
              <a:cxn ang="0">
                <a:pos x="connsiteX2" y="connsiteY2"/>
              </a:cxn>
            </a:cxnLst>
            <a:rect l="l" t="t" r="r" b="b"/>
            <a:pathLst>
              <a:path w="1261036" h="349623">
                <a:moveTo>
                  <a:pt x="0" y="268941"/>
                </a:moveTo>
                <a:cubicBezTo>
                  <a:pt x="445247" y="309282"/>
                  <a:pt x="890494" y="349623"/>
                  <a:pt x="1075765" y="304800"/>
                </a:cubicBezTo>
                <a:cubicBezTo>
                  <a:pt x="1261036" y="259977"/>
                  <a:pt x="1186330" y="129988"/>
                  <a:pt x="1111624" y="0"/>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8" name="Rectangle 27"/>
          <p:cNvSpPr/>
          <p:nvPr/>
        </p:nvSpPr>
        <p:spPr>
          <a:xfrm>
            <a:off x="395288" y="3429000"/>
            <a:ext cx="3671887" cy="5048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29" name="Rectangle 28"/>
          <p:cNvSpPr/>
          <p:nvPr/>
        </p:nvSpPr>
        <p:spPr>
          <a:xfrm>
            <a:off x="7164388" y="3284538"/>
            <a:ext cx="1584325" cy="7207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30" name="Rectangle 29"/>
          <p:cNvSpPr/>
          <p:nvPr/>
        </p:nvSpPr>
        <p:spPr>
          <a:xfrm>
            <a:off x="900113" y="3933825"/>
            <a:ext cx="2447925" cy="431800"/>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32" name="Forme libre 31"/>
          <p:cNvSpPr/>
          <p:nvPr/>
        </p:nvSpPr>
        <p:spPr>
          <a:xfrm>
            <a:off x="3979863" y="3944938"/>
            <a:ext cx="3352800" cy="268287"/>
          </a:xfrm>
          <a:custGeom>
            <a:avLst/>
            <a:gdLst>
              <a:gd name="connsiteX0" fmla="*/ 0 w 3352800"/>
              <a:gd name="connsiteY0" fmla="*/ 0 h 268941"/>
              <a:gd name="connsiteX1" fmla="*/ 2348753 w 3352800"/>
              <a:gd name="connsiteY1" fmla="*/ 268941 h 268941"/>
              <a:gd name="connsiteX2" fmla="*/ 2348753 w 3352800"/>
              <a:gd name="connsiteY2" fmla="*/ 268941 h 268941"/>
              <a:gd name="connsiteX3" fmla="*/ 3352800 w 3352800"/>
              <a:gd name="connsiteY3" fmla="*/ 71717 h 268941"/>
              <a:gd name="connsiteX4" fmla="*/ 3352800 w 3352800"/>
              <a:gd name="connsiteY4" fmla="*/ 71717 h 268941"/>
              <a:gd name="connsiteX5" fmla="*/ 3352800 w 3352800"/>
              <a:gd name="connsiteY5" fmla="*/ 53788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268941">
                <a:moveTo>
                  <a:pt x="0" y="0"/>
                </a:moveTo>
                <a:lnTo>
                  <a:pt x="2348753" y="268941"/>
                </a:lnTo>
                <a:lnTo>
                  <a:pt x="2348753" y="268941"/>
                </a:lnTo>
                <a:lnTo>
                  <a:pt x="3352800" y="71717"/>
                </a:lnTo>
                <a:lnTo>
                  <a:pt x="3352800" y="71717"/>
                </a:lnTo>
                <a:lnTo>
                  <a:pt x="3352800" y="5378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3" name="Rectangle 32"/>
          <p:cNvSpPr/>
          <p:nvPr/>
        </p:nvSpPr>
        <p:spPr>
          <a:xfrm>
            <a:off x="5076825" y="4365625"/>
            <a:ext cx="3095625" cy="503238"/>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34" name="Flèche courbée vers la gauche 33"/>
          <p:cNvSpPr/>
          <p:nvPr/>
        </p:nvSpPr>
        <p:spPr>
          <a:xfrm rot="14014800">
            <a:off x="7802654" y="2619374"/>
            <a:ext cx="647700" cy="205105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5" name="Forme libre 34"/>
          <p:cNvSpPr/>
          <p:nvPr/>
        </p:nvSpPr>
        <p:spPr>
          <a:xfrm>
            <a:off x="4456113" y="2265363"/>
            <a:ext cx="1119187" cy="2073275"/>
          </a:xfrm>
          <a:custGeom>
            <a:avLst/>
            <a:gdLst>
              <a:gd name="connsiteX0" fmla="*/ 1120588 w 1120588"/>
              <a:gd name="connsiteY0" fmla="*/ 2073836 h 2073836"/>
              <a:gd name="connsiteX1" fmla="*/ 134470 w 1120588"/>
              <a:gd name="connsiteY1" fmla="*/ 980142 h 2073836"/>
              <a:gd name="connsiteX2" fmla="*/ 313765 w 1120588"/>
              <a:gd name="connsiteY2" fmla="*/ 137459 h 2073836"/>
              <a:gd name="connsiteX3" fmla="*/ 313765 w 1120588"/>
              <a:gd name="connsiteY3" fmla="*/ 155389 h 2073836"/>
              <a:gd name="connsiteX4" fmla="*/ 313765 w 1120588"/>
              <a:gd name="connsiteY4" fmla="*/ 155389 h 2073836"/>
              <a:gd name="connsiteX5" fmla="*/ 313765 w 1120588"/>
              <a:gd name="connsiteY5" fmla="*/ 209177 h 2073836"/>
              <a:gd name="connsiteX6" fmla="*/ 313765 w 1120588"/>
              <a:gd name="connsiteY6" fmla="*/ 209177 h 207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588" h="2073836">
                <a:moveTo>
                  <a:pt x="1120588" y="2073836"/>
                </a:moveTo>
                <a:cubicBezTo>
                  <a:pt x="694764" y="1688353"/>
                  <a:pt x="268940" y="1302871"/>
                  <a:pt x="134470" y="980142"/>
                </a:cubicBezTo>
                <a:cubicBezTo>
                  <a:pt x="0" y="657413"/>
                  <a:pt x="283882" y="274918"/>
                  <a:pt x="313765" y="137459"/>
                </a:cubicBezTo>
                <a:cubicBezTo>
                  <a:pt x="343648" y="0"/>
                  <a:pt x="313765" y="155389"/>
                  <a:pt x="313765" y="155389"/>
                </a:cubicBezTo>
                <a:lnTo>
                  <a:pt x="313765" y="155389"/>
                </a:lnTo>
                <a:lnTo>
                  <a:pt x="313765" y="209177"/>
                </a:lnTo>
                <a:lnTo>
                  <a:pt x="313765" y="20917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6" name="Rectangle 35"/>
          <p:cNvSpPr/>
          <p:nvPr/>
        </p:nvSpPr>
        <p:spPr>
          <a:xfrm>
            <a:off x="2124075" y="5084763"/>
            <a:ext cx="1584325" cy="720725"/>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37" name="Flèche courbée vers la gauche 36"/>
          <p:cNvSpPr/>
          <p:nvPr/>
        </p:nvSpPr>
        <p:spPr>
          <a:xfrm rot="6591500" flipH="1">
            <a:off x="913606" y="3145632"/>
            <a:ext cx="771525" cy="246221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8" name="Forme libre 37"/>
          <p:cNvSpPr/>
          <p:nvPr/>
        </p:nvSpPr>
        <p:spPr>
          <a:xfrm>
            <a:off x="1524000" y="5827713"/>
            <a:ext cx="1954213" cy="762000"/>
          </a:xfrm>
          <a:custGeom>
            <a:avLst/>
            <a:gdLst>
              <a:gd name="connsiteX0" fmla="*/ 1954306 w 1954306"/>
              <a:gd name="connsiteY0" fmla="*/ 0 h 762000"/>
              <a:gd name="connsiteX1" fmla="*/ 950259 w 1954306"/>
              <a:gd name="connsiteY1" fmla="*/ 735106 h 762000"/>
              <a:gd name="connsiteX2" fmla="*/ 0 w 1954306"/>
              <a:gd name="connsiteY2" fmla="*/ 161365 h 762000"/>
              <a:gd name="connsiteX3" fmla="*/ 0 w 1954306"/>
              <a:gd name="connsiteY3" fmla="*/ 161365 h 762000"/>
            </a:gdLst>
            <a:ahLst/>
            <a:cxnLst>
              <a:cxn ang="0">
                <a:pos x="connsiteX0" y="connsiteY0"/>
              </a:cxn>
              <a:cxn ang="0">
                <a:pos x="connsiteX1" y="connsiteY1"/>
              </a:cxn>
              <a:cxn ang="0">
                <a:pos x="connsiteX2" y="connsiteY2"/>
              </a:cxn>
              <a:cxn ang="0">
                <a:pos x="connsiteX3" y="connsiteY3"/>
              </a:cxn>
            </a:cxnLst>
            <a:rect l="l" t="t" r="r" b="b"/>
            <a:pathLst>
              <a:path w="1954306" h="762000">
                <a:moveTo>
                  <a:pt x="1954306" y="0"/>
                </a:moveTo>
                <a:cubicBezTo>
                  <a:pt x="1615141" y="354106"/>
                  <a:pt x="1275977" y="708212"/>
                  <a:pt x="950259" y="735106"/>
                </a:cubicBezTo>
                <a:cubicBezTo>
                  <a:pt x="624541" y="762000"/>
                  <a:pt x="0" y="161365"/>
                  <a:pt x="0" y="161365"/>
                </a:cubicBezTo>
                <a:lnTo>
                  <a:pt x="0" y="161365"/>
                </a:ln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9" name="Rectangle 38"/>
          <p:cNvSpPr/>
          <p:nvPr/>
        </p:nvSpPr>
        <p:spPr>
          <a:xfrm>
            <a:off x="468313" y="5589588"/>
            <a:ext cx="1582737" cy="719137"/>
          </a:xfrm>
          <a:prstGeom prst="rect">
            <a:avLst/>
          </a:prstGeom>
          <a:no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t>
            </a:r>
          </a:p>
        </p:txBody>
      </p:sp>
      <p:sp>
        <p:nvSpPr>
          <p:cNvPr id="40" name="Flèche courbée vers la gauche 39"/>
          <p:cNvSpPr/>
          <p:nvPr/>
        </p:nvSpPr>
        <p:spPr>
          <a:xfrm rot="7198799" flipH="1">
            <a:off x="-59531" y="4575649"/>
            <a:ext cx="620712" cy="1473200"/>
          </a:xfrm>
          <a:prstGeom prst="curvedLeftArrow">
            <a:avLst>
              <a:gd name="adj1" fmla="val 25000"/>
              <a:gd name="adj2" fmla="val 39077"/>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41" name="Forme libre 40"/>
          <p:cNvSpPr/>
          <p:nvPr/>
        </p:nvSpPr>
        <p:spPr>
          <a:xfrm>
            <a:off x="1739900" y="558800"/>
            <a:ext cx="4822825" cy="965200"/>
          </a:xfrm>
          <a:custGeom>
            <a:avLst/>
            <a:gdLst>
              <a:gd name="connsiteX0" fmla="*/ 0 w 4823012"/>
              <a:gd name="connsiteY0" fmla="*/ 875553 h 965200"/>
              <a:gd name="connsiteX1" fmla="*/ 3478306 w 4823012"/>
              <a:gd name="connsiteY1" fmla="*/ 14941 h 965200"/>
              <a:gd name="connsiteX2" fmla="*/ 4823012 w 4823012"/>
              <a:gd name="connsiteY2" fmla="*/ 965200 h 965200"/>
              <a:gd name="connsiteX3" fmla="*/ 4823012 w 4823012"/>
              <a:gd name="connsiteY3" fmla="*/ 965200 h 965200"/>
            </a:gdLst>
            <a:ahLst/>
            <a:cxnLst>
              <a:cxn ang="0">
                <a:pos x="connsiteX0" y="connsiteY0"/>
              </a:cxn>
              <a:cxn ang="0">
                <a:pos x="connsiteX1" y="connsiteY1"/>
              </a:cxn>
              <a:cxn ang="0">
                <a:pos x="connsiteX2" y="connsiteY2"/>
              </a:cxn>
              <a:cxn ang="0">
                <a:pos x="connsiteX3" y="connsiteY3"/>
              </a:cxn>
            </a:cxnLst>
            <a:rect l="l" t="t" r="r" b="b"/>
            <a:pathLst>
              <a:path w="4823012" h="965200">
                <a:moveTo>
                  <a:pt x="0" y="875553"/>
                </a:moveTo>
                <a:cubicBezTo>
                  <a:pt x="1337235" y="437776"/>
                  <a:pt x="2674471" y="0"/>
                  <a:pt x="3478306" y="14941"/>
                </a:cubicBezTo>
                <a:cubicBezTo>
                  <a:pt x="4282141" y="29882"/>
                  <a:pt x="4823012" y="965200"/>
                  <a:pt x="4823012" y="965200"/>
                </a:cubicBezTo>
                <a:lnTo>
                  <a:pt x="4823012" y="965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408" name="Rectangle 4"/>
          <p:cNvSpPr>
            <a:spLocks noChangeArrowheads="1"/>
          </p:cNvSpPr>
          <p:nvPr/>
        </p:nvSpPr>
        <p:spPr bwMode="auto">
          <a:xfrm>
            <a:off x="7439025" y="0"/>
            <a:ext cx="1670050" cy="36671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8000"/>
                </a:solidFill>
                <a:latin typeface="Arial" charset="0"/>
              </a:rPr>
              <a:t>Les inférences</a:t>
            </a:r>
          </a:p>
        </p:txBody>
      </p:sp>
      <p:sp>
        <p:nvSpPr>
          <p:cNvPr id="16409" name="Rectangle 42"/>
          <p:cNvSpPr>
            <a:spLocks noChangeArrowheads="1"/>
          </p:cNvSpPr>
          <p:nvPr/>
        </p:nvSpPr>
        <p:spPr bwMode="auto">
          <a:xfrm>
            <a:off x="250825" y="115888"/>
            <a:ext cx="568960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a:solidFill>
                  <a:srgbClr val="000000"/>
                </a:solidFill>
              </a:rPr>
              <a:t>J'ai un problème avec ma mère</a:t>
            </a:r>
            <a:r>
              <a:rPr lang="fr-FR" altLang="fr-FR" sz="1800">
                <a:solidFill>
                  <a:srgbClr val="000000"/>
                </a:solidFill>
              </a:rPr>
              <a:t>     </a:t>
            </a:r>
            <a:r>
              <a:rPr lang="fr-FR" altLang="fr-FR" sz="1800" i="1">
                <a:solidFill>
                  <a:srgbClr val="000000"/>
                </a:solidFill>
              </a:rPr>
              <a:t>Babette Cole - SEUIL</a:t>
            </a:r>
          </a:p>
        </p:txBody>
      </p:sp>
      <p:sp>
        <p:nvSpPr>
          <p:cNvPr id="42" name="Espace réservé du pied de page 3"/>
          <p:cNvSpPr>
            <a:spLocks noGrp="1"/>
          </p:cNvSpPr>
          <p:nvPr>
            <p:ph type="ftr" sz="quarter" idx="11"/>
          </p:nvPr>
        </p:nvSpPr>
        <p:spPr>
          <a:xfrm>
            <a:off x="3203848"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3209037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1+#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1+#ppt_w/2"/>
                                          </p:val>
                                        </p:tav>
                                        <p:tav tm="100000">
                                          <p:val>
                                            <p:strVal val="#ppt_x"/>
                                          </p:val>
                                        </p:tav>
                                      </p:tavLst>
                                    </p:anim>
                                    <p:anim calcmode="lin" valueType="num">
                                      <p:cBhvr additive="base">
                                        <p:cTn id="7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1+#ppt_w/2"/>
                                          </p:val>
                                        </p:tav>
                                        <p:tav tm="100000">
                                          <p:val>
                                            <p:strVal val="#ppt_x"/>
                                          </p:val>
                                        </p:tav>
                                      </p:tavLst>
                                    </p:anim>
                                    <p:anim calcmode="lin" valueType="num">
                                      <p:cBhvr additive="base">
                                        <p:cTn id="9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1+#ppt_w/2"/>
                                          </p:val>
                                        </p:tav>
                                        <p:tav tm="100000">
                                          <p:val>
                                            <p:strVal val="#ppt_x"/>
                                          </p:val>
                                        </p:tav>
                                      </p:tavLst>
                                    </p:anim>
                                    <p:anim calcmode="lin" valueType="num">
                                      <p:cBhvr additive="base">
                                        <p:cTn id="9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1+#ppt_w/2"/>
                                          </p:val>
                                        </p:tav>
                                        <p:tav tm="100000">
                                          <p:val>
                                            <p:strVal val="#ppt_x"/>
                                          </p:val>
                                        </p:tav>
                                      </p:tavLst>
                                    </p:anim>
                                    <p:anim calcmode="lin" valueType="num">
                                      <p:cBhvr additive="base">
                                        <p:cTn id="10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fill="hold"/>
                                        <p:tgtEl>
                                          <p:spTgt spid="39"/>
                                        </p:tgtEl>
                                        <p:attrNameLst>
                                          <p:attrName>ppt_x</p:attrName>
                                        </p:attrNameLst>
                                      </p:cBhvr>
                                      <p:tavLst>
                                        <p:tav tm="0">
                                          <p:val>
                                            <p:strVal val="1+#ppt_w/2"/>
                                          </p:val>
                                        </p:tav>
                                        <p:tav tm="100000">
                                          <p:val>
                                            <p:strVal val="#ppt_x"/>
                                          </p:val>
                                        </p:tav>
                                      </p:tavLst>
                                    </p:anim>
                                    <p:anim calcmode="lin" valueType="num">
                                      <p:cBhvr additive="base">
                                        <p:cTn id="11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1+#ppt_w/2"/>
                                          </p:val>
                                        </p:tav>
                                        <p:tav tm="100000">
                                          <p:val>
                                            <p:strVal val="#ppt_x"/>
                                          </p:val>
                                        </p:tav>
                                      </p:tavLst>
                                    </p:anim>
                                    <p:anim calcmode="lin" valueType="num">
                                      <p:cBhvr additive="base">
                                        <p:cTn id="11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additive="base">
                                        <p:cTn id="121" dur="500" fill="hold"/>
                                        <p:tgtEl>
                                          <p:spTgt spid="40"/>
                                        </p:tgtEl>
                                        <p:attrNameLst>
                                          <p:attrName>ppt_x</p:attrName>
                                        </p:attrNameLst>
                                      </p:cBhvr>
                                      <p:tavLst>
                                        <p:tav tm="0">
                                          <p:val>
                                            <p:strVal val="1+#ppt_w/2"/>
                                          </p:val>
                                        </p:tav>
                                        <p:tav tm="100000">
                                          <p:val>
                                            <p:strVal val="#ppt_x"/>
                                          </p:val>
                                        </p:tav>
                                      </p:tavLst>
                                    </p:anim>
                                    <p:anim calcmode="lin" valueType="num">
                                      <p:cBhvr additive="base">
                                        <p:cTn id="12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1" grpId="0" animBg="1"/>
      <p:bldP spid="23" grpId="0" animBg="1"/>
      <p:bldP spid="24" grpId="0" animBg="1"/>
      <p:bldP spid="25" grpId="0" animBg="1"/>
      <p:bldP spid="26" grpId="0" animBg="1"/>
      <p:bldP spid="28" grpId="0" animBg="1"/>
      <p:bldP spid="29" grpId="0" animBg="1"/>
      <p:bldP spid="30" grpId="0" animBg="1"/>
      <p:bldP spid="33" grpId="0" animBg="1"/>
      <p:bldP spid="34" grpId="0" animBg="1"/>
      <p:bldP spid="36" grpId="0" animBg="1"/>
      <p:bldP spid="37"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163513"/>
            <a:ext cx="8548687" cy="631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326081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altLang="fr-FR" smtClean="0"/>
              <a:t>Les illustrations et le texte…</a:t>
            </a:r>
          </a:p>
        </p:txBody>
      </p:sp>
      <p:pic>
        <p:nvPicPr>
          <p:cNvPr id="4" name="Espace réservé du contenu 3" descr="voyage063.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b="14085"/>
          <a:stretch>
            <a:fillRect/>
          </a:stretch>
        </p:blipFill>
        <p:spPr>
          <a:xfrm>
            <a:off x="1116013" y="1557338"/>
            <a:ext cx="7343775" cy="4806950"/>
          </a:xfrm>
        </p:spPr>
      </p:pic>
      <p:sp>
        <p:nvSpPr>
          <p:cNvPr id="9" name="Ellipse 8"/>
          <p:cNvSpPr/>
          <p:nvPr/>
        </p:nvSpPr>
        <p:spPr>
          <a:xfrm>
            <a:off x="6443663" y="1412875"/>
            <a:ext cx="1728787"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Image 5" descr="entente-parents064.jpg"/>
          <p:cNvPicPr>
            <a:picLocks noChangeAspect="1"/>
          </p:cNvPicPr>
          <p:nvPr/>
        </p:nvPicPr>
        <p:blipFill>
          <a:blip r:embed="rId4" cstate="print">
            <a:extLst>
              <a:ext uri="{28A0092B-C50C-407E-A947-70E740481C1C}">
                <a14:useLocalDpi xmlns:a14="http://schemas.microsoft.com/office/drawing/2010/main" xmlns="" val="0"/>
              </a:ext>
            </a:extLst>
          </a:blip>
          <a:srcRect t="9583" r="3050" b="23759"/>
          <a:stretch>
            <a:fillRect/>
          </a:stretch>
        </p:blipFill>
        <p:spPr bwMode="auto">
          <a:xfrm>
            <a:off x="179388" y="1412875"/>
            <a:ext cx="8775700" cy="5111750"/>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Image 4" descr="animaux familiers067.jpg"/>
          <p:cNvPicPr>
            <a:picLocks noChangeAspect="1"/>
          </p:cNvPicPr>
          <p:nvPr/>
        </p:nvPicPr>
        <p:blipFill>
          <a:blip r:embed="rId5" cstate="print">
            <a:extLst>
              <a:ext uri="{28A0092B-C50C-407E-A947-70E740481C1C}">
                <a14:useLocalDpi xmlns:a14="http://schemas.microsoft.com/office/drawing/2010/main" xmlns="" val="0"/>
              </a:ext>
            </a:extLst>
          </a:blip>
          <a:srcRect l="9457" t="51143" r="24995" b="7121"/>
          <a:stretch>
            <a:fillRect/>
          </a:stretch>
        </p:blipFill>
        <p:spPr bwMode="auto">
          <a:xfrm rot="4606326">
            <a:off x="1793875" y="1897063"/>
            <a:ext cx="5056188"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descr="feu066.jpg"/>
          <p:cNvPicPr>
            <a:picLocks noChangeAspect="1"/>
          </p:cNvPicPr>
          <p:nvPr/>
        </p:nvPicPr>
        <p:blipFill>
          <a:blip r:embed="rId6" cstate="print">
            <a:extLst>
              <a:ext uri="{28A0092B-C50C-407E-A947-70E740481C1C}">
                <a14:useLocalDpi xmlns:a14="http://schemas.microsoft.com/office/drawing/2010/main" xmlns="" val="0"/>
              </a:ext>
            </a:extLst>
          </a:blip>
          <a:srcRect t="5490" b="14056"/>
          <a:stretch>
            <a:fillRect/>
          </a:stretch>
        </p:blipFill>
        <p:spPr bwMode="auto">
          <a:xfrm>
            <a:off x="611188" y="1628775"/>
            <a:ext cx="6858000" cy="432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descr="père-bocal065.jpg"/>
          <p:cNvPicPr>
            <a:picLocks noChangeAspect="1"/>
          </p:cNvPicPr>
          <p:nvPr/>
        </p:nvPicPr>
        <p:blipFill>
          <a:blip r:embed="rId7" cstate="print">
            <a:extLst>
              <a:ext uri="{28A0092B-C50C-407E-A947-70E740481C1C}">
                <a14:useLocalDpi xmlns:a14="http://schemas.microsoft.com/office/drawing/2010/main" xmlns="" val="0"/>
              </a:ext>
            </a:extLst>
          </a:blip>
          <a:srcRect l="54723" t="5711" r="5298" b="27612"/>
          <a:stretch>
            <a:fillRect/>
          </a:stretch>
        </p:blipFill>
        <p:spPr bwMode="auto">
          <a:xfrm>
            <a:off x="2771775" y="1412875"/>
            <a:ext cx="3529013" cy="466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llipse 11"/>
          <p:cNvSpPr/>
          <p:nvPr/>
        </p:nvSpPr>
        <p:spPr>
          <a:xfrm>
            <a:off x="6732588" y="3429000"/>
            <a:ext cx="431800" cy="57626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nvSpPr>
        <p:spPr>
          <a:xfrm>
            <a:off x="3059113" y="2636838"/>
            <a:ext cx="433387" cy="57626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space réservé du pied de page 3"/>
          <p:cNvSpPr>
            <a:spLocks noGrp="1"/>
          </p:cNvSpPr>
          <p:nvPr>
            <p:ph type="ftr" sz="quarter" idx="11"/>
          </p:nvPr>
        </p:nvSpPr>
        <p:spPr>
          <a:xfrm>
            <a:off x="3347864"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3951654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6" fill="hold"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6" fill="hold" nodeType="clickEffect">
                                  <p:stCondLst>
                                    <p:cond delay="0"/>
                                  </p:stCondLst>
                                  <p:childTnLst>
                                    <p:anim calcmode="lin" valueType="num">
                                      <p:cBhvr additive="base">
                                        <p:cTn id="55" dur="500"/>
                                        <p:tgtEl>
                                          <p:spTgt spid="6"/>
                                        </p:tgtEl>
                                        <p:attrNameLst>
                                          <p:attrName>ppt_x</p:attrName>
                                        </p:attrNameLst>
                                      </p:cBhvr>
                                      <p:tavLst>
                                        <p:tav tm="0">
                                          <p:val>
                                            <p:strVal val="ppt_x"/>
                                          </p:val>
                                        </p:tav>
                                        <p:tav tm="100000">
                                          <p:val>
                                            <p:strVal val="1+ppt_w/2"/>
                                          </p:val>
                                        </p:tav>
                                      </p:tavLst>
                                    </p:anim>
                                    <p:anim calcmode="lin" valueType="num">
                                      <p:cBhvr additive="base">
                                        <p:cTn id="56" dur="500"/>
                                        <p:tgtEl>
                                          <p:spTgt spid="6"/>
                                        </p:tgtEl>
                                        <p:attrNameLst>
                                          <p:attrName>ppt_y</p:attrName>
                                        </p:attrNameLst>
                                      </p:cBhvr>
                                      <p:tavLst>
                                        <p:tav tm="0">
                                          <p:val>
                                            <p:strVal val="ppt_y"/>
                                          </p:val>
                                        </p:tav>
                                        <p:tav tm="100000">
                                          <p:val>
                                            <p:strVal val="1+ppt_h/2"/>
                                          </p:val>
                                        </p:tav>
                                      </p:tavLst>
                                    </p:anim>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xit" presetSubtype="6" fill="hold" nodeType="clickEffect">
                                  <p:stCondLst>
                                    <p:cond delay="0"/>
                                  </p:stCondLst>
                                  <p:childTnLst>
                                    <p:anim calcmode="lin" valueType="num">
                                      <p:cBhvr additive="base">
                                        <p:cTn id="67" dur="500"/>
                                        <p:tgtEl>
                                          <p:spTgt spid="5"/>
                                        </p:tgtEl>
                                        <p:attrNameLst>
                                          <p:attrName>ppt_x</p:attrName>
                                        </p:attrNameLst>
                                      </p:cBhvr>
                                      <p:tavLst>
                                        <p:tav tm="0">
                                          <p:val>
                                            <p:strVal val="ppt_x"/>
                                          </p:val>
                                        </p:tav>
                                        <p:tav tm="100000">
                                          <p:val>
                                            <p:strVal val="1+ppt_w/2"/>
                                          </p:val>
                                        </p:tav>
                                      </p:tavLst>
                                    </p:anim>
                                    <p:anim calcmode="lin" valueType="num">
                                      <p:cBhvr additive="base">
                                        <p:cTn id="68" dur="500"/>
                                        <p:tgtEl>
                                          <p:spTgt spid="5"/>
                                        </p:tgtEl>
                                        <p:attrNameLst>
                                          <p:attrName>ppt_y</p:attrName>
                                        </p:attrNameLst>
                                      </p:cBhvr>
                                      <p:tavLst>
                                        <p:tav tm="0">
                                          <p:val>
                                            <p:strVal val="ppt_y"/>
                                          </p:val>
                                        </p:tav>
                                        <p:tav tm="100000">
                                          <p:val>
                                            <p:strVal val="1+ppt_h/2"/>
                                          </p:val>
                                        </p:tav>
                                      </p:tavLst>
                                    </p:anim>
                                    <p:set>
                                      <p:cBhvr>
                                        <p:cTn id="69" dur="1" fill="hold">
                                          <p:stCondLst>
                                            <p:cond delay="499"/>
                                          </p:stCondLst>
                                        </p:cTn>
                                        <p:tgtEl>
                                          <p:spTgt spid="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xit" presetSubtype="6" fill="hold" nodeType="clickEffect">
                                  <p:stCondLst>
                                    <p:cond delay="0"/>
                                  </p:stCondLst>
                                  <p:childTnLst>
                                    <p:anim calcmode="lin" valueType="num">
                                      <p:cBhvr additive="base">
                                        <p:cTn id="79" dur="500"/>
                                        <p:tgtEl>
                                          <p:spTgt spid="7"/>
                                        </p:tgtEl>
                                        <p:attrNameLst>
                                          <p:attrName>ppt_x</p:attrName>
                                        </p:attrNameLst>
                                      </p:cBhvr>
                                      <p:tavLst>
                                        <p:tav tm="0">
                                          <p:val>
                                            <p:strVal val="ppt_x"/>
                                          </p:val>
                                        </p:tav>
                                        <p:tav tm="100000">
                                          <p:val>
                                            <p:strVal val="1+ppt_w/2"/>
                                          </p:val>
                                        </p:tav>
                                      </p:tavLst>
                                    </p:anim>
                                    <p:anim calcmode="lin" valueType="num">
                                      <p:cBhvr additive="base">
                                        <p:cTn id="80" dur="500"/>
                                        <p:tgtEl>
                                          <p:spTgt spid="7"/>
                                        </p:tgtEl>
                                        <p:attrNameLst>
                                          <p:attrName>ppt_y</p:attrName>
                                        </p:attrNameLst>
                                      </p:cBhvr>
                                      <p:tavLst>
                                        <p:tav tm="0">
                                          <p:val>
                                            <p:strVal val="ppt_y"/>
                                          </p:val>
                                        </p:tav>
                                        <p:tav tm="100000">
                                          <p:val>
                                            <p:strVal val="1+ppt_h/2"/>
                                          </p:val>
                                        </p:tav>
                                      </p:tavLst>
                                    </p:anim>
                                    <p:set>
                                      <p:cBhvr>
                                        <p:cTn id="81" dur="1" fill="hold">
                                          <p:stCondLst>
                                            <p:cond delay="499"/>
                                          </p:stCondLst>
                                        </p:cTn>
                                        <p:tgtEl>
                                          <p:spTgt spid="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9"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additive="base">
                                        <p:cTn id="86" dur="500" fill="hold"/>
                                        <p:tgtEl>
                                          <p:spTgt spid="8"/>
                                        </p:tgtEl>
                                        <p:attrNameLst>
                                          <p:attrName>ppt_x</p:attrName>
                                        </p:attrNameLst>
                                      </p:cBhvr>
                                      <p:tavLst>
                                        <p:tav tm="0">
                                          <p:val>
                                            <p:strVal val="0-#ppt_w/2"/>
                                          </p:val>
                                        </p:tav>
                                        <p:tav tm="100000">
                                          <p:val>
                                            <p:strVal val="#ppt_x"/>
                                          </p:val>
                                        </p:tav>
                                      </p:tavLst>
                                    </p:anim>
                                    <p:anim calcmode="lin" valueType="num">
                                      <p:cBhvr additive="base">
                                        <p:cTn id="8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mjg1954.c.m.pic.centerblog.net/d51b51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052513"/>
            <a:ext cx="17557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8" descr="http://1jour1actu.com/wp-content/uploads/elisabeth-reine-6203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3950" y="4149725"/>
            <a:ext cx="3643313"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10" descr="http://www.artvalue.com/photos/auction/0/53/53060/after-picasso-pablo-1881-1973-femme-au-chapeau-dora-maar-pla-332686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7313" y="3429000"/>
            <a:ext cx="1944687" cy="232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12" descr="http://www.babelio.com/couv/2483_710700.p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t="24065" r="4546"/>
          <a:stretch>
            <a:fillRect/>
          </a:stretch>
        </p:blipFill>
        <p:spPr bwMode="auto">
          <a:xfrm>
            <a:off x="6948488" y="1196975"/>
            <a:ext cx="1878012"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14" descr="Chat domestique Nouvel An Chapeau d'hiver Animaux"/>
          <p:cNvPicPr>
            <a:picLocks noChangeAspect="1" noChangeArrowheads="1"/>
          </p:cNvPicPr>
          <p:nvPr/>
        </p:nvPicPr>
        <p:blipFill>
          <a:blip r:embed="rId7" cstate="print">
            <a:extLst>
              <a:ext uri="{28A0092B-C50C-407E-A947-70E740481C1C}">
                <a14:useLocalDpi xmlns:a14="http://schemas.microsoft.com/office/drawing/2010/main" xmlns="" val="0"/>
              </a:ext>
            </a:extLst>
          </a:blip>
          <a:srcRect t="21529" r="2042"/>
          <a:stretch>
            <a:fillRect/>
          </a:stretch>
        </p:blipFill>
        <p:spPr bwMode="auto">
          <a:xfrm>
            <a:off x="2555875" y="981075"/>
            <a:ext cx="3455988" cy="183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16" descr="http://ecx.images-amazon.com/images/I/51RJW32EYE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l="11052" t="30240" r="2737" b="2914"/>
          <a:stretch>
            <a:fillRect/>
          </a:stretch>
        </p:blipFill>
        <p:spPr bwMode="auto">
          <a:xfrm>
            <a:off x="250825" y="4005263"/>
            <a:ext cx="20732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Espace réservé du pied de page 3"/>
          <p:cNvSpPr>
            <a:spLocks noGrp="1"/>
          </p:cNvSpPr>
          <p:nvPr>
            <p:ph type="ftr" sz="quarter" idx="11"/>
          </p:nvPr>
        </p:nvSpPr>
        <p:spPr>
          <a:xfrm>
            <a:off x="2195736"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368104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9461"/>
                                        </p:tgtEl>
                                      </p:cBhvr>
                                    </p:animEffect>
                                    <p:set>
                                      <p:cBhvr>
                                        <p:cTn id="7" dur="1" fill="hold">
                                          <p:stCondLst>
                                            <p:cond delay="499"/>
                                          </p:stCondLst>
                                        </p:cTn>
                                        <p:tgtEl>
                                          <p:spTgt spid="1946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9462"/>
                                        </p:tgtEl>
                                      </p:cBhvr>
                                    </p:animEffect>
                                    <p:set>
                                      <p:cBhvr>
                                        <p:cTn id="10" dur="1" fill="hold">
                                          <p:stCondLst>
                                            <p:cond delay="499"/>
                                          </p:stCondLst>
                                        </p:cTn>
                                        <p:tgtEl>
                                          <p:spTgt spid="1946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9458"/>
                                        </p:tgtEl>
                                      </p:cBhvr>
                                    </p:animEffect>
                                    <p:set>
                                      <p:cBhvr>
                                        <p:cTn id="13" dur="1" fill="hold">
                                          <p:stCondLst>
                                            <p:cond delay="499"/>
                                          </p:stCondLst>
                                        </p:cTn>
                                        <p:tgtEl>
                                          <p:spTgt spid="19458"/>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9460"/>
                                        </p:tgtEl>
                                      </p:cBhvr>
                                    </p:animEffect>
                                    <p:set>
                                      <p:cBhvr>
                                        <p:cTn id="16" dur="1" fill="hold">
                                          <p:stCondLst>
                                            <p:cond delay="499"/>
                                          </p:stCondLst>
                                        </p:cTn>
                                        <p:tgtEl>
                                          <p:spTgt spid="19460"/>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9459"/>
                                        </p:tgtEl>
                                      </p:cBhvr>
                                    </p:animEffect>
                                    <p:set>
                                      <p:cBhvr>
                                        <p:cTn id="19" dur="1" fill="hold">
                                          <p:stCondLst>
                                            <p:cond delay="499"/>
                                          </p:stCondLst>
                                        </p:cTn>
                                        <p:tgtEl>
                                          <p:spTgt spid="19459"/>
                                        </p:tgtEl>
                                        <p:attrNameLst>
                                          <p:attrName>style.visibility</p:attrName>
                                        </p:attrNameLst>
                                      </p:cBhvr>
                                      <p:to>
                                        <p:strVal val="hidden"/>
                                      </p:to>
                                    </p:set>
                                  </p:childTnLst>
                                </p:cTn>
                              </p:par>
                            </p:childTnLst>
                          </p:cTn>
                        </p:par>
                        <p:par>
                          <p:cTn id="20" fill="hold" nodeType="afterGroup">
                            <p:stCondLst>
                              <p:cond delay="500"/>
                            </p:stCondLst>
                            <p:childTnLst>
                              <p:par>
                                <p:cTn id="21" presetID="8" presetClass="emph" presetSubtype="0" fill="hold" nodeType="afterEffect">
                                  <p:stCondLst>
                                    <p:cond delay="0"/>
                                  </p:stCondLst>
                                  <p:childTnLst>
                                    <p:animRot by="21600000">
                                      <p:cBhvr>
                                        <p:cTn id="22" dur="2000" fill="hold"/>
                                        <p:tgtEl>
                                          <p:spTgt spid="19463"/>
                                        </p:tgtEl>
                                        <p:attrNameLst>
                                          <p:attrName>r</p:attrName>
                                        </p:attrNameLst>
                                      </p:cBhvr>
                                    </p:animRot>
                                  </p:childTnLst>
                                </p:cTn>
                              </p:par>
                              <p:par>
                                <p:cTn id="23" presetID="56" presetClass="path" presetSubtype="0" accel="50000" decel="50000" fill="hold" nodeType="withEffect">
                                  <p:stCondLst>
                                    <p:cond delay="0"/>
                                  </p:stCondLst>
                                  <p:childTnLst>
                                    <p:animMotion origin="layout" path="M 0 0  L 0.25 -0.33333  E" pathEditMode="relative" ptsTypes="">
                                      <p:cBhvr>
                                        <p:cTn id="24" dur="2000" fill="hold"/>
                                        <p:tgtEl>
                                          <p:spTgt spid="1946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FR" altLang="fr-FR" smtClean="0"/>
              <a:t>Merci de votre attention</a:t>
            </a:r>
          </a:p>
        </p:txBody>
      </p:sp>
      <p:pic>
        <p:nvPicPr>
          <p:cNvPr id="48131" name="Picture 3" descr="C:\Documents and Settings\Administrateur\Local Settings\Temporary Internet Files\Content.IE5\3GI9M28R\MC90030494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4652963"/>
            <a:ext cx="16033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351911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3" fill="hold" nodeType="clickEffect">
                                  <p:stCondLst>
                                    <p:cond delay="0"/>
                                  </p:stCondLst>
                                  <p:childTnLst>
                                    <p:anim calcmode="lin" valueType="num">
                                      <p:cBhvr additive="base">
                                        <p:cTn id="6" dur="5000"/>
                                        <p:tgtEl>
                                          <p:spTgt spid="48131"/>
                                        </p:tgtEl>
                                        <p:attrNameLst>
                                          <p:attrName>ppt_x</p:attrName>
                                        </p:attrNameLst>
                                      </p:cBhvr>
                                      <p:tavLst>
                                        <p:tav tm="0">
                                          <p:val>
                                            <p:strVal val="ppt_x"/>
                                          </p:val>
                                        </p:tav>
                                        <p:tav tm="100000">
                                          <p:val>
                                            <p:strVal val="1+ppt_w/2"/>
                                          </p:val>
                                        </p:tav>
                                      </p:tavLst>
                                    </p:anim>
                                    <p:anim calcmode="lin" valueType="num">
                                      <p:cBhvr additive="base">
                                        <p:cTn id="7" dur="5000"/>
                                        <p:tgtEl>
                                          <p:spTgt spid="48131"/>
                                        </p:tgtEl>
                                        <p:attrNameLst>
                                          <p:attrName>ppt_y</p:attrName>
                                        </p:attrNameLst>
                                      </p:cBhvr>
                                      <p:tavLst>
                                        <p:tav tm="0">
                                          <p:val>
                                            <p:strVal val="ppt_y"/>
                                          </p:val>
                                        </p:tav>
                                        <p:tav tm="100000">
                                          <p:val>
                                            <p:strVal val="0-ppt_h/2"/>
                                          </p:val>
                                        </p:tav>
                                      </p:tavLst>
                                    </p:anim>
                                    <p:set>
                                      <p:cBhvr>
                                        <p:cTn id="8" dur="1" fill="hold">
                                          <p:stCondLst>
                                            <p:cond delay="4999"/>
                                          </p:stCondLst>
                                        </p:cTn>
                                        <p:tgtEl>
                                          <p:spTgt spid="48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2708920"/>
            <a:ext cx="8028384" cy="1384995"/>
          </a:xfrm>
          <a:prstGeom prst="rect">
            <a:avLst/>
          </a:prstGeom>
          <a:noFill/>
        </p:spPr>
        <p:txBody>
          <a:bodyPr wrap="square" rtlCol="0">
            <a:spAutoFit/>
          </a:bodyPr>
          <a:lstStyle/>
          <a:p>
            <a:pPr algn="ctr"/>
            <a:r>
              <a:rPr lang="fr-FR" sz="2800" b="1" i="1" u="sng" dirty="0" smtClean="0">
                <a:solidFill>
                  <a:schemeClr val="tx2">
                    <a:lumMod val="50000"/>
                  </a:schemeClr>
                </a:solidFill>
              </a:rPr>
              <a:t>Exemple 2</a:t>
            </a:r>
            <a:r>
              <a:rPr lang="fr-FR" sz="2800" i="1" dirty="0" smtClean="0">
                <a:solidFill>
                  <a:schemeClr val="tx2">
                    <a:lumMod val="50000"/>
                  </a:schemeClr>
                </a:solidFill>
              </a:rPr>
              <a:t>:  </a:t>
            </a:r>
            <a:r>
              <a:rPr lang="fr-FR" sz="2800" dirty="0" smtClean="0">
                <a:solidFill>
                  <a:srgbClr val="002060"/>
                </a:solidFill>
              </a:rPr>
              <a:t>Comprendre un texte documentaire. </a:t>
            </a:r>
          </a:p>
          <a:p>
            <a:pPr algn="ctr"/>
            <a:r>
              <a:rPr lang="fr-FR" sz="2800" dirty="0" smtClean="0">
                <a:solidFill>
                  <a:srgbClr val="002060"/>
                </a:solidFill>
              </a:rPr>
              <a:t>Quelles spécificités? </a:t>
            </a:r>
            <a:r>
              <a:rPr lang="fr-FR" sz="2000" dirty="0" smtClean="0">
                <a:solidFill>
                  <a:srgbClr val="002060"/>
                </a:solidFill>
              </a:rPr>
              <a:t>(lecture magistrale ou autonome)</a:t>
            </a:r>
          </a:p>
          <a:p>
            <a:pPr algn="ctr"/>
            <a:endParaRPr lang="fr-FR" sz="2800" dirty="0" smtClean="0">
              <a:solidFill>
                <a:srgbClr val="002060"/>
              </a:solidFill>
            </a:endParaRPr>
          </a:p>
        </p:txBody>
      </p:sp>
      <p:sp>
        <p:nvSpPr>
          <p:cNvPr id="4" name="Espace réservé du pied de page 3"/>
          <p:cNvSpPr>
            <a:spLocks noGrp="1"/>
          </p:cNvSpPr>
          <p:nvPr>
            <p:ph type="ftr" sz="quarter" idx="11"/>
          </p:nvPr>
        </p:nvSpPr>
        <p:spPr>
          <a:xfrm>
            <a:off x="1979712"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2736035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0" y="2276872"/>
            <a:ext cx="7772400" cy="1500187"/>
          </a:xfrm>
        </p:spPr>
        <p:txBody>
          <a:bodyPr/>
          <a:lstStyle/>
          <a:p>
            <a:pPr algn="ctr"/>
            <a:r>
              <a:rPr lang="fr-FR" sz="4000" b="1" dirty="0" smtClean="0">
                <a:solidFill>
                  <a:srgbClr val="002060"/>
                </a:solidFill>
                <a:effectLst>
                  <a:outerShdw blurRad="38100" dist="38100" dir="2700000" algn="tl">
                    <a:srgbClr val="000000">
                      <a:alpha val="43137"/>
                    </a:srgbClr>
                  </a:outerShdw>
                </a:effectLst>
              </a:rPr>
              <a:t> </a:t>
            </a:r>
            <a:r>
              <a:rPr lang="fr-FR" sz="4000" b="1" u="sng" dirty="0" smtClean="0">
                <a:solidFill>
                  <a:srgbClr val="002060"/>
                </a:solidFill>
                <a:effectLst>
                  <a:outerShdw blurRad="38100" dist="38100" dir="2700000" algn="tl">
                    <a:srgbClr val="000000">
                      <a:alpha val="43137"/>
                    </a:srgbClr>
                  </a:outerShdw>
                </a:effectLst>
              </a:rPr>
              <a:t>QU’EST CE QUE COMPRENDRE</a:t>
            </a:r>
            <a:r>
              <a:rPr lang="fr-FR" sz="4000" b="1" u="sng" dirty="0">
                <a:solidFill>
                  <a:srgbClr val="002060"/>
                </a:solidFill>
                <a:effectLst>
                  <a:outerShdw blurRad="38100" dist="38100" dir="2700000" algn="tl">
                    <a:srgbClr val="000000">
                      <a:alpha val="43137"/>
                    </a:srgbClr>
                  </a:outerShdw>
                </a:effectLst>
              </a:rPr>
              <a:t> </a:t>
            </a:r>
            <a:r>
              <a:rPr lang="fr-FR" sz="4000" b="1" u="sng" dirty="0" smtClean="0">
                <a:solidFill>
                  <a:srgbClr val="002060"/>
                </a:solidFill>
                <a:effectLst>
                  <a:outerShdw blurRad="38100" dist="38100" dir="2700000" algn="tl">
                    <a:srgbClr val="000000">
                      <a:alpha val="43137"/>
                    </a:srgbClr>
                  </a:outerShdw>
                </a:effectLst>
              </a:rPr>
              <a:t>?</a:t>
            </a:r>
          </a:p>
          <a:p>
            <a:pPr algn="ctr"/>
            <a:endParaRPr lang="fr-FR" sz="4000" b="1" u="sng" dirty="0" smtClean="0">
              <a:solidFill>
                <a:srgbClr val="002060"/>
              </a:solidFill>
              <a:effectLst>
                <a:outerShdw blurRad="38100" dist="38100" dir="2700000" algn="tl">
                  <a:srgbClr val="000000">
                    <a:alpha val="43137"/>
                  </a:srgbClr>
                </a:outerShdw>
              </a:effectLst>
            </a:endParaRPr>
          </a:p>
          <a:p>
            <a:pPr algn="ctr"/>
            <a:endParaRPr lang="fr-FR" sz="4000" b="1" dirty="0">
              <a:solidFill>
                <a:srgbClr val="002060"/>
              </a:solidFill>
              <a:effectLst>
                <a:outerShdw blurRad="38100" dist="38100" dir="2700000" algn="tl">
                  <a:srgbClr val="000000">
                    <a:alpha val="43137"/>
                  </a:srgbClr>
                </a:outerShdw>
              </a:effectLst>
            </a:endParaRPr>
          </a:p>
          <a:p>
            <a:endParaRPr lang="fr-FR" dirty="0"/>
          </a:p>
        </p:txBody>
      </p:sp>
      <p:pic>
        <p:nvPicPr>
          <p:cNvPr id="4" name="il_fi" descr="Afficher l'image d'origine"/>
          <p:cNvPicPr>
            <a:picLocks/>
          </p:cNvPicPr>
          <p:nvPr/>
        </p:nvPicPr>
        <p:blipFill>
          <a:blip r:embed="rId3" cstate="print"/>
          <a:srcRect/>
          <a:stretch>
            <a:fillRect/>
          </a:stretch>
        </p:blipFill>
        <p:spPr bwMode="auto">
          <a:xfrm>
            <a:off x="3203848" y="2276872"/>
            <a:ext cx="3024336" cy="3096344"/>
          </a:xfrm>
          <a:prstGeom prst="rect">
            <a:avLst/>
          </a:prstGeom>
          <a:noFill/>
          <a:ln w="9525">
            <a:noFill/>
            <a:miter lim="800000"/>
            <a:headEnd/>
            <a:tailEnd/>
          </a:ln>
        </p:spPr>
      </p:pic>
      <p:sp>
        <p:nvSpPr>
          <p:cNvPr id="6" name="Espace réservé du pied de page 3"/>
          <p:cNvSpPr>
            <a:spLocks noGrp="1"/>
          </p:cNvSpPr>
          <p:nvPr>
            <p:ph type="ftr" sz="quarter" idx="11"/>
          </p:nvPr>
        </p:nvSpPr>
        <p:spPr>
          <a:xfrm>
            <a:off x="1907704" y="6093296"/>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548680"/>
            <a:ext cx="7200800" cy="5855449"/>
          </a:xfrm>
          <a:prstGeom prst="rect">
            <a:avLst/>
          </a:prstGeom>
          <a:solidFill>
            <a:srgbClr val="FFCC00"/>
          </a:solidFill>
        </p:spPr>
        <p:txBody>
          <a:bodyPr wrap="square" rtlCol="0">
            <a:spAutoFit/>
          </a:bodyPr>
          <a:lstStyle/>
          <a:p>
            <a:pPr>
              <a:buNone/>
            </a:pPr>
            <a:r>
              <a:rPr lang="fr-FR" sz="2400" b="1" dirty="0" smtClean="0"/>
              <a:t>Que mange le loup ?</a:t>
            </a:r>
          </a:p>
          <a:p>
            <a:pPr>
              <a:buNone/>
            </a:pPr>
            <a:r>
              <a:rPr lang="fr-FR" dirty="0" smtClean="0"/>
              <a:t> </a:t>
            </a:r>
          </a:p>
          <a:p>
            <a:pPr algn="just">
              <a:buNone/>
            </a:pPr>
            <a:r>
              <a:rPr lang="fr-FR" dirty="0" smtClean="0"/>
              <a:t>	</a:t>
            </a:r>
            <a:r>
              <a:rPr lang="fr-FR" sz="2400" dirty="0" smtClean="0"/>
              <a:t>Le loup adore la viande crue </a:t>
            </a:r>
            <a:r>
              <a:rPr lang="fr-FR" sz="2400" b="1" dirty="0" smtClean="0"/>
              <a:t>!</a:t>
            </a:r>
            <a:r>
              <a:rPr lang="fr-FR" sz="2400" dirty="0" smtClean="0"/>
              <a:t> C’est un animal carnivore. Il se nourrit de charognes, c'est-à-dire d’animaux morts. Mais il mange surtout des bêtes vivantes. Le lapin est une des petites proies favorites du loup, comme la musaraigne ou la marmotte.</a:t>
            </a:r>
          </a:p>
          <a:p>
            <a:pPr algn="just">
              <a:buNone/>
            </a:pPr>
            <a:r>
              <a:rPr lang="fr-FR" sz="2400" dirty="0" smtClean="0"/>
              <a:t>	Le loup attaque aussi de plus gros animaux comme le sanglier, le chevreuil ou le renne.</a:t>
            </a:r>
          </a:p>
          <a:p>
            <a:pPr algn="just">
              <a:buNone/>
            </a:pPr>
            <a:r>
              <a:rPr lang="fr-FR" sz="2400" dirty="0" smtClean="0"/>
              <a:t>    Pour cela il chasse avec sa meute.</a:t>
            </a:r>
          </a:p>
          <a:p>
            <a:pPr algn="just">
              <a:buNone/>
            </a:pPr>
            <a:r>
              <a:rPr lang="fr-FR" sz="2400" dirty="0" smtClean="0"/>
              <a:t>	Le loup se nourrit aussi de feuilles et de fruits. Comme ce n’est pas toujours facile de trouver à manger, il lui arrive parfois de passer des jours entiers sans se nourrir.</a:t>
            </a:r>
          </a:p>
          <a:p>
            <a:pPr>
              <a:buNone/>
            </a:pPr>
            <a:endParaRPr lang="fr-FR" sz="1050" dirty="0" smtClean="0"/>
          </a:p>
          <a:p>
            <a:pPr>
              <a:buNone/>
            </a:pPr>
            <a:r>
              <a:rPr lang="fr-FR" sz="1600" dirty="0" smtClean="0"/>
              <a:t>Extrait de « </a:t>
            </a:r>
            <a:r>
              <a:rPr lang="fr-FR" sz="1600" i="1" u="sng" dirty="0" smtClean="0"/>
              <a:t>Loup qui es-tu ?</a:t>
            </a:r>
            <a:r>
              <a:rPr lang="fr-FR" sz="1600" dirty="0" smtClean="0"/>
              <a:t> » Milan</a:t>
            </a:r>
          </a:p>
          <a:p>
            <a:endParaRPr lang="fr-FR" dirty="0"/>
          </a:p>
        </p:txBody>
      </p:sp>
      <p:sp>
        <p:nvSpPr>
          <p:cNvPr id="4" name="Espace réservé du pied de page 3"/>
          <p:cNvSpPr>
            <a:spLocks noGrp="1"/>
          </p:cNvSpPr>
          <p:nvPr>
            <p:ph type="ftr" sz="quarter" idx="11"/>
          </p:nvPr>
        </p:nvSpPr>
        <p:spPr>
          <a:xfrm>
            <a:off x="1763688"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404664"/>
            <a:ext cx="8229600" cy="5760640"/>
          </a:xfrm>
          <a:solidFill>
            <a:srgbClr val="FFCC00"/>
          </a:solidFill>
        </p:spPr>
        <p:txBody>
          <a:bodyPr>
            <a:normAutofit fontScale="85000" lnSpcReduction="20000"/>
          </a:bodyPr>
          <a:lstStyle/>
          <a:p>
            <a:pPr>
              <a:buNone/>
            </a:pPr>
            <a:r>
              <a:rPr lang="fr-FR" dirty="0" smtClean="0"/>
              <a:t>Que </a:t>
            </a:r>
            <a:r>
              <a:rPr lang="fr-FR" dirty="0" smtClean="0">
                <a:solidFill>
                  <a:srgbClr val="FF0000"/>
                </a:solidFill>
              </a:rPr>
              <a:t>mange</a:t>
            </a:r>
            <a:r>
              <a:rPr lang="fr-FR" dirty="0" smtClean="0"/>
              <a:t> le loup </a:t>
            </a:r>
            <a:r>
              <a:rPr lang="fr-FR" b="1" dirty="0" smtClean="0">
                <a:solidFill>
                  <a:srgbClr val="00FF99"/>
                </a:solidFill>
              </a:rPr>
              <a:t>?</a:t>
            </a:r>
            <a:endParaRPr lang="fr-FR" dirty="0" smtClean="0">
              <a:solidFill>
                <a:srgbClr val="00FF99"/>
              </a:solidFill>
            </a:endParaRPr>
          </a:p>
          <a:p>
            <a:pPr>
              <a:buNone/>
            </a:pPr>
            <a:r>
              <a:rPr lang="fr-FR" dirty="0" smtClean="0"/>
              <a:t> </a:t>
            </a:r>
          </a:p>
          <a:p>
            <a:pPr>
              <a:buNone/>
            </a:pPr>
            <a:r>
              <a:rPr lang="fr-FR" dirty="0" smtClean="0"/>
              <a:t>	</a:t>
            </a:r>
            <a:r>
              <a:rPr lang="fr-FR" u="sng" dirty="0" smtClean="0">
                <a:solidFill>
                  <a:srgbClr val="0070C0"/>
                </a:solidFill>
              </a:rPr>
              <a:t>Le loup </a:t>
            </a:r>
            <a:r>
              <a:rPr lang="fr-FR" dirty="0" smtClean="0">
                <a:solidFill>
                  <a:srgbClr val="FF0000"/>
                </a:solidFill>
              </a:rPr>
              <a:t>adore</a:t>
            </a:r>
            <a:r>
              <a:rPr lang="fr-FR" dirty="0" smtClean="0"/>
              <a:t> </a:t>
            </a:r>
            <a:r>
              <a:rPr lang="fr-FR" i="1" dirty="0" smtClean="0">
                <a:solidFill>
                  <a:srgbClr val="FFFF00"/>
                </a:solidFill>
              </a:rPr>
              <a:t>la viande crue</a:t>
            </a:r>
            <a:r>
              <a:rPr lang="fr-FR" dirty="0" smtClean="0">
                <a:solidFill>
                  <a:srgbClr val="7030A0"/>
                </a:solidFill>
              </a:rPr>
              <a:t> </a:t>
            </a:r>
            <a:r>
              <a:rPr lang="fr-FR" b="1" dirty="0" smtClean="0">
                <a:solidFill>
                  <a:srgbClr val="00FF99"/>
                </a:solidFill>
              </a:rPr>
              <a:t>!</a:t>
            </a:r>
            <a:r>
              <a:rPr lang="fr-FR" dirty="0" smtClean="0"/>
              <a:t> C’est </a:t>
            </a:r>
            <a:r>
              <a:rPr lang="fr-FR" u="sng" dirty="0" smtClean="0">
                <a:solidFill>
                  <a:srgbClr val="0070C0"/>
                </a:solidFill>
              </a:rPr>
              <a:t>un animal </a:t>
            </a:r>
            <a:r>
              <a:rPr lang="fr-FR" i="1" u="sng" dirty="0" smtClean="0">
                <a:solidFill>
                  <a:srgbClr val="FFFF00"/>
                </a:solidFill>
              </a:rPr>
              <a:t>carnivore</a:t>
            </a:r>
            <a:r>
              <a:rPr lang="fr-FR" dirty="0" smtClean="0">
                <a:solidFill>
                  <a:srgbClr val="00FF99"/>
                </a:solidFill>
              </a:rPr>
              <a:t>.</a:t>
            </a:r>
            <a:r>
              <a:rPr lang="fr-FR" dirty="0" smtClean="0"/>
              <a:t> </a:t>
            </a:r>
            <a:r>
              <a:rPr lang="fr-FR" u="sng" dirty="0" smtClean="0">
                <a:solidFill>
                  <a:srgbClr val="0070C0"/>
                </a:solidFill>
              </a:rPr>
              <a:t>Il</a:t>
            </a:r>
            <a:r>
              <a:rPr lang="fr-FR" dirty="0" smtClean="0">
                <a:solidFill>
                  <a:srgbClr val="0070C0"/>
                </a:solidFill>
              </a:rPr>
              <a:t> </a:t>
            </a:r>
            <a:r>
              <a:rPr lang="fr-FR" dirty="0" smtClean="0">
                <a:solidFill>
                  <a:srgbClr val="FF0000"/>
                </a:solidFill>
              </a:rPr>
              <a:t>se nourrit</a:t>
            </a:r>
            <a:r>
              <a:rPr lang="fr-FR" dirty="0" smtClean="0"/>
              <a:t> </a:t>
            </a:r>
            <a:r>
              <a:rPr lang="fr-FR" dirty="0" smtClean="0">
                <a:solidFill>
                  <a:srgbClr val="00B0F0"/>
                </a:solidFill>
              </a:rPr>
              <a:t>de </a:t>
            </a:r>
            <a:r>
              <a:rPr lang="fr-FR" u="dash" dirty="0" smtClean="0">
                <a:solidFill>
                  <a:srgbClr val="00B0F0"/>
                </a:solidFill>
              </a:rPr>
              <a:t>charognes</a:t>
            </a:r>
            <a:r>
              <a:rPr lang="fr-FR" dirty="0" smtClean="0">
                <a:solidFill>
                  <a:srgbClr val="00FF99"/>
                </a:solidFill>
              </a:rPr>
              <a:t>,</a:t>
            </a:r>
            <a:r>
              <a:rPr lang="fr-FR" dirty="0" smtClean="0"/>
              <a:t> </a:t>
            </a:r>
            <a:r>
              <a:rPr lang="fr-FR" i="1" dirty="0" smtClean="0">
                <a:solidFill>
                  <a:srgbClr val="FFFF00"/>
                </a:solidFill>
              </a:rPr>
              <a:t>c'est-à-dire</a:t>
            </a:r>
            <a:r>
              <a:rPr lang="fr-FR" dirty="0" smtClean="0">
                <a:solidFill>
                  <a:srgbClr val="FFFF00"/>
                </a:solidFill>
              </a:rPr>
              <a:t> </a:t>
            </a:r>
            <a:r>
              <a:rPr lang="fr-FR" dirty="0" smtClean="0">
                <a:solidFill>
                  <a:srgbClr val="00B0F0"/>
                </a:solidFill>
              </a:rPr>
              <a:t>d’</a:t>
            </a:r>
            <a:r>
              <a:rPr lang="fr-FR" u="dash" dirty="0" smtClean="0">
                <a:solidFill>
                  <a:srgbClr val="00B0F0"/>
                </a:solidFill>
              </a:rPr>
              <a:t>animaux morts</a:t>
            </a:r>
            <a:r>
              <a:rPr lang="fr-FR" dirty="0" smtClean="0">
                <a:solidFill>
                  <a:srgbClr val="00B0F0"/>
                </a:solidFill>
              </a:rPr>
              <a:t>. </a:t>
            </a:r>
            <a:r>
              <a:rPr lang="fr-FR" dirty="0" smtClean="0">
                <a:solidFill>
                  <a:srgbClr val="00B050"/>
                </a:solidFill>
              </a:rPr>
              <a:t>Mais</a:t>
            </a:r>
            <a:r>
              <a:rPr lang="fr-FR" dirty="0" smtClean="0"/>
              <a:t> </a:t>
            </a:r>
            <a:r>
              <a:rPr lang="fr-FR" u="sng" dirty="0" smtClean="0">
                <a:solidFill>
                  <a:srgbClr val="0070C0"/>
                </a:solidFill>
              </a:rPr>
              <a:t>il</a:t>
            </a:r>
            <a:r>
              <a:rPr lang="fr-FR" dirty="0" smtClean="0"/>
              <a:t> </a:t>
            </a:r>
            <a:r>
              <a:rPr lang="fr-FR" dirty="0" smtClean="0">
                <a:solidFill>
                  <a:srgbClr val="FF0000"/>
                </a:solidFill>
              </a:rPr>
              <a:t>mange</a:t>
            </a:r>
            <a:r>
              <a:rPr lang="fr-FR" dirty="0" smtClean="0"/>
              <a:t> </a:t>
            </a:r>
            <a:r>
              <a:rPr lang="fr-FR" dirty="0" smtClean="0">
                <a:solidFill>
                  <a:srgbClr val="00B050"/>
                </a:solidFill>
              </a:rPr>
              <a:t>surtout</a:t>
            </a:r>
            <a:r>
              <a:rPr lang="fr-FR" dirty="0" smtClean="0"/>
              <a:t> </a:t>
            </a:r>
            <a:r>
              <a:rPr lang="fr-FR" dirty="0" smtClean="0">
                <a:solidFill>
                  <a:srgbClr val="0099CC"/>
                </a:solidFill>
              </a:rPr>
              <a:t>des bêtes vivantes</a:t>
            </a:r>
            <a:r>
              <a:rPr lang="fr-FR" dirty="0" smtClean="0">
                <a:solidFill>
                  <a:srgbClr val="00FF99"/>
                </a:solidFill>
              </a:rPr>
              <a:t>.</a:t>
            </a:r>
            <a:r>
              <a:rPr lang="fr-FR" dirty="0" smtClean="0"/>
              <a:t> </a:t>
            </a:r>
            <a:r>
              <a:rPr lang="fr-FR" u="wavy" dirty="0" smtClean="0">
                <a:solidFill>
                  <a:srgbClr val="00B0F0"/>
                </a:solidFill>
              </a:rPr>
              <a:t>Le lapin</a:t>
            </a:r>
            <a:r>
              <a:rPr lang="fr-FR" dirty="0" smtClean="0">
                <a:solidFill>
                  <a:srgbClr val="00B0F0"/>
                </a:solidFill>
              </a:rPr>
              <a:t> </a:t>
            </a:r>
            <a:r>
              <a:rPr lang="fr-FR" dirty="0" smtClean="0"/>
              <a:t>est une </a:t>
            </a:r>
            <a:r>
              <a:rPr lang="fr-FR" dirty="0" smtClean="0">
                <a:solidFill>
                  <a:srgbClr val="00B0F0"/>
                </a:solidFill>
              </a:rPr>
              <a:t>des </a:t>
            </a:r>
            <a:r>
              <a:rPr lang="fr-FR" u="wavy" dirty="0" smtClean="0">
                <a:solidFill>
                  <a:srgbClr val="00B0F0"/>
                </a:solidFill>
              </a:rPr>
              <a:t>petites </a:t>
            </a:r>
            <a:r>
              <a:rPr lang="fr-FR" i="1" u="wavy" dirty="0" smtClean="0">
                <a:solidFill>
                  <a:srgbClr val="FFFF00"/>
                </a:solidFill>
              </a:rPr>
              <a:t>proies favorites</a:t>
            </a:r>
            <a:r>
              <a:rPr lang="fr-FR" dirty="0" smtClean="0">
                <a:solidFill>
                  <a:srgbClr val="7030A0"/>
                </a:solidFill>
              </a:rPr>
              <a:t> </a:t>
            </a:r>
            <a:r>
              <a:rPr lang="fr-FR" dirty="0" smtClean="0"/>
              <a:t>du </a:t>
            </a:r>
            <a:r>
              <a:rPr lang="fr-FR" u="sng" dirty="0" smtClean="0">
                <a:solidFill>
                  <a:srgbClr val="0070C0"/>
                </a:solidFill>
              </a:rPr>
              <a:t>loup</a:t>
            </a:r>
            <a:r>
              <a:rPr lang="fr-FR" dirty="0" smtClean="0">
                <a:solidFill>
                  <a:srgbClr val="00FF99"/>
                </a:solidFill>
              </a:rPr>
              <a:t>,</a:t>
            </a:r>
            <a:r>
              <a:rPr lang="fr-FR" dirty="0" smtClean="0"/>
              <a:t> </a:t>
            </a:r>
            <a:r>
              <a:rPr lang="fr-FR" dirty="0" smtClean="0">
                <a:solidFill>
                  <a:srgbClr val="00B050"/>
                </a:solidFill>
              </a:rPr>
              <a:t>comme</a:t>
            </a:r>
            <a:r>
              <a:rPr lang="fr-FR" dirty="0" smtClean="0"/>
              <a:t> </a:t>
            </a:r>
            <a:r>
              <a:rPr lang="fr-FR" u="wavy" dirty="0" smtClean="0">
                <a:solidFill>
                  <a:srgbClr val="00B0F0"/>
                </a:solidFill>
              </a:rPr>
              <a:t>la musaraigne</a:t>
            </a:r>
            <a:r>
              <a:rPr lang="fr-FR" dirty="0" smtClean="0">
                <a:solidFill>
                  <a:srgbClr val="00B0F0"/>
                </a:solidFill>
              </a:rPr>
              <a:t> </a:t>
            </a:r>
            <a:r>
              <a:rPr lang="fr-FR" dirty="0" smtClean="0"/>
              <a:t>ou </a:t>
            </a:r>
            <a:r>
              <a:rPr lang="fr-FR" u="wavy" dirty="0" smtClean="0">
                <a:solidFill>
                  <a:srgbClr val="00B0F0"/>
                </a:solidFill>
              </a:rPr>
              <a:t>la marmotte</a:t>
            </a:r>
            <a:r>
              <a:rPr lang="fr-FR" dirty="0" smtClean="0">
                <a:solidFill>
                  <a:srgbClr val="00FF99"/>
                </a:solidFill>
              </a:rPr>
              <a:t>.</a:t>
            </a:r>
          </a:p>
          <a:p>
            <a:pPr>
              <a:buNone/>
            </a:pPr>
            <a:r>
              <a:rPr lang="fr-FR" dirty="0" smtClean="0"/>
              <a:t>	</a:t>
            </a:r>
            <a:r>
              <a:rPr lang="fr-FR" u="sng" dirty="0" smtClean="0">
                <a:solidFill>
                  <a:srgbClr val="0070C0"/>
                </a:solidFill>
              </a:rPr>
              <a:t>Le loup</a:t>
            </a:r>
            <a:r>
              <a:rPr lang="fr-FR" dirty="0" smtClean="0">
                <a:solidFill>
                  <a:srgbClr val="0070C0"/>
                </a:solidFill>
              </a:rPr>
              <a:t> </a:t>
            </a:r>
            <a:r>
              <a:rPr lang="fr-FR" dirty="0" smtClean="0">
                <a:solidFill>
                  <a:srgbClr val="FF0000"/>
                </a:solidFill>
              </a:rPr>
              <a:t>attaque</a:t>
            </a:r>
            <a:r>
              <a:rPr lang="fr-FR" dirty="0" smtClean="0"/>
              <a:t> </a:t>
            </a:r>
            <a:r>
              <a:rPr lang="fr-FR" dirty="0" smtClean="0">
                <a:solidFill>
                  <a:srgbClr val="00B050"/>
                </a:solidFill>
              </a:rPr>
              <a:t>aussi </a:t>
            </a:r>
            <a:r>
              <a:rPr lang="fr-FR" u="dotDotDash" dirty="0" smtClean="0">
                <a:solidFill>
                  <a:srgbClr val="009999"/>
                </a:solidFill>
              </a:rPr>
              <a:t>de plus gros animaux</a:t>
            </a:r>
            <a:r>
              <a:rPr lang="fr-FR" dirty="0" smtClean="0">
                <a:solidFill>
                  <a:srgbClr val="009999"/>
                </a:solidFill>
              </a:rPr>
              <a:t> </a:t>
            </a:r>
            <a:r>
              <a:rPr lang="fr-FR" dirty="0" smtClean="0">
                <a:solidFill>
                  <a:srgbClr val="00B050"/>
                </a:solidFill>
              </a:rPr>
              <a:t>comme</a:t>
            </a:r>
            <a:r>
              <a:rPr lang="fr-FR" dirty="0" smtClean="0"/>
              <a:t> </a:t>
            </a:r>
            <a:r>
              <a:rPr lang="fr-FR" u="dotDotDash" dirty="0" smtClean="0">
                <a:solidFill>
                  <a:srgbClr val="00B0F0"/>
                </a:solidFill>
              </a:rPr>
              <a:t>le sanglier</a:t>
            </a:r>
            <a:r>
              <a:rPr lang="fr-FR" dirty="0" smtClean="0"/>
              <a:t>, </a:t>
            </a:r>
            <a:r>
              <a:rPr lang="fr-FR" u="dotDotDash" dirty="0" smtClean="0">
                <a:solidFill>
                  <a:srgbClr val="00B0F0"/>
                </a:solidFill>
              </a:rPr>
              <a:t>le chevreuil</a:t>
            </a:r>
            <a:r>
              <a:rPr lang="fr-FR" dirty="0" smtClean="0">
                <a:solidFill>
                  <a:srgbClr val="00B0F0"/>
                </a:solidFill>
              </a:rPr>
              <a:t> </a:t>
            </a:r>
            <a:r>
              <a:rPr lang="fr-FR" dirty="0" smtClean="0"/>
              <a:t>ou </a:t>
            </a:r>
            <a:r>
              <a:rPr lang="fr-FR" u="dotDotDash" dirty="0" smtClean="0">
                <a:solidFill>
                  <a:srgbClr val="00B0F0"/>
                </a:solidFill>
              </a:rPr>
              <a:t>le renne</a:t>
            </a:r>
            <a:r>
              <a:rPr lang="fr-FR" dirty="0" smtClean="0">
                <a:solidFill>
                  <a:srgbClr val="00FF99"/>
                </a:solidFill>
              </a:rPr>
              <a:t>.</a:t>
            </a:r>
          </a:p>
          <a:p>
            <a:pPr>
              <a:buNone/>
            </a:pPr>
            <a:r>
              <a:rPr lang="fr-FR" dirty="0" smtClean="0"/>
              <a:t>    Pour cela </a:t>
            </a:r>
            <a:r>
              <a:rPr lang="fr-FR" u="sng" dirty="0" smtClean="0">
                <a:solidFill>
                  <a:srgbClr val="0070C0"/>
                </a:solidFill>
              </a:rPr>
              <a:t>il</a:t>
            </a:r>
            <a:r>
              <a:rPr lang="fr-FR" dirty="0" smtClean="0"/>
              <a:t> </a:t>
            </a:r>
            <a:r>
              <a:rPr lang="fr-FR" dirty="0" smtClean="0">
                <a:solidFill>
                  <a:srgbClr val="FF0000"/>
                </a:solidFill>
              </a:rPr>
              <a:t>chasse</a:t>
            </a:r>
            <a:r>
              <a:rPr lang="fr-FR" dirty="0" smtClean="0"/>
              <a:t> </a:t>
            </a:r>
            <a:r>
              <a:rPr lang="fr-FR" i="1" dirty="0" smtClean="0"/>
              <a:t>avec</a:t>
            </a:r>
            <a:r>
              <a:rPr lang="fr-FR" i="1" dirty="0" smtClean="0">
                <a:solidFill>
                  <a:srgbClr val="7030A0"/>
                </a:solidFill>
              </a:rPr>
              <a:t> </a:t>
            </a:r>
            <a:r>
              <a:rPr lang="fr-FR" i="1" dirty="0" smtClean="0">
                <a:solidFill>
                  <a:srgbClr val="FFFF00"/>
                </a:solidFill>
              </a:rPr>
              <a:t>sa meute</a:t>
            </a:r>
            <a:r>
              <a:rPr lang="fr-FR" dirty="0" smtClean="0">
                <a:solidFill>
                  <a:srgbClr val="00FF99"/>
                </a:solidFill>
              </a:rPr>
              <a:t>.</a:t>
            </a:r>
          </a:p>
          <a:p>
            <a:pPr>
              <a:buNone/>
            </a:pPr>
            <a:r>
              <a:rPr lang="fr-FR" dirty="0" smtClean="0"/>
              <a:t>	</a:t>
            </a:r>
            <a:r>
              <a:rPr lang="fr-FR" u="sng" dirty="0" smtClean="0">
                <a:solidFill>
                  <a:srgbClr val="0070C0"/>
                </a:solidFill>
              </a:rPr>
              <a:t>Le loup</a:t>
            </a:r>
            <a:r>
              <a:rPr lang="fr-FR" dirty="0" smtClean="0">
                <a:solidFill>
                  <a:srgbClr val="0070C0"/>
                </a:solidFill>
              </a:rPr>
              <a:t> </a:t>
            </a:r>
            <a:r>
              <a:rPr lang="fr-FR" dirty="0" smtClean="0">
                <a:solidFill>
                  <a:srgbClr val="FF0000"/>
                </a:solidFill>
              </a:rPr>
              <a:t>se nourrit </a:t>
            </a:r>
            <a:r>
              <a:rPr lang="fr-FR" dirty="0" smtClean="0">
                <a:solidFill>
                  <a:srgbClr val="00B050"/>
                </a:solidFill>
              </a:rPr>
              <a:t>aussi</a:t>
            </a:r>
            <a:r>
              <a:rPr lang="fr-FR" dirty="0" smtClean="0"/>
              <a:t> </a:t>
            </a:r>
            <a:r>
              <a:rPr lang="fr-FR" dirty="0" smtClean="0">
                <a:solidFill>
                  <a:srgbClr val="00B0F0"/>
                </a:solidFill>
              </a:rPr>
              <a:t>de feuilles et de fruits</a:t>
            </a:r>
            <a:r>
              <a:rPr lang="fr-FR" dirty="0" smtClean="0"/>
              <a:t>. </a:t>
            </a:r>
            <a:r>
              <a:rPr lang="fr-FR" dirty="0" smtClean="0">
                <a:solidFill>
                  <a:srgbClr val="00B050"/>
                </a:solidFill>
              </a:rPr>
              <a:t>Comme </a:t>
            </a:r>
            <a:r>
              <a:rPr lang="fr-FR" dirty="0" smtClean="0"/>
              <a:t>ce </a:t>
            </a:r>
            <a:r>
              <a:rPr lang="fr-FR" dirty="0" smtClean="0">
                <a:solidFill>
                  <a:srgbClr val="00B050"/>
                </a:solidFill>
              </a:rPr>
              <a:t>n’</a:t>
            </a:r>
            <a:r>
              <a:rPr lang="fr-FR" dirty="0" smtClean="0"/>
              <a:t>est </a:t>
            </a:r>
            <a:r>
              <a:rPr lang="fr-FR" dirty="0" smtClean="0">
                <a:solidFill>
                  <a:srgbClr val="00B050"/>
                </a:solidFill>
              </a:rPr>
              <a:t>pas toujours </a:t>
            </a:r>
            <a:r>
              <a:rPr lang="fr-FR" dirty="0" smtClean="0"/>
              <a:t>facile </a:t>
            </a:r>
            <a:r>
              <a:rPr lang="fr-FR" dirty="0" smtClean="0">
                <a:solidFill>
                  <a:srgbClr val="FF0000"/>
                </a:solidFill>
              </a:rPr>
              <a:t>de trouver à manger</a:t>
            </a:r>
            <a:r>
              <a:rPr lang="fr-FR" dirty="0" smtClean="0">
                <a:solidFill>
                  <a:srgbClr val="00FF99"/>
                </a:solidFill>
              </a:rPr>
              <a:t>,</a:t>
            </a:r>
            <a:r>
              <a:rPr lang="fr-FR" dirty="0" smtClean="0"/>
              <a:t> il </a:t>
            </a:r>
            <a:r>
              <a:rPr lang="fr-FR" u="sng" dirty="0" smtClean="0">
                <a:solidFill>
                  <a:srgbClr val="0070C0"/>
                </a:solidFill>
              </a:rPr>
              <a:t>lui</a:t>
            </a:r>
            <a:r>
              <a:rPr lang="fr-FR" dirty="0" smtClean="0"/>
              <a:t> arrive </a:t>
            </a:r>
            <a:r>
              <a:rPr lang="fr-FR" dirty="0" smtClean="0">
                <a:solidFill>
                  <a:srgbClr val="00B050"/>
                </a:solidFill>
              </a:rPr>
              <a:t>parfois</a:t>
            </a:r>
            <a:r>
              <a:rPr lang="fr-FR" dirty="0" smtClean="0"/>
              <a:t> de </a:t>
            </a:r>
            <a:r>
              <a:rPr lang="fr-FR" dirty="0" smtClean="0">
                <a:solidFill>
                  <a:srgbClr val="FF0000"/>
                </a:solidFill>
              </a:rPr>
              <a:t>passer</a:t>
            </a:r>
            <a:r>
              <a:rPr lang="fr-FR" dirty="0" smtClean="0"/>
              <a:t> </a:t>
            </a:r>
            <a:r>
              <a:rPr lang="fr-FR" dirty="0" smtClean="0">
                <a:solidFill>
                  <a:srgbClr val="FF0000"/>
                </a:solidFill>
              </a:rPr>
              <a:t>des jours entiers</a:t>
            </a:r>
            <a:r>
              <a:rPr lang="fr-FR" dirty="0" smtClean="0"/>
              <a:t> </a:t>
            </a:r>
            <a:r>
              <a:rPr lang="fr-FR" dirty="0" smtClean="0">
                <a:solidFill>
                  <a:srgbClr val="FF0000"/>
                </a:solidFill>
              </a:rPr>
              <a:t>sans se nourrir</a:t>
            </a:r>
            <a:r>
              <a:rPr lang="fr-FR" dirty="0" smtClean="0">
                <a:solidFill>
                  <a:srgbClr val="00FF99"/>
                </a:solidFill>
              </a:rPr>
              <a:t>.</a:t>
            </a:r>
          </a:p>
          <a:p>
            <a:pPr>
              <a:buNone/>
            </a:pPr>
            <a:endParaRPr lang="fr-FR" sz="1600" dirty="0" smtClean="0"/>
          </a:p>
          <a:p>
            <a:pPr>
              <a:buNone/>
            </a:pPr>
            <a:r>
              <a:rPr lang="fr-FR" sz="1600" dirty="0" smtClean="0"/>
              <a:t>Extrait de « </a:t>
            </a:r>
            <a:r>
              <a:rPr lang="fr-FR" sz="1600" i="1" u="sng" dirty="0" smtClean="0"/>
              <a:t>Loup qui es-tu ?</a:t>
            </a:r>
            <a:r>
              <a:rPr lang="fr-FR" sz="1600" dirty="0" smtClean="0"/>
              <a:t> » Milan</a:t>
            </a:r>
            <a:endParaRPr lang="fr-FR" dirty="0"/>
          </a:p>
        </p:txBody>
      </p:sp>
      <p:sp>
        <p:nvSpPr>
          <p:cNvPr id="5" name="Espace réservé du pied de page 3"/>
          <p:cNvSpPr>
            <a:spLocks noGrp="1"/>
          </p:cNvSpPr>
          <p:nvPr>
            <p:ph type="ftr" sz="quarter" idx="11"/>
          </p:nvPr>
        </p:nvSpPr>
        <p:spPr>
          <a:xfrm>
            <a:off x="2195736"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560" y="260648"/>
            <a:ext cx="8280920" cy="6264696"/>
          </a:xfrm>
          <a:solidFill>
            <a:srgbClr val="FFCC00"/>
          </a:solidFill>
        </p:spPr>
        <p:txBody>
          <a:bodyPr>
            <a:noAutofit/>
          </a:bodyPr>
          <a:lstStyle/>
          <a:p>
            <a:r>
              <a:rPr lang="fr-FR" sz="2150" b="1" dirty="0" smtClean="0">
                <a:solidFill>
                  <a:srgbClr val="0099CC"/>
                </a:solidFill>
              </a:rPr>
              <a:t>Noms et substituts </a:t>
            </a:r>
            <a:r>
              <a:rPr lang="fr-FR" sz="2150" i="1" dirty="0" smtClean="0">
                <a:sym typeface="Wingdings"/>
              </a:rPr>
              <a:t> connaissance des animaux, représentations mentales, relations noms/substituts</a:t>
            </a:r>
            <a:endParaRPr lang="fr-FR" sz="2150" i="1" dirty="0" smtClean="0"/>
          </a:p>
          <a:p>
            <a:pPr>
              <a:buNone/>
            </a:pPr>
            <a:r>
              <a:rPr lang="fr-FR" sz="2150" u="sng" dirty="0" smtClean="0"/>
              <a:t>Le loup </a:t>
            </a:r>
            <a:r>
              <a:rPr lang="fr-FR" sz="2150" dirty="0" smtClean="0"/>
              <a:t>= animal carnivore </a:t>
            </a:r>
            <a:r>
              <a:rPr lang="fr-FR" sz="1800" dirty="0" smtClean="0"/>
              <a:t>(l’explication du sens se trouve dans la phrase précédente)</a:t>
            </a:r>
            <a:r>
              <a:rPr lang="fr-FR" sz="2150" dirty="0" smtClean="0"/>
              <a:t>, il,  lui</a:t>
            </a:r>
          </a:p>
          <a:p>
            <a:pPr>
              <a:buNone/>
            </a:pPr>
            <a:r>
              <a:rPr lang="fr-FR" sz="2150" u="sng" dirty="0" smtClean="0"/>
              <a:t>Charognes</a:t>
            </a:r>
            <a:r>
              <a:rPr lang="fr-FR" sz="2150" dirty="0" smtClean="0"/>
              <a:t> </a:t>
            </a:r>
            <a:r>
              <a:rPr lang="fr-FR" sz="1800" dirty="0" smtClean="0"/>
              <a:t>(l’explication se trouve dans la suite de la phrase : c’est-à-dire….) </a:t>
            </a:r>
            <a:r>
              <a:rPr lang="fr-FR" sz="2150" dirty="0" smtClean="0"/>
              <a:t>= animaux morts</a:t>
            </a:r>
          </a:p>
          <a:p>
            <a:pPr>
              <a:buNone/>
            </a:pPr>
            <a:r>
              <a:rPr lang="fr-FR" sz="2150" u="sng" dirty="0" smtClean="0"/>
              <a:t>Bêtes vivantes</a:t>
            </a:r>
            <a:r>
              <a:rPr lang="fr-FR" sz="2150" dirty="0" smtClean="0"/>
              <a:t> </a:t>
            </a:r>
            <a:r>
              <a:rPr lang="fr-FR" sz="2150" i="1" dirty="0" smtClean="0"/>
              <a:t>= tous les animaux qui suivent</a:t>
            </a:r>
          </a:p>
          <a:p>
            <a:pPr>
              <a:buNone/>
            </a:pPr>
            <a:r>
              <a:rPr lang="fr-FR" sz="2150" dirty="0" smtClean="0"/>
              <a:t>Le lapin, la musaraigne, la marmotte = petites proies favorites  </a:t>
            </a:r>
          </a:p>
          <a:p>
            <a:pPr>
              <a:buNone/>
            </a:pPr>
            <a:r>
              <a:rPr lang="fr-FR" sz="2150" dirty="0" smtClean="0"/>
              <a:t>le sanglier, le chevreuil le renne = de plus gros animaux</a:t>
            </a:r>
            <a:endParaRPr lang="fr-FR" sz="800" dirty="0" smtClean="0"/>
          </a:p>
          <a:p>
            <a:r>
              <a:rPr lang="fr-FR" sz="2150" dirty="0" smtClean="0">
                <a:solidFill>
                  <a:srgbClr val="FF0000"/>
                </a:solidFill>
              </a:rPr>
              <a:t>Verbes </a:t>
            </a:r>
            <a:r>
              <a:rPr lang="fr-FR" sz="2150" dirty="0" smtClean="0"/>
              <a:t>: le loup (sujet) : mange, adore, se nourrit, attaque, chasse, trouver à manger, passer (des jours entiers) sans se nourrir</a:t>
            </a:r>
            <a:endParaRPr lang="fr-FR" sz="800" dirty="0" smtClean="0"/>
          </a:p>
          <a:p>
            <a:r>
              <a:rPr lang="fr-FR" sz="2150" dirty="0" smtClean="0">
                <a:solidFill>
                  <a:srgbClr val="00B050"/>
                </a:solidFill>
              </a:rPr>
              <a:t>Connecteurs logiques, conjonctions et adverbes </a:t>
            </a:r>
            <a:r>
              <a:rPr lang="fr-FR" sz="2150" dirty="0" smtClean="0"/>
              <a:t>: </a:t>
            </a:r>
          </a:p>
          <a:p>
            <a:pPr>
              <a:buNone/>
            </a:pPr>
            <a:r>
              <a:rPr lang="fr-FR" sz="2150" i="1" dirty="0" smtClean="0"/>
              <a:t>Mais, surtout, aussi, comme , parfois, pas toujours.</a:t>
            </a:r>
          </a:p>
          <a:p>
            <a:pPr>
              <a:buNone/>
            </a:pPr>
            <a:endParaRPr lang="fr-FR" sz="800" i="1" dirty="0" smtClean="0"/>
          </a:p>
          <a:p>
            <a:r>
              <a:rPr lang="fr-FR" sz="2150" dirty="0" smtClean="0">
                <a:solidFill>
                  <a:srgbClr val="FFFF00"/>
                </a:solidFill>
              </a:rPr>
              <a:t>Vocabulaire </a:t>
            </a:r>
            <a:r>
              <a:rPr lang="fr-FR" sz="2150" i="1" dirty="0" smtClean="0">
                <a:solidFill>
                  <a:srgbClr val="FFFF00"/>
                </a:solidFill>
              </a:rPr>
              <a:t>:</a:t>
            </a:r>
            <a:r>
              <a:rPr lang="fr-FR" sz="2150" i="1" dirty="0" smtClean="0">
                <a:solidFill>
                  <a:srgbClr val="7030A0"/>
                </a:solidFill>
              </a:rPr>
              <a:t> </a:t>
            </a:r>
            <a:r>
              <a:rPr lang="fr-FR" sz="2150" i="1" dirty="0" smtClean="0"/>
              <a:t>viande crue, carnivore, c’est-à-dire, proies favorites, sa meute.</a:t>
            </a:r>
            <a:endParaRPr lang="fr-FR" sz="800" i="1" dirty="0" smtClean="0"/>
          </a:p>
          <a:p>
            <a:r>
              <a:rPr lang="fr-FR" sz="2150" dirty="0" smtClean="0">
                <a:solidFill>
                  <a:srgbClr val="33CCCC"/>
                </a:solidFill>
              </a:rPr>
              <a:t>Ponctuation : </a:t>
            </a:r>
            <a:r>
              <a:rPr lang="fr-FR" sz="2150" dirty="0" smtClean="0"/>
              <a:t>. ? ! ,</a:t>
            </a:r>
            <a:endParaRPr lang="fr-FR" sz="2150" dirty="0"/>
          </a:p>
        </p:txBody>
      </p:sp>
      <p:sp>
        <p:nvSpPr>
          <p:cNvPr id="5" name="Espace réservé du pied de page 3"/>
          <p:cNvSpPr>
            <a:spLocks noGrp="1"/>
          </p:cNvSpPr>
          <p:nvPr>
            <p:ph type="ftr" sz="quarter" idx="11"/>
          </p:nvPr>
        </p:nvSpPr>
        <p:spPr>
          <a:xfrm>
            <a:off x="2267744"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70C0"/>
                </a:solidFill>
              </a:rPr>
              <a:t>COMPRENDRE, une activité complexe : </a:t>
            </a:r>
            <a:r>
              <a:rPr lang="fr-FR" sz="2400" dirty="0">
                <a:solidFill>
                  <a:srgbClr val="0070C0"/>
                </a:solidFill>
              </a:rPr>
              <a:t/>
            </a:r>
            <a:br>
              <a:rPr lang="fr-FR" sz="2400" dirty="0">
                <a:solidFill>
                  <a:srgbClr val="0070C0"/>
                </a:solidFill>
              </a:rPr>
            </a:br>
            <a:endParaRPr lang="fr-FR" sz="2400" dirty="0">
              <a:solidFill>
                <a:srgbClr val="0070C0"/>
              </a:solidFill>
            </a:endParaRPr>
          </a:p>
        </p:txBody>
      </p:sp>
      <p:sp>
        <p:nvSpPr>
          <p:cNvPr id="3" name="Espace réservé du contenu 2"/>
          <p:cNvSpPr>
            <a:spLocks noGrp="1"/>
          </p:cNvSpPr>
          <p:nvPr>
            <p:ph idx="1"/>
          </p:nvPr>
        </p:nvSpPr>
        <p:spPr>
          <a:xfrm>
            <a:off x="467544" y="980728"/>
            <a:ext cx="8229600" cy="5616624"/>
          </a:xfrm>
        </p:spPr>
        <p:txBody>
          <a:bodyPr>
            <a:normAutofit fontScale="55000" lnSpcReduction="20000"/>
          </a:bodyPr>
          <a:lstStyle/>
          <a:p>
            <a:pPr algn="just">
              <a:buNone/>
            </a:pPr>
            <a:r>
              <a:rPr lang="fr-FR" dirty="0" smtClean="0">
                <a:solidFill>
                  <a:schemeClr val="accent1">
                    <a:lumMod val="75000"/>
                  </a:schemeClr>
                </a:solidFill>
              </a:rPr>
              <a:t>    </a:t>
            </a:r>
          </a:p>
          <a:p>
            <a:pPr algn="just">
              <a:buNone/>
            </a:pPr>
            <a:r>
              <a:rPr lang="fr-FR" sz="4400" dirty="0" smtClean="0">
                <a:solidFill>
                  <a:schemeClr val="accent1">
                    <a:lumMod val="75000"/>
                  </a:schemeClr>
                </a:solidFill>
              </a:rPr>
              <a:t>« </a:t>
            </a:r>
            <a:r>
              <a:rPr lang="fr-FR" sz="4400" b="1" i="1" dirty="0" smtClean="0">
                <a:solidFill>
                  <a:schemeClr val="accent1">
                    <a:lumMod val="75000"/>
                  </a:schemeClr>
                </a:solidFill>
              </a:rPr>
              <a:t>La compréhension est une activité</a:t>
            </a:r>
            <a:r>
              <a:rPr lang="fr-FR" sz="4400" i="1" dirty="0" smtClean="0">
                <a:solidFill>
                  <a:schemeClr val="accent1">
                    <a:lumMod val="75000"/>
                  </a:schemeClr>
                </a:solidFill>
              </a:rPr>
              <a:t>, et non simplement le résultat de cette activité, </a:t>
            </a:r>
            <a:r>
              <a:rPr lang="fr-FR" sz="4400" b="1" i="1" dirty="0" smtClean="0">
                <a:solidFill>
                  <a:schemeClr val="accent1">
                    <a:lumMod val="75000"/>
                  </a:schemeClr>
                </a:solidFill>
              </a:rPr>
              <a:t>que nous mobilisons chaque jour, à chaque instant, dans tous les domaines de notre vie</a:t>
            </a:r>
            <a:r>
              <a:rPr lang="fr-FR" sz="4400" i="1" dirty="0" smtClean="0">
                <a:solidFill>
                  <a:schemeClr val="accent1">
                    <a:lumMod val="75000"/>
                  </a:schemeClr>
                </a:solidFill>
              </a:rPr>
              <a:t>. </a:t>
            </a:r>
          </a:p>
          <a:p>
            <a:pPr algn="just">
              <a:buNone/>
            </a:pPr>
            <a:r>
              <a:rPr lang="fr-FR" sz="4400" i="1" dirty="0" smtClean="0">
                <a:solidFill>
                  <a:schemeClr val="accent1">
                    <a:lumMod val="75000"/>
                  </a:schemeClr>
                </a:solidFill>
              </a:rPr>
              <a:t>     </a:t>
            </a:r>
          </a:p>
          <a:p>
            <a:pPr algn="just">
              <a:buNone/>
            </a:pPr>
            <a:r>
              <a:rPr lang="fr-FR" sz="4400" i="1" dirty="0" smtClean="0">
                <a:solidFill>
                  <a:schemeClr val="accent1">
                    <a:lumMod val="75000"/>
                  </a:schemeClr>
                </a:solidFill>
              </a:rPr>
              <a:t>     Elle consiste à </a:t>
            </a:r>
            <a:r>
              <a:rPr lang="fr-FR" sz="4400" b="1" i="1" dirty="0" smtClean="0">
                <a:solidFill>
                  <a:schemeClr val="accent1">
                    <a:lumMod val="75000"/>
                  </a:schemeClr>
                </a:solidFill>
              </a:rPr>
              <a:t>intégrer les informations</a:t>
            </a:r>
            <a:r>
              <a:rPr lang="fr-FR" sz="4400" i="1" dirty="0" smtClean="0">
                <a:solidFill>
                  <a:schemeClr val="accent1">
                    <a:lumMod val="75000"/>
                  </a:schemeClr>
                </a:solidFill>
              </a:rPr>
              <a:t> </a:t>
            </a:r>
            <a:r>
              <a:rPr lang="fr-FR" sz="4400" i="1" u="sng" dirty="0" smtClean="0">
                <a:solidFill>
                  <a:schemeClr val="accent1">
                    <a:lumMod val="75000"/>
                  </a:schemeClr>
                </a:solidFill>
              </a:rPr>
              <a:t>provenant de plusieurs sources</a:t>
            </a:r>
            <a:r>
              <a:rPr lang="fr-FR" sz="4400" i="1" dirty="0" smtClean="0">
                <a:solidFill>
                  <a:schemeClr val="accent1">
                    <a:lumMod val="75000"/>
                  </a:schemeClr>
                </a:solidFill>
              </a:rPr>
              <a:t>, </a:t>
            </a:r>
          </a:p>
          <a:p>
            <a:pPr algn="just">
              <a:buNone/>
            </a:pPr>
            <a:r>
              <a:rPr lang="fr-FR" sz="4400" b="1" i="1" dirty="0" smtClean="0">
                <a:solidFill>
                  <a:schemeClr val="accent1">
                    <a:lumMod val="75000"/>
                  </a:schemeClr>
                </a:solidFill>
              </a:rPr>
              <a:t>     </a:t>
            </a:r>
            <a:r>
              <a:rPr lang="fr-FR" sz="4400" b="1" i="1" u="sng" dirty="0" smtClean="0">
                <a:solidFill>
                  <a:schemeClr val="accent1">
                    <a:lumMod val="75000"/>
                  </a:schemeClr>
                </a:solidFill>
              </a:rPr>
              <a:t>externes</a:t>
            </a:r>
            <a:r>
              <a:rPr lang="fr-FR" sz="4400" b="1" i="1" dirty="0" smtClean="0">
                <a:solidFill>
                  <a:schemeClr val="accent1">
                    <a:lumMod val="75000"/>
                  </a:schemeClr>
                </a:solidFill>
              </a:rPr>
              <a:t> </a:t>
            </a:r>
            <a:r>
              <a:rPr lang="fr-FR" sz="4400" i="1" dirty="0" smtClean="0">
                <a:solidFill>
                  <a:schemeClr val="accent1">
                    <a:lumMod val="75000"/>
                  </a:schemeClr>
                </a:solidFill>
              </a:rPr>
              <a:t>– sensorielles, sociales –  </a:t>
            </a:r>
          </a:p>
          <a:p>
            <a:pPr algn="just">
              <a:buNone/>
            </a:pPr>
            <a:r>
              <a:rPr lang="fr-FR" sz="4400" i="1" dirty="0" smtClean="0">
                <a:solidFill>
                  <a:schemeClr val="accent1">
                    <a:lumMod val="75000"/>
                  </a:schemeClr>
                </a:solidFill>
              </a:rPr>
              <a:t>    </a:t>
            </a:r>
            <a:r>
              <a:rPr lang="fr-FR" sz="4400" b="1" i="1" u="sng" dirty="0" smtClean="0">
                <a:solidFill>
                  <a:schemeClr val="accent1">
                    <a:lumMod val="75000"/>
                  </a:schemeClr>
                </a:solidFill>
              </a:rPr>
              <a:t>et internes</a:t>
            </a:r>
            <a:r>
              <a:rPr lang="fr-FR" sz="4400" b="1" i="1" dirty="0" smtClean="0">
                <a:solidFill>
                  <a:schemeClr val="accent1">
                    <a:lumMod val="75000"/>
                  </a:schemeClr>
                </a:solidFill>
              </a:rPr>
              <a:t> </a:t>
            </a:r>
            <a:r>
              <a:rPr lang="fr-FR" sz="4400" i="1" dirty="0" smtClean="0">
                <a:solidFill>
                  <a:schemeClr val="accent1">
                    <a:lumMod val="75000"/>
                  </a:schemeClr>
                </a:solidFill>
              </a:rPr>
              <a:t>– nos connaissances antérieures, nos attitudes, nos réactions émotionnelles -, </a:t>
            </a:r>
          </a:p>
          <a:p>
            <a:pPr algn="just">
              <a:buNone/>
            </a:pPr>
            <a:r>
              <a:rPr lang="fr-FR" sz="4400" b="1" i="1" dirty="0" smtClean="0">
                <a:solidFill>
                  <a:schemeClr val="accent1">
                    <a:lumMod val="75000"/>
                  </a:schemeClr>
                </a:solidFill>
              </a:rPr>
              <a:t>    afin de constituer des représentations du monde</a:t>
            </a:r>
            <a:r>
              <a:rPr lang="fr-FR" sz="4400" i="1" dirty="0" smtClean="0">
                <a:solidFill>
                  <a:schemeClr val="accent1">
                    <a:lumMod val="75000"/>
                  </a:schemeClr>
                </a:solidFill>
              </a:rPr>
              <a:t> (incluant des représentations de nous-mêmes) </a:t>
            </a:r>
            <a:r>
              <a:rPr lang="fr-FR" sz="4400" b="1" i="1" dirty="0" smtClean="0">
                <a:solidFill>
                  <a:schemeClr val="accent1">
                    <a:lumMod val="75000"/>
                  </a:schemeClr>
                </a:solidFill>
              </a:rPr>
              <a:t>nous permettant d’interpréter ce qui est advenu ou de modifier nos actions, savoirs, savoir-faire et croyances en vue de nous assurer la meilleure adaptation possible au monde environnant et à son évolution</a:t>
            </a:r>
            <a:r>
              <a:rPr lang="fr-FR" sz="4400" b="1" dirty="0" smtClean="0">
                <a:solidFill>
                  <a:schemeClr val="accent1">
                    <a:lumMod val="75000"/>
                  </a:schemeClr>
                </a:solidFill>
              </a:rPr>
              <a:t>. » </a:t>
            </a:r>
          </a:p>
          <a:p>
            <a:pPr>
              <a:buNone/>
            </a:pPr>
            <a:endParaRPr lang="fr-FR" sz="1100" b="1" dirty="0" smtClean="0">
              <a:solidFill>
                <a:schemeClr val="accent1">
                  <a:lumMod val="75000"/>
                </a:schemeClr>
              </a:solidFill>
            </a:endParaRPr>
          </a:p>
          <a:p>
            <a:pPr marL="23813" indent="-23813">
              <a:buNone/>
            </a:pPr>
            <a:r>
              <a:rPr lang="fr-FR" sz="2500" b="1" i="1" dirty="0" smtClean="0">
                <a:solidFill>
                  <a:schemeClr val="accent1">
                    <a:lumMod val="75000"/>
                  </a:schemeClr>
                </a:solidFill>
              </a:rPr>
              <a:t>Aider les élèves à comprendre - du texte au multimédia –</a:t>
            </a:r>
            <a:r>
              <a:rPr lang="fr-FR" sz="2500" b="1" dirty="0" smtClean="0">
                <a:solidFill>
                  <a:schemeClr val="accent1">
                    <a:lumMod val="75000"/>
                  </a:schemeClr>
                </a:solidFill>
              </a:rPr>
              <a:t> coordonné par Daniel </a:t>
            </a:r>
            <a:r>
              <a:rPr lang="fr-FR" sz="2500" b="1" dirty="0" err="1" smtClean="0">
                <a:solidFill>
                  <a:schemeClr val="accent1">
                    <a:lumMod val="75000"/>
                  </a:schemeClr>
                </a:solidFill>
              </a:rPr>
              <a:t>Gaonac’h</a:t>
            </a:r>
            <a:r>
              <a:rPr lang="fr-FR" sz="2500" b="1" dirty="0" smtClean="0">
                <a:solidFill>
                  <a:schemeClr val="accent1">
                    <a:lumMod val="75000"/>
                  </a:schemeClr>
                </a:solidFill>
              </a:rPr>
              <a:t> et Michel Fayol, Hachette éducation 2003</a:t>
            </a:r>
          </a:p>
        </p:txBody>
      </p:sp>
      <p:sp>
        <p:nvSpPr>
          <p:cNvPr id="5" name="Espace réservé du pied de page 3"/>
          <p:cNvSpPr>
            <a:spLocks noGrp="1"/>
          </p:cNvSpPr>
          <p:nvPr>
            <p:ph type="ftr" sz="quarter" idx="11"/>
          </p:nvPr>
        </p:nvSpPr>
        <p:spPr>
          <a:xfrm>
            <a:off x="2555776"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6134"/>
          <a:stretch>
            <a:fillRect/>
          </a:stretch>
        </p:blipFill>
        <p:spPr bwMode="auto">
          <a:xfrm>
            <a:off x="0" y="260649"/>
            <a:ext cx="9039505" cy="6192687"/>
          </a:xfrm>
          <a:prstGeom prst="rect">
            <a:avLst/>
          </a:prstGeom>
          <a:noFill/>
          <a:ln w="9525">
            <a:noFill/>
            <a:miter lim="800000"/>
            <a:headEnd/>
            <a:tailEnd/>
          </a:ln>
        </p:spPr>
      </p:pic>
      <p:sp>
        <p:nvSpPr>
          <p:cNvPr id="3" name="Espace réservé du pied de page 3"/>
          <p:cNvSpPr>
            <a:spLocks noGrp="1"/>
          </p:cNvSpPr>
          <p:nvPr>
            <p:ph type="ftr" sz="quarter" idx="11"/>
          </p:nvPr>
        </p:nvSpPr>
        <p:spPr>
          <a:xfrm>
            <a:off x="1979712"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280920" cy="738664"/>
          </a:xfrm>
          <a:prstGeom prst="rect">
            <a:avLst/>
          </a:prstGeom>
          <a:noFill/>
        </p:spPr>
        <p:txBody>
          <a:bodyPr wrap="square" rtlCol="0">
            <a:spAutoFit/>
          </a:bodyPr>
          <a:lstStyle/>
          <a:p>
            <a:pPr algn="ctr"/>
            <a:r>
              <a:rPr lang="fr-FR" sz="2400" b="1" dirty="0" smtClean="0">
                <a:solidFill>
                  <a:srgbClr val="0070C0"/>
                </a:solidFill>
              </a:rPr>
              <a:t>COMPRENDRE UN TEXTE EN SITUATION D’ECOUTE </a:t>
            </a:r>
          </a:p>
          <a:p>
            <a:pPr algn="ctr"/>
            <a:r>
              <a:rPr lang="fr-FR" b="1" dirty="0" smtClean="0">
                <a:solidFill>
                  <a:srgbClr val="0070C0"/>
                </a:solidFill>
              </a:rPr>
              <a:t>(lecture magistrale, écoute de texte enregistré, communication orale </a:t>
            </a:r>
            <a:r>
              <a:rPr lang="fr-FR" b="1" smtClean="0">
                <a:solidFill>
                  <a:srgbClr val="0070C0"/>
                </a:solidFill>
              </a:rPr>
              <a:t>ordinaire…)</a:t>
            </a:r>
            <a:endParaRPr lang="fr-FR" dirty="0"/>
          </a:p>
        </p:txBody>
      </p:sp>
      <p:sp>
        <p:nvSpPr>
          <p:cNvPr id="7" name="ZoneTexte 6"/>
          <p:cNvSpPr txBox="1"/>
          <p:nvPr/>
        </p:nvSpPr>
        <p:spPr>
          <a:xfrm>
            <a:off x="323528" y="2420888"/>
            <a:ext cx="8352928" cy="369332"/>
          </a:xfrm>
          <a:prstGeom prst="rect">
            <a:avLst/>
          </a:prstGeom>
          <a:noFill/>
        </p:spPr>
        <p:txBody>
          <a:bodyPr wrap="square" rtlCol="0">
            <a:spAutoFit/>
          </a:bodyPr>
          <a:lstStyle/>
          <a:p>
            <a:endParaRPr lang="fr-FR"/>
          </a:p>
        </p:txBody>
      </p:sp>
      <p:sp>
        <p:nvSpPr>
          <p:cNvPr id="6" name="ZoneTexte 5"/>
          <p:cNvSpPr txBox="1"/>
          <p:nvPr/>
        </p:nvSpPr>
        <p:spPr>
          <a:xfrm>
            <a:off x="323528" y="979468"/>
            <a:ext cx="8424936" cy="5593839"/>
          </a:xfrm>
          <a:prstGeom prst="rect">
            <a:avLst/>
          </a:prstGeom>
          <a:noFill/>
        </p:spPr>
        <p:txBody>
          <a:bodyPr wrap="square" rtlCol="0">
            <a:spAutoFit/>
          </a:bodyPr>
          <a:lstStyle/>
          <a:p>
            <a:pPr algn="just"/>
            <a:r>
              <a:rPr lang="fr-FR" sz="1600" b="1" dirty="0" smtClean="0">
                <a:solidFill>
                  <a:srgbClr val="002060"/>
                </a:solidFill>
              </a:rPr>
              <a:t>La compréhension orale n’obéit pas tout à fait aux mêmes processus de construction  que la compréhension de l’écrit</a:t>
            </a:r>
            <a:r>
              <a:rPr lang="fr-FR" sz="1600" dirty="0" smtClean="0">
                <a:solidFill>
                  <a:srgbClr val="002060"/>
                </a:solidFill>
              </a:rPr>
              <a:t> : </a:t>
            </a:r>
          </a:p>
          <a:p>
            <a:pPr>
              <a:buFontTx/>
              <a:buChar char="-"/>
            </a:pPr>
            <a:r>
              <a:rPr lang="fr-FR" sz="1600" dirty="0" smtClean="0">
                <a:solidFill>
                  <a:srgbClr val="002060"/>
                </a:solidFill>
              </a:rPr>
              <a:t>l’auditeur formule d’abord des hypothèses sémantiques  : il établit des hypothèses sur le contenu du message en se fondant sur les connaissances dont il dispose et sur les informations qu’il tire de ce message au fur et à mesure de son déroulement. </a:t>
            </a:r>
          </a:p>
          <a:p>
            <a:pPr>
              <a:buFontTx/>
              <a:buChar char="-"/>
            </a:pPr>
            <a:r>
              <a:rPr lang="fr-FR" sz="1600" dirty="0" smtClean="0">
                <a:solidFill>
                  <a:srgbClr val="002060"/>
                </a:solidFill>
              </a:rPr>
              <a:t>Parallèlement, l’auditeur établit, lors du défilement du message, des hypothèses formelles sur ses connaissances des structures des signifiants de la langue dans laquelle est encodé le message.</a:t>
            </a:r>
          </a:p>
          <a:p>
            <a:pPr>
              <a:buFontTx/>
              <a:buChar char="-"/>
            </a:pPr>
            <a:r>
              <a:rPr lang="fr-FR" sz="1600" dirty="0" smtClean="0">
                <a:solidFill>
                  <a:srgbClr val="002060"/>
                </a:solidFill>
              </a:rPr>
              <a:t>Ensuite, l’auditeur procède à la vérification de ses hypothèses ; cette vérification s’opère, non pas</a:t>
            </a:r>
            <a:br>
              <a:rPr lang="fr-FR" sz="1600" dirty="0" smtClean="0">
                <a:solidFill>
                  <a:srgbClr val="002060"/>
                </a:solidFill>
              </a:rPr>
            </a:br>
            <a:r>
              <a:rPr lang="fr-FR" sz="1600" dirty="0" smtClean="0">
                <a:solidFill>
                  <a:srgbClr val="002060"/>
                </a:solidFill>
              </a:rPr>
              <a:t>par une discrimination linéaire et exhaustive de la chaîne phonique, mais par une prise d’indices</a:t>
            </a:r>
            <a:br>
              <a:rPr lang="fr-FR" sz="1600" dirty="0" smtClean="0">
                <a:solidFill>
                  <a:srgbClr val="002060"/>
                </a:solidFill>
              </a:rPr>
            </a:br>
            <a:r>
              <a:rPr lang="fr-FR" sz="1600" dirty="0" smtClean="0">
                <a:solidFill>
                  <a:srgbClr val="002060"/>
                </a:solidFill>
              </a:rPr>
              <a:t>permettant de confirmer ou d’infirmer ses attentes formelles et sémantiques, sollicitées ici de manière quasi-simultanée.</a:t>
            </a:r>
          </a:p>
          <a:p>
            <a:r>
              <a:rPr lang="fr-FR" sz="1600" dirty="0" smtClean="0">
                <a:solidFill>
                  <a:srgbClr val="002060"/>
                </a:solidFill>
              </a:rPr>
              <a:t>- La dernière phase du processus, enfin, dépend du résultat de la vérification :</a:t>
            </a:r>
          </a:p>
          <a:p>
            <a:r>
              <a:rPr lang="fr-FR" sz="1600" dirty="0" smtClean="0">
                <a:solidFill>
                  <a:srgbClr val="002060"/>
                </a:solidFill>
              </a:rPr>
              <a:t>Selon la confortation ou l’infirmation des hypothèses, l’auditeur poursuit l’intégration des nouvelles informations dans la construction de signification en cours, suspend la construction de la signification ou reprend la procédure à zéro.</a:t>
            </a:r>
            <a:r>
              <a:rPr lang="fr-FR" dirty="0" smtClean="0">
                <a:solidFill>
                  <a:srgbClr val="002060"/>
                </a:solidFill>
              </a:rPr>
              <a:t/>
            </a:r>
            <a:br>
              <a:rPr lang="fr-FR" dirty="0" smtClean="0">
                <a:solidFill>
                  <a:srgbClr val="002060"/>
                </a:solidFill>
              </a:rPr>
            </a:br>
            <a:endParaRPr lang="fr-FR" sz="800" dirty="0" smtClean="0">
              <a:solidFill>
                <a:srgbClr val="002060"/>
              </a:solidFill>
            </a:endParaRPr>
          </a:p>
          <a:p>
            <a:pPr algn="just"/>
            <a:r>
              <a:rPr lang="fr-FR" sz="1600" dirty="0" smtClean="0">
                <a:solidFill>
                  <a:srgbClr val="002060"/>
                </a:solidFill>
              </a:rPr>
              <a:t>	</a:t>
            </a:r>
            <a:r>
              <a:rPr lang="fr-FR" sz="1600" b="1" dirty="0" smtClean="0">
                <a:solidFill>
                  <a:srgbClr val="002060"/>
                </a:solidFill>
              </a:rPr>
              <a:t>La connaissance des univers de référence, l’état mental de l’auditeur (fatigue, disponibilité, préoccupation, attention mobilisée par d’autres évènements ou activités…), le contexte de réception, les relations que l’auditeur entretient avec le producteur du message de même que le rythme d’élocution, la compétence rhétorique de ce dernier, son « corps parlant » et sa capacité à cerner chez l’auditeur les ruptures de sens,  influent sur la compréhension du message.</a:t>
            </a:r>
          </a:p>
          <a:p>
            <a:r>
              <a:rPr lang="fr-FR" sz="1000" i="1" dirty="0" smtClean="0">
                <a:solidFill>
                  <a:srgbClr val="002060"/>
                </a:solidFill>
              </a:rPr>
              <a:t>D’après  </a:t>
            </a:r>
            <a:r>
              <a:rPr lang="fr-FR" sz="1000" dirty="0" smtClean="0"/>
              <a:t>LA COMPRÉHENSION ORALE : UN PROCESSUS ET UN COMPORTEMENT , MJ </a:t>
            </a:r>
            <a:r>
              <a:rPr lang="fr-FR" sz="1000" dirty="0" err="1" smtClean="0"/>
              <a:t>Gremmo</a:t>
            </a:r>
            <a:r>
              <a:rPr lang="fr-FR" sz="1000" dirty="0" smtClean="0"/>
              <a:t>, H </a:t>
            </a:r>
            <a:r>
              <a:rPr lang="fr-FR" sz="1000" dirty="0" err="1" smtClean="0"/>
              <a:t>Holec</a:t>
            </a:r>
            <a:r>
              <a:rPr lang="fr-FR" sz="1000" dirty="0" smtClean="0"/>
              <a:t>, CRAPEL université de Nancy</a:t>
            </a:r>
            <a:endParaRPr lang="fr-FR" sz="1000" i="1" dirty="0" smtClean="0">
              <a:solidFill>
                <a:srgbClr val="002060"/>
              </a:solidFill>
            </a:endParaRPr>
          </a:p>
        </p:txBody>
      </p:sp>
      <p:sp>
        <p:nvSpPr>
          <p:cNvPr id="8" name="Espace réservé du pied de page 3"/>
          <p:cNvSpPr>
            <a:spLocks noGrp="1"/>
          </p:cNvSpPr>
          <p:nvPr>
            <p:ph type="ftr" sz="quarter" idx="11"/>
          </p:nvPr>
        </p:nvSpPr>
        <p:spPr>
          <a:xfrm>
            <a:off x="2915816"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p:cTn id="33"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p:cTn id="40"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p:cTn id="47"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rmAutofit fontScale="90000"/>
          </a:bodyPr>
          <a:lstStyle/>
          <a:p>
            <a:r>
              <a:rPr lang="fr-FR" sz="2400" b="1" dirty="0" smtClean="0">
                <a:solidFill>
                  <a:srgbClr val="0070C0"/>
                </a:solidFill>
              </a:rPr>
              <a:t>COMPRENDRE UN TEXTE EN SITUATION DE LECTURE AUTONOME </a:t>
            </a:r>
            <a:r>
              <a:rPr lang="fr-FR" sz="2400" b="1" dirty="0">
                <a:solidFill>
                  <a:srgbClr val="0070C0"/>
                </a:solidFill>
              </a:rPr>
              <a:t>: habiletés langagières, </a:t>
            </a:r>
            <a:r>
              <a:rPr lang="fr-FR" sz="2400" b="1" dirty="0" smtClean="0">
                <a:solidFill>
                  <a:srgbClr val="0070C0"/>
                </a:solidFill>
              </a:rPr>
              <a:t/>
            </a:r>
            <a:br>
              <a:rPr lang="fr-FR" sz="2400" b="1" dirty="0" smtClean="0">
                <a:solidFill>
                  <a:srgbClr val="0070C0"/>
                </a:solidFill>
              </a:rPr>
            </a:br>
            <a:r>
              <a:rPr lang="fr-FR" sz="2400" b="1" dirty="0" smtClean="0">
                <a:solidFill>
                  <a:srgbClr val="0070C0"/>
                </a:solidFill>
              </a:rPr>
              <a:t>habiletés </a:t>
            </a:r>
            <a:r>
              <a:rPr lang="fr-FR" sz="2400" b="1" dirty="0">
                <a:solidFill>
                  <a:srgbClr val="0070C0"/>
                </a:solidFill>
              </a:rPr>
              <a:t>cognitives et processus médiateurs</a:t>
            </a:r>
          </a:p>
        </p:txBody>
      </p:sp>
      <p:sp>
        <p:nvSpPr>
          <p:cNvPr id="3" name="Espace réservé du contenu 2"/>
          <p:cNvSpPr>
            <a:spLocks noGrp="1"/>
          </p:cNvSpPr>
          <p:nvPr>
            <p:ph idx="1"/>
          </p:nvPr>
        </p:nvSpPr>
        <p:spPr>
          <a:xfrm>
            <a:off x="457200" y="1600200"/>
            <a:ext cx="8229600" cy="4925144"/>
          </a:xfrm>
        </p:spPr>
        <p:txBody>
          <a:bodyPr>
            <a:normAutofit fontScale="25000" lnSpcReduction="20000"/>
          </a:bodyPr>
          <a:lstStyle/>
          <a:p>
            <a:pPr algn="ctr">
              <a:buNone/>
            </a:pPr>
            <a:r>
              <a:rPr lang="fr-FR" sz="8000" b="1" i="1" dirty="0">
                <a:solidFill>
                  <a:schemeClr val="accent1">
                    <a:lumMod val="75000"/>
                  </a:schemeClr>
                </a:solidFill>
              </a:rPr>
              <a:t>La compréhension </a:t>
            </a:r>
            <a:r>
              <a:rPr lang="fr-FR" sz="8000" b="1" i="1" u="sng" dirty="0">
                <a:solidFill>
                  <a:schemeClr val="accent1">
                    <a:lumMod val="75000"/>
                  </a:schemeClr>
                </a:solidFill>
              </a:rPr>
              <a:t>d’un texte </a:t>
            </a:r>
            <a:r>
              <a:rPr lang="fr-FR" sz="8000" b="1" i="1" u="sng" dirty="0" smtClean="0">
                <a:solidFill>
                  <a:schemeClr val="accent1">
                    <a:lumMod val="75000"/>
                  </a:schemeClr>
                </a:solidFill>
              </a:rPr>
              <a:t>lu de manière autonome </a:t>
            </a:r>
            <a:r>
              <a:rPr lang="fr-FR" sz="8000" b="1" i="1" dirty="0" smtClean="0">
                <a:solidFill>
                  <a:schemeClr val="accent1">
                    <a:lumMod val="75000"/>
                  </a:schemeClr>
                </a:solidFill>
              </a:rPr>
              <a:t>sollicite </a:t>
            </a:r>
            <a:r>
              <a:rPr lang="fr-FR" sz="8000" b="1" i="1" dirty="0">
                <a:solidFill>
                  <a:schemeClr val="accent1">
                    <a:lumMod val="75000"/>
                  </a:schemeClr>
                </a:solidFill>
              </a:rPr>
              <a:t>dans un temps bref et souvent simultanément, quatre grandes catégories d’habiletés :</a:t>
            </a:r>
          </a:p>
          <a:p>
            <a:pPr algn="just">
              <a:buNone/>
            </a:pPr>
            <a:r>
              <a:rPr lang="fr-FR" sz="5500" dirty="0">
                <a:solidFill>
                  <a:schemeClr val="accent1">
                    <a:lumMod val="75000"/>
                  </a:schemeClr>
                </a:solidFill>
              </a:rPr>
              <a:t/>
            </a:r>
            <a:br>
              <a:rPr lang="fr-FR" sz="5500" dirty="0">
                <a:solidFill>
                  <a:schemeClr val="accent1">
                    <a:lumMod val="75000"/>
                  </a:schemeClr>
                </a:solidFill>
              </a:rPr>
            </a:br>
            <a:r>
              <a:rPr lang="fr-FR" sz="7200" b="1" dirty="0">
                <a:solidFill>
                  <a:schemeClr val="accent1">
                    <a:lumMod val="75000"/>
                  </a:schemeClr>
                </a:solidFill>
                <a:sym typeface="Wingdings"/>
              </a:rPr>
              <a:t></a:t>
            </a:r>
            <a:r>
              <a:rPr lang="fr-FR" sz="7200" b="1" dirty="0">
                <a:solidFill>
                  <a:schemeClr val="accent1">
                    <a:lumMod val="75000"/>
                  </a:schemeClr>
                </a:solidFill>
              </a:rPr>
              <a:t> l’identification des mots </a:t>
            </a:r>
            <a:r>
              <a:rPr lang="fr-FR" sz="7200" dirty="0">
                <a:solidFill>
                  <a:schemeClr val="accent1">
                    <a:lumMod val="75000"/>
                  </a:schemeClr>
                </a:solidFill>
              </a:rPr>
              <a:t>est un préalable et supposent que les mécanismes de reconnaissance des mots écrits soient construits et automatisés </a:t>
            </a:r>
            <a:r>
              <a:rPr lang="fr-FR" sz="7200" dirty="0" smtClean="0">
                <a:solidFill>
                  <a:schemeClr val="accent1">
                    <a:lumMod val="75000"/>
                  </a:schemeClr>
                </a:solidFill>
              </a:rPr>
              <a:t>;</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dirty="0">
                <a:solidFill>
                  <a:schemeClr val="accent1">
                    <a:lumMod val="75000"/>
                  </a:schemeClr>
                </a:solidFill>
              </a:rPr>
              <a:t> </a:t>
            </a:r>
            <a:r>
              <a:rPr lang="fr-FR" sz="7200" b="1" dirty="0">
                <a:solidFill>
                  <a:schemeClr val="accent1">
                    <a:lumMod val="75000"/>
                  </a:schemeClr>
                </a:solidFill>
              </a:rPr>
              <a:t>les connaissances stockées en mémoire </a:t>
            </a:r>
            <a:r>
              <a:rPr lang="fr-FR" sz="7200" dirty="0">
                <a:solidFill>
                  <a:schemeClr val="accent1">
                    <a:lumMod val="75000"/>
                  </a:schemeClr>
                </a:solidFill>
              </a:rPr>
              <a:t>: connaissances sur le langage et connaissances plus générales sur le monde </a:t>
            </a:r>
            <a:r>
              <a:rPr lang="fr-FR" sz="7200" dirty="0" smtClean="0">
                <a:solidFill>
                  <a:schemeClr val="accent1">
                    <a:lumMod val="75000"/>
                  </a:schemeClr>
                </a:solidFill>
              </a:rPr>
              <a:t>;</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dirty="0">
                <a:solidFill>
                  <a:schemeClr val="accent1">
                    <a:lumMod val="75000"/>
                  </a:schemeClr>
                </a:solidFill>
              </a:rPr>
              <a:t> </a:t>
            </a:r>
            <a:r>
              <a:rPr lang="fr-FR" sz="7200" b="1" dirty="0">
                <a:solidFill>
                  <a:schemeClr val="accent1">
                    <a:lumMod val="75000"/>
                  </a:schemeClr>
                </a:solidFill>
              </a:rPr>
              <a:t>les capacités cognitives générales </a:t>
            </a:r>
            <a:r>
              <a:rPr lang="fr-FR" sz="7200" dirty="0">
                <a:solidFill>
                  <a:schemeClr val="accent1">
                    <a:lumMod val="75000"/>
                  </a:schemeClr>
                </a:solidFill>
              </a:rPr>
              <a:t>: la mémoire de travail et les capacités de raisonnement et de planification </a:t>
            </a:r>
            <a:r>
              <a:rPr lang="fr-FR" sz="7200" dirty="0" smtClean="0">
                <a:solidFill>
                  <a:schemeClr val="accent1">
                    <a:lumMod val="75000"/>
                  </a:schemeClr>
                </a:solidFill>
              </a:rPr>
              <a:t>;</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b="1" dirty="0">
                <a:solidFill>
                  <a:schemeClr val="accent1">
                    <a:lumMod val="75000"/>
                  </a:schemeClr>
                </a:solidFill>
              </a:rPr>
              <a:t>des habiletés propres au traitement des textes </a:t>
            </a:r>
            <a:r>
              <a:rPr lang="fr-FR" sz="7200" dirty="0">
                <a:solidFill>
                  <a:schemeClr val="accent1">
                    <a:lumMod val="75000"/>
                  </a:schemeClr>
                </a:solidFill>
              </a:rPr>
              <a:t>qui </a:t>
            </a:r>
            <a:r>
              <a:rPr lang="fr-FR" sz="7200" dirty="0" smtClean="0">
                <a:solidFill>
                  <a:schemeClr val="accent1">
                    <a:lumMod val="75000"/>
                  </a:schemeClr>
                </a:solidFill>
              </a:rPr>
              <a:t>permettent </a:t>
            </a:r>
            <a:r>
              <a:rPr lang="fr-FR" sz="7200" u="sng" dirty="0">
                <a:solidFill>
                  <a:schemeClr val="accent1">
                    <a:lumMod val="75000"/>
                  </a:schemeClr>
                </a:solidFill>
              </a:rPr>
              <a:t>la construction de la cohérence des textes</a:t>
            </a:r>
            <a:r>
              <a:rPr lang="fr-FR" sz="7200" dirty="0">
                <a:solidFill>
                  <a:schemeClr val="accent1">
                    <a:lumMod val="75000"/>
                  </a:schemeClr>
                </a:solidFill>
              </a:rPr>
              <a:t> : savoir établir des relations entre les idées exprimées et expliciter les relations laissées implicites dans les énoncés successifs ; </a:t>
            </a:r>
            <a:r>
              <a:rPr lang="fr-FR" sz="7200" u="sng" dirty="0">
                <a:solidFill>
                  <a:schemeClr val="accent1">
                    <a:lumMod val="75000"/>
                  </a:schemeClr>
                </a:solidFill>
              </a:rPr>
              <a:t>contrôler sa compréhension</a:t>
            </a:r>
            <a:r>
              <a:rPr lang="fr-FR" sz="7200" dirty="0">
                <a:solidFill>
                  <a:schemeClr val="accent1">
                    <a:lumMod val="75000"/>
                  </a:schemeClr>
                </a:solidFill>
              </a:rPr>
              <a:t>, c’est-à-dire savoir ce que l’on comprend ou ne comprend pas et initier le cas échéant, des régulations </a:t>
            </a:r>
            <a:r>
              <a:rPr lang="fr-FR" sz="7200" i="1" dirty="0">
                <a:solidFill>
                  <a:schemeClr val="accent1">
                    <a:lumMod val="75000"/>
                  </a:schemeClr>
                </a:solidFill>
              </a:rPr>
              <a:t>au moyen de </a:t>
            </a:r>
            <a:r>
              <a:rPr lang="fr-FR" sz="7200" i="1" dirty="0" smtClean="0">
                <a:solidFill>
                  <a:schemeClr val="accent1">
                    <a:lumMod val="75000"/>
                  </a:schemeClr>
                </a:solidFill>
              </a:rPr>
              <a:t>stratégies.</a:t>
            </a:r>
            <a:endParaRPr lang="fr-FR" sz="7200" i="1" dirty="0">
              <a:solidFill>
                <a:schemeClr val="accent1">
                  <a:lumMod val="75000"/>
                </a:schemeClr>
              </a:solidFill>
            </a:endParaRPr>
          </a:p>
          <a:p>
            <a:pPr>
              <a:buNone/>
            </a:pPr>
            <a:r>
              <a:rPr lang="fr-FR" sz="6200" dirty="0">
                <a:solidFill>
                  <a:schemeClr val="accent1">
                    <a:lumMod val="75000"/>
                  </a:schemeClr>
                </a:solidFill>
              </a:rPr>
              <a:t> </a:t>
            </a:r>
            <a:endParaRPr lang="fr-FR" sz="6200" b="1" u="sng" dirty="0" smtClean="0">
              <a:solidFill>
                <a:schemeClr val="accent1">
                  <a:lumMod val="75000"/>
                </a:schemeClr>
              </a:solidFill>
            </a:endParaRPr>
          </a:p>
          <a:p>
            <a:pPr>
              <a:buNone/>
            </a:pPr>
            <a:r>
              <a:rPr lang="fr-FR" sz="5600" b="1" u="sng" dirty="0" smtClean="0">
                <a:solidFill>
                  <a:schemeClr val="accent1">
                    <a:lumMod val="75000"/>
                  </a:schemeClr>
                </a:solidFill>
              </a:rPr>
              <a:t>La </a:t>
            </a:r>
            <a:r>
              <a:rPr lang="fr-FR" sz="5600" b="1" u="sng" dirty="0">
                <a:solidFill>
                  <a:schemeClr val="accent1">
                    <a:lumMod val="75000"/>
                  </a:schemeClr>
                </a:solidFill>
              </a:rPr>
              <a:t>conférence de consensus : </a:t>
            </a:r>
            <a:r>
              <a:rPr lang="fr-FR" sz="5600" dirty="0">
                <a:solidFill>
                  <a:schemeClr val="accent1">
                    <a:lumMod val="75000"/>
                  </a:schemeClr>
                </a:solidFill>
              </a:rPr>
              <a:t>"</a:t>
            </a:r>
            <a:r>
              <a:rPr lang="fr-FR" sz="5600" b="1" dirty="0">
                <a:solidFill>
                  <a:schemeClr val="accent1">
                    <a:lumMod val="75000"/>
                  </a:schemeClr>
                </a:solidFill>
              </a:rPr>
              <a:t>Lire, comprendre, apprendre : comment soutenir le développement de compétences en lecture ?</a:t>
            </a:r>
            <a:r>
              <a:rPr lang="fr-FR" sz="5600" dirty="0">
                <a:solidFill>
                  <a:schemeClr val="accent1">
                    <a:lumMod val="75000"/>
                  </a:schemeClr>
                </a:solidFill>
              </a:rPr>
              <a:t>" (mars 2016).</a:t>
            </a:r>
            <a:r>
              <a:rPr lang="fr-FR" sz="5600" b="1" u="sng" dirty="0">
                <a:solidFill>
                  <a:schemeClr val="accent1">
                    <a:lumMod val="75000"/>
                  </a:schemeClr>
                </a:solidFill>
              </a:rPr>
              <a:t> </a:t>
            </a:r>
            <a:r>
              <a:rPr lang="fr-FR" sz="5600" u="sng" dirty="0">
                <a:solidFill>
                  <a:schemeClr val="accent1">
                    <a:lumMod val="75000"/>
                  </a:schemeClr>
                </a:solidFill>
                <a:hlinkClick r:id="rId3"/>
              </a:rPr>
              <a:t>http://www.cnesco.fr/fr/lecture/</a:t>
            </a:r>
            <a:endParaRPr lang="fr-FR" sz="5600" dirty="0">
              <a:solidFill>
                <a:schemeClr val="accent1">
                  <a:lumMod val="75000"/>
                </a:schemeClr>
              </a:solidFill>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u="sng" dirty="0">
                <a:solidFill>
                  <a:schemeClr val="accent1">
                    <a:lumMod val="75000"/>
                  </a:schemeClr>
                </a:solidFill>
              </a:rPr>
              <a:t>Synthèse du rapport de la conférence de consensus 2016</a:t>
            </a:r>
            <a:endParaRPr lang="fr-FR" sz="2400" b="1" dirty="0">
              <a:solidFill>
                <a:schemeClr val="accent1">
                  <a:lumMod val="75000"/>
                </a:schemeClr>
              </a:solidFill>
            </a:endParaRPr>
          </a:p>
        </p:txBody>
      </p:sp>
      <p:sp>
        <p:nvSpPr>
          <p:cNvPr id="3" name="Espace réservé du contenu 2"/>
          <p:cNvSpPr>
            <a:spLocks noGrp="1"/>
          </p:cNvSpPr>
          <p:nvPr>
            <p:ph idx="1"/>
          </p:nvPr>
        </p:nvSpPr>
        <p:spPr>
          <a:xfrm>
            <a:off x="251520" y="1268760"/>
            <a:ext cx="8568952" cy="5328592"/>
          </a:xfrm>
        </p:spPr>
        <p:txBody>
          <a:bodyPr>
            <a:normAutofit fontScale="25000" lnSpcReduction="20000"/>
          </a:bodyPr>
          <a:lstStyle/>
          <a:p>
            <a:pPr>
              <a:buNone/>
            </a:pPr>
            <a:r>
              <a:rPr lang="fr-FR" i="1" dirty="0" smtClean="0"/>
              <a:t>	</a:t>
            </a:r>
            <a:r>
              <a:rPr lang="fr-FR" sz="7200" b="1" i="1" dirty="0" smtClean="0">
                <a:solidFill>
                  <a:schemeClr val="accent1">
                    <a:lumMod val="75000"/>
                  </a:schemeClr>
                </a:solidFill>
              </a:rPr>
              <a:t>«</a:t>
            </a:r>
            <a:r>
              <a:rPr lang="fr-FR" sz="7200" b="1" i="1" dirty="0">
                <a:solidFill>
                  <a:schemeClr val="accent1">
                    <a:lumMod val="75000"/>
                  </a:schemeClr>
                </a:solidFill>
              </a:rPr>
              <a:t> Comprendre un texte est une activité qui sollicite à la fois </a:t>
            </a:r>
            <a:r>
              <a:rPr lang="fr-FR" sz="7200" b="1" i="1" u="sng" dirty="0">
                <a:solidFill>
                  <a:schemeClr val="accent1">
                    <a:lumMod val="75000"/>
                  </a:schemeClr>
                </a:solidFill>
              </a:rPr>
              <a:t>une activité délibérée</a:t>
            </a:r>
            <a:r>
              <a:rPr lang="fr-FR" sz="7200" b="1" i="1" dirty="0">
                <a:solidFill>
                  <a:schemeClr val="accent1">
                    <a:lumMod val="75000"/>
                  </a:schemeClr>
                </a:solidFill>
              </a:rPr>
              <a:t>, </a:t>
            </a:r>
            <a:r>
              <a:rPr lang="fr-FR" sz="7200" b="1" i="1" u="sng" dirty="0">
                <a:solidFill>
                  <a:schemeClr val="accent1">
                    <a:lumMod val="75000"/>
                  </a:schemeClr>
                </a:solidFill>
              </a:rPr>
              <a:t>stratégique</a:t>
            </a:r>
            <a:r>
              <a:rPr lang="fr-FR" sz="7200" b="1" i="1" dirty="0">
                <a:solidFill>
                  <a:schemeClr val="accent1">
                    <a:lumMod val="75000"/>
                  </a:schemeClr>
                </a:solidFill>
              </a:rPr>
              <a:t>,  et </a:t>
            </a:r>
            <a:r>
              <a:rPr lang="fr-FR" sz="7200" b="1" i="1" u="sng" dirty="0">
                <a:solidFill>
                  <a:schemeClr val="accent1">
                    <a:lumMod val="75000"/>
                  </a:schemeClr>
                </a:solidFill>
              </a:rPr>
              <a:t>la mise en œuvre d’automatismes </a:t>
            </a:r>
            <a:r>
              <a:rPr lang="fr-FR" sz="7200" b="1" i="1" dirty="0">
                <a:solidFill>
                  <a:schemeClr val="accent1">
                    <a:lumMod val="75000"/>
                  </a:schemeClr>
                </a:solidFill>
              </a:rPr>
              <a:t>qui dépassent largement ceux de l’identification des mots sur lesquels insistait la conférence de 2003 »</a:t>
            </a:r>
            <a:endParaRPr lang="fr-FR" sz="7200" b="1" dirty="0">
              <a:solidFill>
                <a:schemeClr val="accent1">
                  <a:lumMod val="75000"/>
                </a:schemeClr>
              </a:solidFill>
            </a:endParaRPr>
          </a:p>
          <a:p>
            <a:endParaRPr lang="fr-FR" sz="7200" dirty="0">
              <a:solidFill>
                <a:schemeClr val="accent1">
                  <a:lumMod val="75000"/>
                </a:schemeClr>
              </a:solidFill>
            </a:endParaRPr>
          </a:p>
          <a:p>
            <a:pPr>
              <a:buNone/>
            </a:pPr>
            <a:r>
              <a:rPr lang="fr-FR" sz="7200" b="1" i="1" dirty="0" smtClean="0">
                <a:solidFill>
                  <a:schemeClr val="accent1">
                    <a:lumMod val="75000"/>
                  </a:schemeClr>
                </a:solidFill>
              </a:rPr>
              <a:t>	</a:t>
            </a:r>
            <a:r>
              <a:rPr lang="fr-FR" sz="7200" b="1" i="1" u="sng" dirty="0" smtClean="0">
                <a:solidFill>
                  <a:schemeClr val="accent1">
                    <a:lumMod val="75000"/>
                  </a:schemeClr>
                </a:solidFill>
              </a:rPr>
              <a:t>Deux </a:t>
            </a:r>
            <a:r>
              <a:rPr lang="fr-FR" sz="7200" b="1" i="1" u="sng" dirty="0">
                <a:solidFill>
                  <a:schemeClr val="accent1">
                    <a:lumMod val="75000"/>
                  </a:schemeClr>
                </a:solidFill>
              </a:rPr>
              <a:t>habiletés spécifiques au traitement des textes  </a:t>
            </a:r>
            <a:r>
              <a:rPr lang="fr-FR" sz="7200" b="1" i="1" dirty="0">
                <a:solidFill>
                  <a:schemeClr val="accent1">
                    <a:lumMod val="75000"/>
                  </a:schemeClr>
                </a:solidFill>
              </a:rPr>
              <a:t>:</a:t>
            </a:r>
            <a:endParaRPr lang="fr-FR" sz="7200" dirty="0">
              <a:solidFill>
                <a:schemeClr val="accent1">
                  <a:lumMod val="75000"/>
                </a:schemeClr>
              </a:solidFill>
            </a:endParaRPr>
          </a:p>
          <a:p>
            <a:pPr>
              <a:buNone/>
            </a:pPr>
            <a:r>
              <a:rPr lang="fr-FR" sz="7200" i="1" dirty="0" smtClean="0">
                <a:solidFill>
                  <a:schemeClr val="accent1">
                    <a:lumMod val="75000"/>
                  </a:schemeClr>
                </a:solidFill>
              </a:rPr>
              <a:t>	les </a:t>
            </a:r>
            <a:r>
              <a:rPr lang="fr-FR" sz="7200" i="1" dirty="0">
                <a:solidFill>
                  <a:schemeClr val="accent1">
                    <a:lumMod val="75000"/>
                  </a:schemeClr>
                </a:solidFill>
              </a:rPr>
              <a:t>habiletés de construction de la cohérence et la fluidité de lecture en contexte.</a:t>
            </a:r>
            <a:endParaRPr lang="fr-FR" sz="7200" dirty="0">
              <a:solidFill>
                <a:schemeClr val="accent1">
                  <a:lumMod val="75000"/>
                </a:schemeClr>
              </a:solidFill>
            </a:endParaRPr>
          </a:p>
          <a:p>
            <a:pPr>
              <a:buNone/>
            </a:pPr>
            <a:r>
              <a:rPr lang="fr-FR" sz="7200" b="1" i="1" dirty="0">
                <a:solidFill>
                  <a:schemeClr val="accent1">
                    <a:lumMod val="75000"/>
                  </a:schemeClr>
                </a:solidFill>
              </a:rPr>
              <a:t> </a:t>
            </a:r>
            <a:endParaRPr lang="fr-FR" sz="7200" dirty="0">
              <a:solidFill>
                <a:schemeClr val="accent1">
                  <a:lumMod val="75000"/>
                </a:schemeClr>
              </a:solidFill>
            </a:endParaRPr>
          </a:p>
          <a:p>
            <a:pPr>
              <a:buNone/>
            </a:pPr>
            <a:r>
              <a:rPr lang="fr-FR" sz="7200" b="1" i="1" dirty="0" smtClean="0">
                <a:solidFill>
                  <a:schemeClr val="accent1">
                    <a:lumMod val="75000"/>
                  </a:schemeClr>
                </a:solidFill>
              </a:rPr>
              <a:t>	</a:t>
            </a:r>
            <a:r>
              <a:rPr lang="fr-FR" sz="7200" b="1" i="1" u="sng" dirty="0" smtClean="0">
                <a:solidFill>
                  <a:schemeClr val="accent1">
                    <a:lumMod val="75000"/>
                  </a:schemeClr>
                </a:solidFill>
              </a:rPr>
              <a:t>Quatre </a:t>
            </a:r>
            <a:r>
              <a:rPr lang="fr-FR" sz="7200" b="1" i="1" u="sng" dirty="0">
                <a:solidFill>
                  <a:schemeClr val="accent1">
                    <a:lumMod val="75000"/>
                  </a:schemeClr>
                </a:solidFill>
              </a:rPr>
              <a:t>stratégies</a:t>
            </a:r>
            <a:endParaRPr lang="fr-FR" sz="7200" dirty="0">
              <a:solidFill>
                <a:schemeClr val="accent1">
                  <a:lumMod val="75000"/>
                </a:schemeClr>
              </a:solidFill>
            </a:endParaRPr>
          </a:p>
          <a:p>
            <a:pPr>
              <a:buNone/>
            </a:pPr>
            <a:r>
              <a:rPr lang="fr-FR" sz="7200" b="1" i="1" dirty="0" smtClean="0">
                <a:solidFill>
                  <a:schemeClr val="accent1">
                    <a:lumMod val="75000"/>
                  </a:schemeClr>
                </a:solidFill>
              </a:rPr>
              <a:t>	1</a:t>
            </a:r>
            <a:r>
              <a:rPr lang="fr-FR" sz="7200" b="1" i="1" dirty="0">
                <a:solidFill>
                  <a:schemeClr val="accent1">
                    <a:lumMod val="75000"/>
                  </a:schemeClr>
                </a:solidFill>
              </a:rPr>
              <a:t>) les stratégies de préparation à la lecture </a:t>
            </a:r>
            <a:r>
              <a:rPr lang="fr-FR" sz="7200" i="1" dirty="0">
                <a:solidFill>
                  <a:schemeClr val="accent1">
                    <a:lumMod val="75000"/>
                  </a:schemeClr>
                </a:solidFill>
              </a:rPr>
              <a:t>afin d’être en lecture </a:t>
            </a:r>
            <a:r>
              <a:rPr lang="fr-FR" sz="7200" i="1" dirty="0" smtClean="0">
                <a:solidFill>
                  <a:schemeClr val="accent1">
                    <a:lumMod val="75000"/>
                  </a:schemeClr>
                </a:solidFill>
              </a:rPr>
              <a:t>active</a:t>
            </a:r>
          </a:p>
          <a:p>
            <a:pPr>
              <a:buNone/>
            </a:pPr>
            <a:endParaRPr lang="fr-FR" sz="2000" i="1" dirty="0" smtClean="0">
              <a:solidFill>
                <a:schemeClr val="accent1">
                  <a:lumMod val="75000"/>
                </a:schemeClr>
              </a:solidFill>
            </a:endParaRPr>
          </a:p>
          <a:p>
            <a:pPr>
              <a:buNone/>
            </a:pPr>
            <a:r>
              <a:rPr lang="fr-FR" sz="2000" i="1" dirty="0">
                <a:solidFill>
                  <a:schemeClr val="accent1">
                    <a:lumMod val="75000"/>
                  </a:schemeClr>
                </a:solidFill>
              </a:rPr>
              <a:t/>
            </a:r>
            <a:br>
              <a:rPr lang="fr-FR" sz="2000" i="1" dirty="0">
                <a:solidFill>
                  <a:schemeClr val="accent1">
                    <a:lumMod val="75000"/>
                  </a:schemeClr>
                </a:solidFill>
              </a:rPr>
            </a:br>
            <a:r>
              <a:rPr lang="fr-FR" sz="7200" b="1" i="1" dirty="0">
                <a:solidFill>
                  <a:schemeClr val="accent1">
                    <a:lumMod val="75000"/>
                  </a:schemeClr>
                </a:solidFill>
              </a:rPr>
              <a:t>2) les stratégies d’interprétation des mots, des phrases, et des idées du texte </a:t>
            </a:r>
            <a:r>
              <a:rPr lang="fr-FR" sz="7200" i="1" dirty="0">
                <a:solidFill>
                  <a:schemeClr val="accent1">
                    <a:lumMod val="75000"/>
                  </a:schemeClr>
                </a:solidFill>
              </a:rPr>
              <a:t>afin de construire une base de texte cohérente </a:t>
            </a:r>
            <a:endParaRPr lang="fr-FR" sz="7200" i="1" dirty="0" smtClean="0">
              <a:solidFill>
                <a:schemeClr val="accent1">
                  <a:lumMod val="75000"/>
                </a:schemeClr>
              </a:solidFill>
            </a:endParaRPr>
          </a:p>
          <a:p>
            <a:pPr>
              <a:buNone/>
            </a:pPr>
            <a:endParaRPr lang="fr-FR" sz="2000" dirty="0">
              <a:solidFill>
                <a:schemeClr val="accent1">
                  <a:lumMod val="75000"/>
                </a:schemeClr>
              </a:solidFill>
            </a:endParaRPr>
          </a:p>
          <a:p>
            <a:pPr>
              <a:buNone/>
            </a:pPr>
            <a:r>
              <a:rPr lang="fr-FR" sz="7200" b="1" i="1" dirty="0">
                <a:solidFill>
                  <a:schemeClr val="accent1">
                    <a:lumMod val="75000"/>
                  </a:schemeClr>
                </a:solidFill>
              </a:rPr>
              <a:t>	</a:t>
            </a:r>
            <a:r>
              <a:rPr lang="fr-FR" sz="7200" b="1" i="1" dirty="0" smtClean="0">
                <a:solidFill>
                  <a:schemeClr val="accent1">
                    <a:lumMod val="75000"/>
                  </a:schemeClr>
                </a:solidFill>
              </a:rPr>
              <a:t>3</a:t>
            </a:r>
            <a:r>
              <a:rPr lang="fr-FR" sz="7200" b="1" i="1" dirty="0">
                <a:solidFill>
                  <a:schemeClr val="accent1">
                    <a:lumMod val="75000"/>
                  </a:schemeClr>
                </a:solidFill>
              </a:rPr>
              <a:t>) les stratégies pour aller au-delà du texte </a:t>
            </a:r>
            <a:r>
              <a:rPr lang="fr-FR" sz="7200" i="1" dirty="0">
                <a:solidFill>
                  <a:schemeClr val="accent1">
                    <a:lumMod val="75000"/>
                  </a:schemeClr>
                </a:solidFill>
              </a:rPr>
              <a:t>afin de connecter les informations lues aux connaissances générales et à l’expérience du lecteur afin de comprendre l’implicite</a:t>
            </a:r>
            <a:r>
              <a:rPr lang="fr-FR" sz="7200" i="1" dirty="0" smtClean="0">
                <a:solidFill>
                  <a:schemeClr val="accent1">
                    <a:lumMod val="75000"/>
                  </a:schemeClr>
                </a:solidFill>
              </a:rPr>
              <a:t>.</a:t>
            </a:r>
          </a:p>
          <a:p>
            <a:pPr>
              <a:buNone/>
            </a:pPr>
            <a:endParaRPr lang="fr-FR" sz="2000" dirty="0">
              <a:solidFill>
                <a:schemeClr val="accent1">
                  <a:lumMod val="75000"/>
                </a:schemeClr>
              </a:solidFill>
            </a:endParaRPr>
          </a:p>
          <a:p>
            <a:pPr>
              <a:buNone/>
            </a:pPr>
            <a:r>
              <a:rPr lang="fr-FR" sz="7200" b="1" i="1" dirty="0" smtClean="0">
                <a:solidFill>
                  <a:schemeClr val="accent1">
                    <a:lumMod val="75000"/>
                  </a:schemeClr>
                </a:solidFill>
              </a:rPr>
              <a:t>	4</a:t>
            </a:r>
            <a:r>
              <a:rPr lang="fr-FR" sz="7200" b="1" i="1" dirty="0">
                <a:solidFill>
                  <a:schemeClr val="accent1">
                    <a:lumMod val="75000"/>
                  </a:schemeClr>
                </a:solidFill>
              </a:rPr>
              <a:t>) les stratégies d’organisation, de restructuration et de synthèse </a:t>
            </a:r>
            <a:r>
              <a:rPr lang="fr-FR" sz="7200" i="1" dirty="0">
                <a:solidFill>
                  <a:schemeClr val="accent1">
                    <a:lumMod val="75000"/>
                  </a:schemeClr>
                </a:solidFill>
              </a:rPr>
              <a:t>afin d’organiser l’ensemble des informations lues</a:t>
            </a:r>
            <a:endParaRPr lang="fr-FR" sz="7200" dirty="0">
              <a:solidFill>
                <a:schemeClr val="accent1">
                  <a:lumMod val="75000"/>
                </a:schemeClr>
              </a:solidFill>
            </a:endParaRPr>
          </a:p>
          <a:p>
            <a:pPr>
              <a:buNone/>
            </a:pPr>
            <a:endParaRPr lang="fr-FR" sz="4000" dirty="0">
              <a:solidFill>
                <a:schemeClr val="accent1">
                  <a:lumMod val="75000"/>
                </a:schemeClr>
              </a:solidFill>
            </a:endParaRPr>
          </a:p>
          <a:p>
            <a:pPr>
              <a:buNone/>
            </a:pPr>
            <a:r>
              <a:rPr lang="fr-FR" sz="7200" i="1" dirty="0" smtClean="0">
                <a:solidFill>
                  <a:schemeClr val="accent1">
                    <a:lumMod val="75000"/>
                  </a:schemeClr>
                </a:solidFill>
              </a:rPr>
              <a:t>	Les </a:t>
            </a:r>
            <a:r>
              <a:rPr lang="fr-FR" sz="7200" i="1" dirty="0">
                <a:solidFill>
                  <a:schemeClr val="accent1">
                    <a:lumMod val="75000"/>
                  </a:schemeClr>
                </a:solidFill>
              </a:rPr>
              <a:t>deuxième et </a:t>
            </a:r>
            <a:r>
              <a:rPr lang="fr-FR" sz="7200" i="1" dirty="0" smtClean="0">
                <a:solidFill>
                  <a:schemeClr val="accent1">
                    <a:lumMod val="75000"/>
                  </a:schemeClr>
                </a:solidFill>
              </a:rPr>
              <a:t>troisième stratégies </a:t>
            </a:r>
            <a:r>
              <a:rPr lang="fr-FR" sz="7200" i="1" dirty="0">
                <a:solidFill>
                  <a:schemeClr val="accent1">
                    <a:lumMod val="75000"/>
                  </a:schemeClr>
                </a:solidFill>
              </a:rPr>
              <a:t>peuvent et doivent, avec l’expérience, être si fortement intégrées à l’activité de compréhension, qu’elles deviennent automatisées et ne font l’objet de traitements délibérés que lorsqu’un défaut de compréhension est détecté. </a:t>
            </a:r>
            <a:endParaRPr lang="fr-FR" sz="7200" dirty="0">
              <a:solidFill>
                <a:schemeClr val="accent1">
                  <a:lumMod val="75000"/>
                </a:schemeClr>
              </a:solidFill>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iterate type="lt">
                                    <p:tmPct val="0"/>
                                  </p:iterate>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iterate type="lt">
                                    <p:tmPct val="0"/>
                                  </p:iterate>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p:cTn id="40"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p:cTn id="47"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p:cTn id="54"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u="sng" dirty="0" smtClean="0">
                <a:solidFill>
                  <a:srgbClr val="0070C0"/>
                </a:solidFill>
              </a:rPr>
              <a:t>La </a:t>
            </a:r>
            <a:r>
              <a:rPr lang="fr-FR" sz="3600" b="1" u="sng" dirty="0">
                <a:solidFill>
                  <a:srgbClr val="0070C0"/>
                </a:solidFill>
              </a:rPr>
              <a:t>compréhension en Français au C2</a:t>
            </a:r>
            <a:r>
              <a:rPr lang="fr-FR" sz="3600" b="1" dirty="0">
                <a:solidFill>
                  <a:srgbClr val="0070C0"/>
                </a:solidFill>
              </a:rPr>
              <a:t> </a:t>
            </a:r>
            <a:r>
              <a:rPr lang="fr-FR" sz="3600" b="1" dirty="0" smtClean="0">
                <a:solidFill>
                  <a:srgbClr val="0070C0"/>
                </a:solidFill>
              </a:rPr>
              <a:t>:</a:t>
            </a:r>
            <a:br>
              <a:rPr lang="fr-FR" sz="3600" b="1" dirty="0" smtClean="0">
                <a:solidFill>
                  <a:srgbClr val="0070C0"/>
                </a:solidFill>
              </a:rPr>
            </a:br>
            <a:r>
              <a:rPr lang="fr-FR" sz="2400" b="1" i="1" dirty="0" smtClean="0">
                <a:solidFill>
                  <a:srgbClr val="0070C0"/>
                </a:solidFill>
              </a:rPr>
              <a:t> </a:t>
            </a:r>
            <a:r>
              <a:rPr lang="fr-FR" sz="2400" b="1" i="1" dirty="0">
                <a:solidFill>
                  <a:srgbClr val="0070C0"/>
                </a:solidFill>
              </a:rPr>
              <a:t>Ce que disent les programmes </a:t>
            </a:r>
            <a:r>
              <a:rPr lang="fr-FR" sz="2400" b="1" i="1" dirty="0" smtClean="0">
                <a:solidFill>
                  <a:srgbClr val="0070C0"/>
                </a:solidFill>
              </a:rPr>
              <a:t> </a:t>
            </a:r>
            <a:br>
              <a:rPr lang="fr-FR" sz="2400" b="1" i="1" dirty="0" smtClean="0">
                <a:solidFill>
                  <a:srgbClr val="0070C0"/>
                </a:solidFill>
              </a:rPr>
            </a:br>
            <a:r>
              <a:rPr lang="fr-FR" sz="2400" b="1" i="1" dirty="0" smtClean="0">
                <a:solidFill>
                  <a:srgbClr val="0070C0"/>
                </a:solidFill>
              </a:rPr>
              <a:t>Les </a:t>
            </a:r>
            <a:r>
              <a:rPr lang="fr-FR" sz="2400" b="1" i="1" dirty="0">
                <a:solidFill>
                  <a:srgbClr val="0070C0"/>
                </a:solidFill>
              </a:rPr>
              <a:t>liens « dire, lire, écrire </a:t>
            </a:r>
            <a:r>
              <a:rPr lang="fr-FR" sz="2400" b="1" i="1" dirty="0" smtClean="0">
                <a:solidFill>
                  <a:srgbClr val="0070C0"/>
                </a:solidFill>
              </a:rPr>
              <a:t>»</a:t>
            </a:r>
            <a:endParaRPr lang="fr-FR" sz="2400" b="1" dirty="0">
              <a:solidFill>
                <a:srgbClr val="0070C0"/>
              </a:solidFill>
            </a:endParaRPr>
          </a:p>
        </p:txBody>
      </p:sp>
      <p:graphicFrame>
        <p:nvGraphicFramePr>
          <p:cNvPr id="4" name="Espace réservé du contenu 3"/>
          <p:cNvGraphicFramePr>
            <a:graphicFrameLocks noGrp="1"/>
          </p:cNvGraphicFramePr>
          <p:nvPr>
            <p:ph idx="1"/>
          </p:nvPr>
        </p:nvGraphicFramePr>
        <p:xfrm>
          <a:off x="323528" y="1484784"/>
          <a:ext cx="856895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courbée vers la droite 5"/>
          <p:cNvSpPr/>
          <p:nvPr/>
        </p:nvSpPr>
        <p:spPr>
          <a:xfrm>
            <a:off x="1547664" y="1412776"/>
            <a:ext cx="1296144" cy="2736304"/>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Flèche courbée vers le haut 6"/>
          <p:cNvSpPr/>
          <p:nvPr/>
        </p:nvSpPr>
        <p:spPr>
          <a:xfrm rot="16389449">
            <a:off x="5160825" y="2347819"/>
            <a:ext cx="2758782" cy="1049765"/>
          </a:xfrm>
          <a:prstGeom prst="curvedUpArrow">
            <a:avLst>
              <a:gd name="adj1" fmla="val 27892"/>
              <a:gd name="adj2" fmla="val 50000"/>
              <a:gd name="adj3"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Espace réservé du pied de page 3"/>
          <p:cNvSpPr>
            <a:spLocks noGrp="1"/>
          </p:cNvSpPr>
          <p:nvPr>
            <p:ph type="ftr" sz="quarter" idx="11"/>
          </p:nvPr>
        </p:nvSpPr>
        <p:spPr>
          <a:xfrm>
            <a:off x="1835696"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3356992"/>
            <a:ext cx="8204448" cy="1470025"/>
          </a:xfrm>
        </p:spPr>
        <p:txBody>
          <a:bodyPr>
            <a:normAutofit/>
          </a:bodyPr>
          <a:lstStyle/>
          <a:p>
            <a:r>
              <a:rPr lang="fr-FR" sz="4000" b="1" dirty="0" smtClean="0">
                <a:solidFill>
                  <a:srgbClr val="002060"/>
                </a:solidFill>
                <a:effectLst>
                  <a:outerShdw blurRad="38100" dist="38100" dir="2700000" algn="tl">
                    <a:srgbClr val="000000">
                      <a:alpha val="43137"/>
                    </a:srgbClr>
                  </a:outerShdw>
                </a:effectLst>
              </a:rPr>
              <a:t>ENSEIGNER LA COMPREHENSION</a:t>
            </a:r>
            <a:br>
              <a:rPr lang="fr-FR" sz="4000" b="1" dirty="0" smtClean="0">
                <a:solidFill>
                  <a:srgbClr val="002060"/>
                </a:solidFill>
                <a:effectLst>
                  <a:outerShdw blurRad="38100" dist="38100" dir="2700000" algn="tl">
                    <a:srgbClr val="000000">
                      <a:alpha val="43137"/>
                    </a:srgbClr>
                  </a:outerShdw>
                </a:effectLst>
              </a:rPr>
            </a:br>
            <a:endParaRPr lang="fr-FR" sz="4000" b="1" dirty="0">
              <a:solidFill>
                <a:srgbClr val="002060"/>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1979712" y="630932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b="20000"/>
          <a:stretch>
            <a:fillRect/>
          </a:stretch>
        </p:blipFill>
        <p:spPr bwMode="auto">
          <a:xfrm>
            <a:off x="1403648" y="908720"/>
            <a:ext cx="6264696" cy="4320480"/>
          </a:xfrm>
          <a:prstGeom prst="rect">
            <a:avLst/>
          </a:prstGeom>
          <a:noFill/>
          <a:ln w="9525">
            <a:noFill/>
            <a:miter lim="800000"/>
            <a:headEnd/>
            <a:tailEnd/>
          </a:ln>
        </p:spPr>
      </p:pic>
      <p:sp>
        <p:nvSpPr>
          <p:cNvPr id="4" name="Espace réservé du pied de page 3"/>
          <p:cNvSpPr>
            <a:spLocks noGrp="1"/>
          </p:cNvSpPr>
          <p:nvPr>
            <p:ph type="ftr" sz="quarter" idx="11"/>
          </p:nvPr>
        </p:nvSpPr>
        <p:spPr>
          <a:xfrm>
            <a:off x="1979712" y="6093296"/>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200" b="1" dirty="0" smtClean="0">
                <a:solidFill>
                  <a:srgbClr val="0070C0"/>
                </a:solidFill>
              </a:rPr>
              <a:t> </a:t>
            </a:r>
            <a:r>
              <a:rPr lang="fr-FR" sz="2200" b="1" i="1" u="sng" dirty="0">
                <a:solidFill>
                  <a:srgbClr val="0070C0"/>
                </a:solidFill>
              </a:rPr>
              <a:t>COMPRENDRE S’ENSEIGNE</a:t>
            </a:r>
            <a:r>
              <a:rPr lang="fr-FR" sz="2200" b="1" i="1" dirty="0">
                <a:solidFill>
                  <a:srgbClr val="0070C0"/>
                </a:solidFill>
              </a:rPr>
              <a:t> </a:t>
            </a:r>
            <a:r>
              <a:rPr lang="fr-FR" sz="2200" b="1" i="1" dirty="0" smtClean="0">
                <a:solidFill>
                  <a:srgbClr val="0070C0"/>
                </a:solidFill>
              </a:rPr>
              <a:t>:</a:t>
            </a:r>
            <a:endParaRPr lang="fr-FR" sz="2200" dirty="0">
              <a:solidFill>
                <a:srgbClr val="0070C0"/>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467544" y="1340768"/>
            <a:ext cx="8435280" cy="4824535"/>
          </a:xfrm>
          <a:prstGeom prst="rect">
            <a:avLst/>
          </a:prstGeom>
          <a:noFill/>
          <a:ln w="9525">
            <a:noFill/>
            <a:miter lim="800000"/>
            <a:headEnd/>
            <a:tailEnd/>
          </a:ln>
        </p:spPr>
      </p:pic>
      <p:sp>
        <p:nvSpPr>
          <p:cNvPr id="4" name="ZoneTexte 3"/>
          <p:cNvSpPr txBox="1"/>
          <p:nvPr/>
        </p:nvSpPr>
        <p:spPr>
          <a:xfrm>
            <a:off x="467544" y="6021288"/>
            <a:ext cx="3960440" cy="338554"/>
          </a:xfrm>
          <a:prstGeom prst="rect">
            <a:avLst/>
          </a:prstGeom>
          <a:noFill/>
        </p:spPr>
        <p:txBody>
          <a:bodyPr wrap="square" rtlCol="0">
            <a:spAutoFit/>
          </a:bodyPr>
          <a:lstStyle/>
          <a:p>
            <a:r>
              <a:rPr lang="fr-FR" sz="1600" b="1" dirty="0" smtClean="0"/>
              <a:t>Programmes 2016</a:t>
            </a:r>
            <a:endParaRPr lang="fr-FR" sz="1600" b="1" dirty="0"/>
          </a:p>
        </p:txBody>
      </p:sp>
      <p:pic>
        <p:nvPicPr>
          <p:cNvPr id="5" name="Image 4" descr="programmes15-16.jpeg"/>
          <p:cNvPicPr>
            <a:picLocks noChangeAspect="1"/>
          </p:cNvPicPr>
          <p:nvPr/>
        </p:nvPicPr>
        <p:blipFill>
          <a:blip r:embed="rId4" cstate="print"/>
          <a:stretch>
            <a:fillRect/>
          </a:stretch>
        </p:blipFill>
        <p:spPr>
          <a:xfrm>
            <a:off x="179512" y="188640"/>
            <a:ext cx="1283803" cy="1526853"/>
          </a:xfrm>
          <a:prstGeom prst="rect">
            <a:avLst/>
          </a:prstGeom>
        </p:spPr>
      </p:pic>
      <p:sp>
        <p:nvSpPr>
          <p:cNvPr id="14" name="Flèche vers le bas 13"/>
          <p:cNvSpPr/>
          <p:nvPr/>
        </p:nvSpPr>
        <p:spPr>
          <a:xfrm>
            <a:off x="2339752" y="2204864"/>
            <a:ext cx="72008" cy="720080"/>
          </a:xfrm>
          <a:prstGeom prst="down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187624" y="2204864"/>
            <a:ext cx="1296144" cy="5760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FF3300"/>
                </a:solidFill>
              </a:rPr>
              <a:t>//Types de textes variés</a:t>
            </a:r>
            <a:endParaRPr lang="fr-FR" sz="1400" b="1" dirty="0">
              <a:solidFill>
                <a:srgbClr val="FF3300"/>
              </a:solidFill>
            </a:endParaRPr>
          </a:p>
        </p:txBody>
      </p:sp>
      <p:sp>
        <p:nvSpPr>
          <p:cNvPr id="9" name="Espace réservé du pied de page 3"/>
          <p:cNvSpPr>
            <a:spLocks noGrp="1"/>
          </p:cNvSpPr>
          <p:nvPr>
            <p:ph type="ftr" sz="quarter" idx="11"/>
          </p:nvPr>
        </p:nvSpPr>
        <p:spPr>
          <a:xfrm>
            <a:off x="2123728"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Afficher l'image d'origine"/>
          <p:cNvPicPr>
            <a:picLocks noGrp="1"/>
          </p:cNvPicPr>
          <p:nvPr>
            <p:ph idx="1"/>
          </p:nvPr>
        </p:nvPicPr>
        <p:blipFill>
          <a:blip r:embed="rId3" cstate="print"/>
          <a:srcRect/>
          <a:stretch>
            <a:fillRect/>
          </a:stretch>
        </p:blipFill>
        <p:spPr bwMode="auto">
          <a:xfrm>
            <a:off x="2843808" y="1988840"/>
            <a:ext cx="3674368" cy="3600400"/>
          </a:xfrm>
          <a:prstGeom prst="rect">
            <a:avLst/>
          </a:prstGeom>
          <a:noFill/>
          <a:ln w="9525">
            <a:noFill/>
            <a:miter lim="800000"/>
            <a:headEnd/>
            <a:tailEnd/>
          </a:ln>
        </p:spPr>
      </p:pic>
      <p:sp>
        <p:nvSpPr>
          <p:cNvPr id="6" name="ZoneTexte 5"/>
          <p:cNvSpPr txBox="1"/>
          <p:nvPr/>
        </p:nvSpPr>
        <p:spPr>
          <a:xfrm>
            <a:off x="683568" y="836712"/>
            <a:ext cx="7992888" cy="1600438"/>
          </a:xfrm>
          <a:prstGeom prst="rect">
            <a:avLst/>
          </a:prstGeom>
          <a:noFill/>
        </p:spPr>
        <p:txBody>
          <a:bodyPr wrap="square" rtlCol="0">
            <a:spAutoFit/>
          </a:bodyPr>
          <a:lstStyle/>
          <a:p>
            <a:pPr algn="ctr"/>
            <a:r>
              <a:rPr lang="fr-FR" sz="3200" b="1" u="sng" dirty="0">
                <a:solidFill>
                  <a:srgbClr val="002060"/>
                </a:solidFill>
                <a:effectLst>
                  <a:outerShdw blurRad="38100" dist="38100" dir="2700000" algn="tl">
                    <a:srgbClr val="000000">
                      <a:alpha val="43137"/>
                    </a:srgbClr>
                  </a:outerShdw>
                </a:effectLst>
              </a:rPr>
              <a:t>Pourquoi enseigner la compréhension</a:t>
            </a:r>
            <a:r>
              <a:rPr lang="fr-FR" sz="3200" b="1" dirty="0">
                <a:solidFill>
                  <a:srgbClr val="002060"/>
                </a:solidFill>
                <a:effectLst>
                  <a:outerShdw blurRad="38100" dist="38100" dir="2700000" algn="tl">
                    <a:srgbClr val="000000">
                      <a:alpha val="43137"/>
                    </a:srgbClr>
                  </a:outerShdw>
                </a:effectLst>
              </a:rPr>
              <a:t> </a:t>
            </a:r>
            <a:r>
              <a:rPr lang="fr-FR" sz="3200" b="1" dirty="0" smtClean="0">
                <a:solidFill>
                  <a:srgbClr val="002060"/>
                </a:solidFill>
                <a:effectLst>
                  <a:outerShdw blurRad="38100" dist="38100" dir="2700000" algn="tl">
                    <a:srgbClr val="000000">
                      <a:alpha val="43137"/>
                    </a:srgbClr>
                  </a:outerShdw>
                </a:effectLst>
              </a:rPr>
              <a:t>?</a:t>
            </a:r>
          </a:p>
          <a:p>
            <a:pPr algn="ctr"/>
            <a:endParaRPr lang="fr-FR" sz="2400" dirty="0">
              <a:solidFill>
                <a:srgbClr val="0070C0"/>
              </a:solidFill>
            </a:endParaRPr>
          </a:p>
          <a:p>
            <a:pPr algn="ctr"/>
            <a:endParaRPr lang="fr-FR" sz="2400" dirty="0">
              <a:solidFill>
                <a:srgbClr val="0070C0"/>
              </a:solidFill>
            </a:endParaRPr>
          </a:p>
          <a:p>
            <a:endParaRPr lang="fr-FR" dirty="0"/>
          </a:p>
        </p:txBody>
      </p:sp>
      <p:sp>
        <p:nvSpPr>
          <p:cNvPr id="7"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algn="ctr">
              <a:buNone/>
            </a:pPr>
            <a:endParaRPr lang="fr-FR" b="1" u="sng" dirty="0" smtClean="0">
              <a:solidFill>
                <a:srgbClr val="0070C0"/>
              </a:solidFill>
            </a:endParaRPr>
          </a:p>
          <a:p>
            <a:pPr algn="ctr">
              <a:buNone/>
            </a:pPr>
            <a:r>
              <a:rPr lang="fr-FR" b="1" u="sng" dirty="0" smtClean="0">
                <a:solidFill>
                  <a:srgbClr val="0070C0"/>
                </a:solidFill>
              </a:rPr>
              <a:t>Une </a:t>
            </a:r>
            <a:r>
              <a:rPr lang="fr-FR" b="1" u="sng" dirty="0">
                <a:solidFill>
                  <a:srgbClr val="0070C0"/>
                </a:solidFill>
              </a:rPr>
              <a:t>question pour éclairer les problèmes qui se posent aux élèves et à l’enseignant   </a:t>
            </a:r>
            <a:endParaRPr lang="fr-FR" b="1" u="sng" dirty="0" smtClean="0">
              <a:solidFill>
                <a:srgbClr val="0070C0"/>
              </a:solidFill>
            </a:endParaRPr>
          </a:p>
          <a:p>
            <a:pPr algn="ctr">
              <a:buNone/>
            </a:pPr>
            <a:endParaRPr lang="fr-FR" b="1" u="sng" dirty="0">
              <a:solidFill>
                <a:srgbClr val="0070C0"/>
              </a:solidFill>
            </a:endParaRPr>
          </a:p>
          <a:p>
            <a:pPr algn="ctr">
              <a:buNone/>
            </a:pPr>
            <a:endParaRPr lang="fr-FR" b="1" u="sng" dirty="0" smtClean="0">
              <a:solidFill>
                <a:srgbClr val="0070C0"/>
              </a:solidFill>
            </a:endParaRPr>
          </a:p>
          <a:p>
            <a:pPr algn="ctr">
              <a:buNone/>
            </a:pPr>
            <a:endParaRPr lang="fr-FR" dirty="0">
              <a:solidFill>
                <a:srgbClr val="0070C0"/>
              </a:solidFill>
            </a:endParaRPr>
          </a:p>
          <a:p>
            <a:pPr>
              <a:buNone/>
            </a:pPr>
            <a:r>
              <a:rPr lang="fr-FR" b="1" dirty="0"/>
              <a:t> </a:t>
            </a:r>
            <a:endParaRPr lang="fr-FR" dirty="0"/>
          </a:p>
          <a:p>
            <a:pPr>
              <a:buNone/>
            </a:pPr>
            <a:endParaRPr lang="fr-FR" dirty="0"/>
          </a:p>
        </p:txBody>
      </p:sp>
      <p:pic>
        <p:nvPicPr>
          <p:cNvPr id="4" name="il_fi" descr="Afficher l'image d'origine"/>
          <p:cNvPicPr/>
          <p:nvPr/>
        </p:nvPicPr>
        <p:blipFill>
          <a:blip r:embed="rId3" cstate="print"/>
          <a:srcRect/>
          <a:stretch>
            <a:fillRect/>
          </a:stretch>
        </p:blipFill>
        <p:spPr bwMode="auto">
          <a:xfrm>
            <a:off x="3419872" y="3068960"/>
            <a:ext cx="2664296" cy="2502530"/>
          </a:xfrm>
          <a:prstGeom prst="rect">
            <a:avLst/>
          </a:prstGeom>
          <a:noFill/>
          <a:ln w="9525">
            <a:noFill/>
            <a:miter lim="800000"/>
            <a:headEnd/>
            <a:tailEnd/>
          </a:ln>
        </p:spPr>
      </p:pic>
      <p:sp>
        <p:nvSpPr>
          <p:cNvPr id="6"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60648"/>
            <a:ext cx="8424936" cy="476671"/>
          </a:xfrm>
        </p:spPr>
        <p:txBody>
          <a:bodyPr>
            <a:normAutofit fontScale="90000"/>
          </a:bodyPr>
          <a:lstStyle/>
          <a:p>
            <a:r>
              <a:rPr lang="fr-FR" sz="2400" b="1" dirty="0" smtClean="0">
                <a:solidFill>
                  <a:schemeClr val="tx2">
                    <a:lumMod val="60000"/>
                    <a:lumOff val="40000"/>
                  </a:schemeClr>
                </a:solidFill>
              </a:rPr>
              <a:t/>
            </a:r>
            <a:br>
              <a:rPr lang="fr-FR" sz="2400" b="1" dirty="0" smtClean="0">
                <a:solidFill>
                  <a:schemeClr val="tx2">
                    <a:lumMod val="60000"/>
                    <a:lumOff val="40000"/>
                  </a:schemeClr>
                </a:solidFill>
              </a:rPr>
            </a:br>
            <a:r>
              <a:rPr lang="fr-FR" sz="2400" b="1" dirty="0">
                <a:solidFill>
                  <a:schemeClr val="tx2">
                    <a:lumMod val="60000"/>
                    <a:lumOff val="40000"/>
                  </a:schemeClr>
                </a:solidFill>
              </a:rPr>
              <a:t/>
            </a:r>
            <a:br>
              <a:rPr lang="fr-FR" sz="2400" b="1" dirty="0">
                <a:solidFill>
                  <a:schemeClr val="tx2">
                    <a:lumMod val="60000"/>
                    <a:lumOff val="40000"/>
                  </a:schemeClr>
                </a:solidFill>
              </a:rPr>
            </a:br>
            <a:r>
              <a:rPr lang="fr-FR" sz="2400" b="1" i="1" u="sng" dirty="0" smtClean="0">
                <a:solidFill>
                  <a:schemeClr val="tx2">
                    <a:lumMod val="60000"/>
                    <a:lumOff val="40000"/>
                  </a:schemeClr>
                </a:solidFill>
              </a:rPr>
              <a:t>Pourquoi est-ce si difficile d’enseigner la compréhension ?</a:t>
            </a:r>
            <a:r>
              <a:rPr lang="fr-FR" i="1" dirty="0">
                <a:solidFill>
                  <a:schemeClr val="accent1">
                    <a:lumMod val="75000"/>
                  </a:schemeClr>
                </a:solidFill>
              </a:rPr>
              <a:t/>
            </a:r>
            <a:br>
              <a:rPr lang="fr-FR" i="1" dirty="0">
                <a:solidFill>
                  <a:schemeClr val="accent1">
                    <a:lumMod val="75000"/>
                  </a:schemeClr>
                </a:solidFill>
              </a:rPr>
            </a:br>
            <a:endParaRPr lang="fr-FR" i="1" dirty="0">
              <a:solidFill>
                <a:schemeClr val="accent1">
                  <a:lumMod val="75000"/>
                </a:schemeClr>
              </a:solidFill>
            </a:endParaRPr>
          </a:p>
        </p:txBody>
      </p:sp>
      <p:sp>
        <p:nvSpPr>
          <p:cNvPr id="5" name="ZoneTexte 4"/>
          <p:cNvSpPr txBox="1"/>
          <p:nvPr/>
        </p:nvSpPr>
        <p:spPr>
          <a:xfrm>
            <a:off x="539552" y="1628800"/>
            <a:ext cx="7920880" cy="5386090"/>
          </a:xfrm>
          <a:prstGeom prst="rect">
            <a:avLst/>
          </a:prstGeom>
          <a:noFill/>
        </p:spPr>
        <p:txBody>
          <a:bodyPr wrap="square" rtlCol="0">
            <a:spAutoFit/>
          </a:bodyPr>
          <a:lstStyle/>
          <a:p>
            <a:pPr algn="just">
              <a:buFont typeface="Wingdings" pitchFamily="2" charset="2"/>
              <a:buChar char="ü"/>
            </a:pPr>
            <a:r>
              <a:rPr lang="fr-FR" sz="2000" dirty="0" smtClean="0">
                <a:solidFill>
                  <a:schemeClr val="accent1">
                    <a:lumMod val="75000"/>
                  </a:schemeClr>
                </a:solidFill>
              </a:rPr>
              <a:t>Un sentiment d’évidence  pour le lecteur expert qui a intégré habiletés et stratégies et n’en a plus conscience.</a:t>
            </a:r>
          </a:p>
          <a:p>
            <a:pPr algn="just">
              <a:buFont typeface="Wingdings" pitchFamily="2" charset="2"/>
              <a:buChar char="ü"/>
            </a:pPr>
            <a:endParaRPr lang="fr-FR" sz="1200" dirty="0">
              <a:solidFill>
                <a:schemeClr val="accent1">
                  <a:lumMod val="75000"/>
                </a:schemeClr>
              </a:solidFill>
            </a:endParaRPr>
          </a:p>
          <a:p>
            <a:pPr algn="just">
              <a:buFont typeface="Wingdings" pitchFamily="2" charset="2"/>
              <a:buChar char="ü"/>
            </a:pPr>
            <a:r>
              <a:rPr lang="fr-FR" sz="2000" dirty="0" smtClean="0">
                <a:solidFill>
                  <a:schemeClr val="accent1">
                    <a:lumMod val="75000"/>
                  </a:schemeClr>
                </a:solidFill>
              </a:rPr>
              <a:t>La compréhension relève d’une activité cognitive complexe : la concomitance des opérations cognitives désoriente l’enseignant qui s’interroge sur les priorités et une progressivité des apprentissages.</a:t>
            </a:r>
          </a:p>
          <a:p>
            <a:pPr algn="just">
              <a:buFont typeface="Wingdings" pitchFamily="2" charset="2"/>
              <a:buChar char="ü"/>
            </a:pPr>
            <a:endParaRPr lang="fr-FR" sz="1200" dirty="0">
              <a:solidFill>
                <a:schemeClr val="accent1">
                  <a:lumMod val="75000"/>
                </a:schemeClr>
              </a:solidFill>
            </a:endParaRPr>
          </a:p>
          <a:p>
            <a:pPr algn="just">
              <a:buFont typeface="Wingdings" pitchFamily="2" charset="2"/>
              <a:buChar char="ü"/>
            </a:pPr>
            <a:r>
              <a:rPr lang="fr-FR" sz="2000" dirty="0" smtClean="0">
                <a:solidFill>
                  <a:schemeClr val="accent1">
                    <a:lumMod val="75000"/>
                  </a:schemeClr>
                </a:solidFill>
              </a:rPr>
              <a:t>« L’outillage » des enseignants est récent  ; peu de supports proposent des séquences d’apprentissage de la compréhension. </a:t>
            </a:r>
          </a:p>
          <a:p>
            <a:pPr algn="just">
              <a:buFont typeface="Wingdings" pitchFamily="2" charset="2"/>
              <a:buChar char="ü"/>
            </a:pPr>
            <a:endParaRPr lang="fr-FR" sz="1200" dirty="0">
              <a:solidFill>
                <a:schemeClr val="accent1">
                  <a:lumMod val="75000"/>
                </a:schemeClr>
              </a:solidFill>
            </a:endParaRPr>
          </a:p>
          <a:p>
            <a:pPr algn="just">
              <a:buFont typeface="Wingdings" pitchFamily="2" charset="2"/>
              <a:buChar char="ü"/>
            </a:pPr>
            <a:r>
              <a:rPr lang="fr-FR" sz="2000" dirty="0" smtClean="0">
                <a:solidFill>
                  <a:schemeClr val="accent1">
                    <a:lumMod val="75000"/>
                  </a:schemeClr>
                </a:solidFill>
              </a:rPr>
              <a:t>La représentation d’un enseignement/évaluation reposant sur le dispositif texte + réponse à des questions prévaut encore.</a:t>
            </a:r>
          </a:p>
          <a:p>
            <a:pPr algn="just">
              <a:buFont typeface="Wingdings" pitchFamily="2" charset="2"/>
              <a:buChar char="ü"/>
            </a:pPr>
            <a:endParaRPr lang="fr-FR" sz="1200" dirty="0">
              <a:solidFill>
                <a:schemeClr val="accent1">
                  <a:lumMod val="75000"/>
                </a:schemeClr>
              </a:solidFill>
            </a:endParaRPr>
          </a:p>
          <a:p>
            <a:pPr algn="just">
              <a:buFont typeface="Wingdings" pitchFamily="2" charset="2"/>
              <a:buChar char="ü"/>
            </a:pPr>
            <a:r>
              <a:rPr lang="fr-FR" sz="2000" dirty="0" smtClean="0">
                <a:solidFill>
                  <a:schemeClr val="accent1">
                    <a:lumMod val="75000"/>
                  </a:schemeClr>
                </a:solidFill>
              </a:rPr>
              <a:t> L’idée que compréhension écrite et compréhension orale fonctionnent à l’identique est répandue</a:t>
            </a:r>
          </a:p>
          <a:p>
            <a:pPr algn="just">
              <a:buFont typeface="Wingdings" pitchFamily="2" charset="2"/>
              <a:buChar char="ü"/>
            </a:pPr>
            <a:endParaRPr lang="fr-FR" sz="2000" dirty="0" smtClean="0">
              <a:solidFill>
                <a:schemeClr val="accent1">
                  <a:lumMod val="75000"/>
                </a:schemeClr>
              </a:solidFill>
            </a:endParaRPr>
          </a:p>
          <a:p>
            <a:pPr algn="just"/>
            <a:r>
              <a:rPr lang="fr-FR" sz="1600" i="1" dirty="0" smtClean="0">
                <a:solidFill>
                  <a:schemeClr val="accent1">
                    <a:lumMod val="75000"/>
                  </a:schemeClr>
                </a:solidFill>
              </a:rPr>
              <a:t>D’après un extrait du diaporama de Maryse Bianco  (formation de formateurs Créteil)</a:t>
            </a:r>
          </a:p>
          <a:p>
            <a:endParaRPr lang="fr-FR" dirty="0"/>
          </a:p>
          <a:p>
            <a:endParaRPr lang="fr-FR" dirty="0"/>
          </a:p>
        </p:txBody>
      </p:sp>
      <p:sp>
        <p:nvSpPr>
          <p:cNvPr id="8" name="ZoneTexte 7"/>
          <p:cNvSpPr txBox="1"/>
          <p:nvPr/>
        </p:nvSpPr>
        <p:spPr>
          <a:xfrm>
            <a:off x="755576" y="980728"/>
            <a:ext cx="7488832" cy="738664"/>
          </a:xfrm>
          <a:prstGeom prst="rect">
            <a:avLst/>
          </a:prstGeom>
          <a:noFill/>
        </p:spPr>
        <p:txBody>
          <a:bodyPr wrap="square" rtlCol="0">
            <a:spAutoFit/>
          </a:bodyPr>
          <a:lstStyle/>
          <a:p>
            <a:pPr algn="ctr"/>
            <a:r>
              <a:rPr lang="fr-FR" sz="2400" i="1" dirty="0" smtClean="0">
                <a:solidFill>
                  <a:srgbClr val="0070C0"/>
                </a:solidFill>
              </a:rPr>
              <a:t>Les difficultés pour l’enseignant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p:cTn id="35"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half" idx="2"/>
          </p:nvPr>
        </p:nvSpPr>
        <p:spPr>
          <a:xfrm>
            <a:off x="251520" y="1196752"/>
            <a:ext cx="8435280" cy="4925144"/>
          </a:xfrm>
        </p:spPr>
        <p:txBody>
          <a:bodyPr>
            <a:noAutofit/>
          </a:bodyPr>
          <a:lstStyle/>
          <a:p>
            <a:pPr marL="4763" lvl="2" indent="0">
              <a:buClr>
                <a:srgbClr val="002060"/>
              </a:buClr>
              <a:buFont typeface="Wingdings" pitchFamily="2" charset="2"/>
              <a:buChar char="ü"/>
            </a:pPr>
            <a:r>
              <a:rPr lang="fr-FR" dirty="0" smtClean="0">
                <a:solidFill>
                  <a:schemeClr val="tx2">
                    <a:lumMod val="75000"/>
                  </a:schemeClr>
                </a:solidFill>
              </a:rPr>
              <a:t>Des difficultés à décoder</a:t>
            </a:r>
          </a:p>
          <a:p>
            <a:pPr marL="4763" lvl="2" indent="0">
              <a:buClr>
                <a:srgbClr val="002060"/>
              </a:buClr>
              <a:buFont typeface="Wingdings" pitchFamily="2" charset="2"/>
              <a:buChar char="ü"/>
            </a:pPr>
            <a:r>
              <a:rPr lang="fr-FR" dirty="0" smtClean="0">
                <a:solidFill>
                  <a:schemeClr val="tx2">
                    <a:lumMod val="75000"/>
                  </a:schemeClr>
                </a:solidFill>
              </a:rPr>
              <a:t>Une représentation erronée de l’acte de lire </a:t>
            </a:r>
            <a:r>
              <a:rPr lang="fr-FR" sz="1800" i="1" dirty="0" smtClean="0">
                <a:solidFill>
                  <a:schemeClr val="tx2">
                    <a:lumMod val="75000"/>
                  </a:schemeClr>
                </a:solidFill>
              </a:rPr>
              <a:t>(ex : associer la lecture à la vitesse de décodage, à la connaissance de tous les mots du texte, à la mémorisation d’extraits du texte lui-même, lire = répondre à des questions…)</a:t>
            </a:r>
          </a:p>
          <a:p>
            <a:pPr marL="4763" lvl="2" indent="0">
              <a:buClr>
                <a:srgbClr val="002060"/>
              </a:buClr>
              <a:buFont typeface="Wingdings" pitchFamily="2" charset="2"/>
              <a:buChar char="ü"/>
            </a:pPr>
            <a:r>
              <a:rPr lang="fr-FR" dirty="0" smtClean="0">
                <a:solidFill>
                  <a:schemeClr val="tx2">
                    <a:lumMod val="75000"/>
                  </a:schemeClr>
                </a:solidFill>
              </a:rPr>
              <a:t>Une absence de projet de lecteur </a:t>
            </a:r>
            <a:r>
              <a:rPr lang="fr-FR" sz="1800" i="1" dirty="0" smtClean="0">
                <a:solidFill>
                  <a:schemeClr val="tx2">
                    <a:lumMod val="75000"/>
                  </a:schemeClr>
                </a:solidFill>
              </a:rPr>
              <a:t>(non perception de la dimension sociale, culturelle et personnelle de la lecture)</a:t>
            </a:r>
          </a:p>
          <a:p>
            <a:pPr marL="4763" lvl="2" indent="0">
              <a:buClr>
                <a:srgbClr val="002060"/>
              </a:buClr>
              <a:buFont typeface="Wingdings" pitchFamily="2" charset="2"/>
              <a:buChar char="ü"/>
            </a:pPr>
            <a:r>
              <a:rPr lang="fr-FR" dirty="0" smtClean="0">
                <a:solidFill>
                  <a:schemeClr val="tx2">
                    <a:lumMod val="75000"/>
                  </a:schemeClr>
                </a:solidFill>
              </a:rPr>
              <a:t>Des difficultés à mémoriser les informations, à les relier et à les hiérarchiser </a:t>
            </a:r>
            <a:r>
              <a:rPr lang="fr-FR" sz="1800" i="1" dirty="0" smtClean="0">
                <a:solidFill>
                  <a:schemeClr val="tx2">
                    <a:lumMod val="75000"/>
                  </a:schemeClr>
                </a:solidFill>
              </a:rPr>
              <a:t>(fonctions réflexives)</a:t>
            </a:r>
          </a:p>
          <a:p>
            <a:pPr marL="4763" lvl="2" indent="0">
              <a:buClr>
                <a:srgbClr val="002060"/>
              </a:buClr>
              <a:buFont typeface="Wingdings" pitchFamily="2" charset="2"/>
              <a:buChar char="ü"/>
            </a:pPr>
            <a:r>
              <a:rPr lang="fr-FR" dirty="0" smtClean="0">
                <a:solidFill>
                  <a:schemeClr val="tx2">
                    <a:lumMod val="75000"/>
                  </a:schemeClr>
                </a:solidFill>
              </a:rPr>
              <a:t>Des pertes de compréhension non identifiées.</a:t>
            </a:r>
          </a:p>
          <a:p>
            <a:pPr marL="4763" lvl="2" indent="0">
              <a:buClr>
                <a:srgbClr val="002060"/>
              </a:buClr>
              <a:buFont typeface="Wingdings" pitchFamily="2" charset="2"/>
              <a:buChar char="ü"/>
            </a:pPr>
            <a:r>
              <a:rPr lang="fr-FR" dirty="0" smtClean="0">
                <a:solidFill>
                  <a:schemeClr val="tx2">
                    <a:lumMod val="75000"/>
                  </a:schemeClr>
                </a:solidFill>
              </a:rPr>
              <a:t>Des représentations mentales figées </a:t>
            </a:r>
            <a:r>
              <a:rPr lang="fr-FR" sz="1800" i="1" dirty="0" smtClean="0">
                <a:solidFill>
                  <a:schemeClr val="tx2">
                    <a:lumMod val="75000"/>
                  </a:schemeClr>
                </a:solidFill>
              </a:rPr>
              <a:t>(absence de flexibilité)</a:t>
            </a:r>
          </a:p>
          <a:p>
            <a:pPr marL="4763" lvl="2" indent="0">
              <a:buClr>
                <a:srgbClr val="002060"/>
              </a:buClr>
              <a:buFont typeface="Wingdings" pitchFamily="2" charset="2"/>
              <a:buChar char="ü"/>
            </a:pPr>
            <a:r>
              <a:rPr lang="fr-FR" dirty="0" smtClean="0">
                <a:solidFill>
                  <a:schemeClr val="tx2">
                    <a:lumMod val="75000"/>
                  </a:schemeClr>
                </a:solidFill>
              </a:rPr>
              <a:t>Une méconnaissance de stratégies mobilisables en cas de perte de compréhension </a:t>
            </a:r>
            <a:r>
              <a:rPr lang="fr-FR" sz="1800" i="1" dirty="0" smtClean="0">
                <a:solidFill>
                  <a:schemeClr val="tx2">
                    <a:lumMod val="75000"/>
                  </a:schemeClr>
                </a:solidFill>
              </a:rPr>
              <a:t>(ex : retour au texte, convocation de connaissances personnelles, comprendre des mots inconnus par référence au contexte, poursuite de la lecture…)</a:t>
            </a:r>
          </a:p>
          <a:p>
            <a:pPr marL="4763" lvl="2" indent="0">
              <a:buClr>
                <a:srgbClr val="002060"/>
              </a:buClr>
              <a:buFont typeface="Wingdings" pitchFamily="2" charset="2"/>
              <a:buChar char="ü"/>
            </a:pPr>
            <a:r>
              <a:rPr lang="fr-FR" dirty="0" smtClean="0">
                <a:solidFill>
                  <a:schemeClr val="tx2">
                    <a:lumMod val="75000"/>
                  </a:schemeClr>
                </a:solidFill>
              </a:rPr>
              <a:t>Une méconnaissance de l’univers de référence ou de figures archétypales par </a:t>
            </a:r>
            <a:r>
              <a:rPr lang="fr-FR" dirty="0" smtClean="0">
                <a:solidFill>
                  <a:schemeClr val="tx2">
                    <a:lumMod val="75000"/>
                  </a:schemeClr>
                </a:solidFill>
              </a:rPr>
              <a:t>exemple.</a:t>
            </a:r>
            <a:endParaRPr lang="fr-FR" dirty="0" smtClean="0">
              <a:solidFill>
                <a:schemeClr val="tx2">
                  <a:lumMod val="75000"/>
                </a:schemeClr>
              </a:solidFill>
            </a:endParaRPr>
          </a:p>
          <a:p>
            <a:endParaRPr lang="fr-FR" sz="2000" dirty="0">
              <a:solidFill>
                <a:srgbClr val="002060"/>
              </a:solidFill>
            </a:endParaRPr>
          </a:p>
        </p:txBody>
      </p:sp>
      <p:sp>
        <p:nvSpPr>
          <p:cNvPr id="7" name="ZoneTexte 6"/>
          <p:cNvSpPr txBox="1"/>
          <p:nvPr/>
        </p:nvSpPr>
        <p:spPr>
          <a:xfrm>
            <a:off x="683568" y="404664"/>
            <a:ext cx="7776864" cy="1015663"/>
          </a:xfrm>
          <a:prstGeom prst="rect">
            <a:avLst/>
          </a:prstGeom>
          <a:noFill/>
        </p:spPr>
        <p:txBody>
          <a:bodyPr wrap="square" rtlCol="0">
            <a:spAutoFit/>
          </a:bodyPr>
          <a:lstStyle/>
          <a:p>
            <a:pPr algn="ctr">
              <a:tabLst>
                <a:tab pos="1968500" algn="l"/>
              </a:tabLst>
            </a:pPr>
            <a:r>
              <a:rPr lang="fr-FR" sz="2400" b="1" i="1" dirty="0" smtClean="0">
                <a:solidFill>
                  <a:srgbClr val="0070C0"/>
                </a:solidFill>
              </a:rPr>
              <a:t>Pourquoi est-ce si difficile d’apprendre à comprendre ? </a:t>
            </a:r>
          </a:p>
          <a:p>
            <a:pPr algn="ctr">
              <a:tabLst>
                <a:tab pos="1968500" algn="l"/>
              </a:tabLst>
            </a:pPr>
            <a:r>
              <a:rPr lang="fr-FR" i="1" dirty="0" smtClean="0">
                <a:solidFill>
                  <a:srgbClr val="0070C0"/>
                </a:solidFill>
              </a:rPr>
              <a:t>Obstacles potentiels pour des élèves faibles compreneurs</a:t>
            </a:r>
          </a:p>
          <a:p>
            <a:endParaRPr lang="fr-FR" dirty="0"/>
          </a:p>
        </p:txBody>
      </p:sp>
      <p:sp>
        <p:nvSpPr>
          <p:cNvPr id="8" name="Espace réservé du pied de page 3"/>
          <p:cNvSpPr>
            <a:spLocks noGrp="1"/>
          </p:cNvSpPr>
          <p:nvPr>
            <p:ph type="ftr" sz="quarter" idx="11"/>
          </p:nvPr>
        </p:nvSpPr>
        <p:spPr>
          <a:xfrm>
            <a:off x="1979712"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p:cTn id="56"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Afficher l'image d'origine"/>
          <p:cNvPicPr>
            <a:picLocks noGrp="1"/>
          </p:cNvPicPr>
          <p:nvPr>
            <p:ph idx="1"/>
          </p:nvPr>
        </p:nvPicPr>
        <p:blipFill>
          <a:blip r:embed="rId3" cstate="print"/>
          <a:srcRect/>
          <a:stretch>
            <a:fillRect/>
          </a:stretch>
        </p:blipFill>
        <p:spPr bwMode="auto">
          <a:xfrm>
            <a:off x="2843808" y="2060848"/>
            <a:ext cx="3674368" cy="3600400"/>
          </a:xfrm>
          <a:prstGeom prst="rect">
            <a:avLst/>
          </a:prstGeom>
          <a:noFill/>
          <a:ln w="9525">
            <a:noFill/>
            <a:miter lim="800000"/>
            <a:headEnd/>
            <a:tailEnd/>
          </a:ln>
        </p:spPr>
      </p:pic>
      <p:sp>
        <p:nvSpPr>
          <p:cNvPr id="6" name="ZoneTexte 5"/>
          <p:cNvSpPr txBox="1"/>
          <p:nvPr/>
        </p:nvSpPr>
        <p:spPr>
          <a:xfrm>
            <a:off x="611560" y="404664"/>
            <a:ext cx="7992888" cy="1169551"/>
          </a:xfrm>
          <a:prstGeom prst="rect">
            <a:avLst/>
          </a:prstGeom>
          <a:noFill/>
        </p:spPr>
        <p:txBody>
          <a:bodyPr wrap="square" rtlCol="0">
            <a:spAutoFit/>
          </a:bodyPr>
          <a:lstStyle/>
          <a:p>
            <a:pPr algn="ctr"/>
            <a:endParaRPr lang="fr-FR" sz="2400" dirty="0">
              <a:solidFill>
                <a:srgbClr val="0070C0"/>
              </a:solidFill>
            </a:endParaRPr>
          </a:p>
          <a:p>
            <a:pPr algn="ctr"/>
            <a:r>
              <a:rPr lang="fr-FR" sz="2800" b="1" u="sng" dirty="0" smtClean="0">
                <a:solidFill>
                  <a:srgbClr val="002060"/>
                </a:solidFill>
                <a:effectLst>
                  <a:outerShdw blurRad="38100" dist="38100" dir="2700000" algn="tl">
                    <a:srgbClr val="000000">
                      <a:alpha val="43137"/>
                    </a:srgbClr>
                  </a:outerShdw>
                </a:effectLst>
              </a:rPr>
              <a:t>COMMENT ENSEIGNER LA COMPRÉHENSION</a:t>
            </a:r>
            <a:r>
              <a:rPr lang="fr-FR" sz="2800" b="1" dirty="0" smtClean="0">
                <a:solidFill>
                  <a:srgbClr val="002060"/>
                </a:solidFill>
                <a:effectLst>
                  <a:outerShdw blurRad="38100" dist="38100" dir="2700000" algn="tl">
                    <a:srgbClr val="000000">
                      <a:alpha val="43137"/>
                    </a:srgbClr>
                  </a:outerShdw>
                </a:effectLst>
              </a:rPr>
              <a:t> ?</a:t>
            </a:r>
            <a:endParaRPr lang="fr-FR" sz="2800" dirty="0" smtClean="0">
              <a:solidFill>
                <a:srgbClr val="002060"/>
              </a:solidFill>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rgbClr val="FF0000"/>
                </a:solidFill>
              </a:rPr>
              <a:t>Poser le cadre, les enjeux</a:t>
            </a:r>
          </a:p>
          <a:p>
            <a:r>
              <a:rPr lang="fr-FR" dirty="0" smtClean="0">
                <a:solidFill>
                  <a:srgbClr val="FF0000"/>
                </a:solidFill>
              </a:rPr>
              <a:t>Extrait conférence de Mme Perrin </a:t>
            </a:r>
            <a:r>
              <a:rPr lang="fr-FR" dirty="0" err="1" smtClean="0">
                <a:solidFill>
                  <a:srgbClr val="FF0000"/>
                </a:solidFill>
              </a:rPr>
              <a:t>Doucey</a:t>
            </a:r>
            <a:endParaRPr lang="fr-FR" dirty="0" smtClean="0">
              <a:solidFill>
                <a:srgbClr val="FF0000"/>
              </a:solidFill>
            </a:endParaRPr>
          </a:p>
          <a:p>
            <a:pPr>
              <a:buNone/>
            </a:pPr>
            <a:r>
              <a:rPr lang="fr-FR" dirty="0" smtClean="0">
                <a:solidFill>
                  <a:srgbClr val="FF0000"/>
                </a:solidFill>
              </a:rPr>
              <a:t>(capsule vidéo)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8229600" cy="576064"/>
          </a:xfrm>
        </p:spPr>
        <p:txBody>
          <a:bodyPr>
            <a:normAutofit fontScale="90000"/>
          </a:bodyPr>
          <a:lstStyle/>
          <a:p>
            <a:r>
              <a:rPr lang="fr-FR" dirty="0" smtClean="0"/>
              <a:t>Le lecteur et le texte</a:t>
            </a:r>
            <a:endParaRPr lang="fr-FR" dirty="0"/>
          </a:p>
        </p:txBody>
      </p:sp>
      <p:sp>
        <p:nvSpPr>
          <p:cNvPr id="3" name="Rectangle 2"/>
          <p:cNvSpPr/>
          <p:nvPr/>
        </p:nvSpPr>
        <p:spPr>
          <a:xfrm>
            <a:off x="1187624" y="5805264"/>
            <a:ext cx="7128792" cy="6926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La construction de la culture / les profits</a:t>
            </a:r>
            <a:endParaRPr lang="fr-FR" sz="2800" dirty="0">
              <a:solidFill>
                <a:schemeClr val="tx1"/>
              </a:solidFill>
            </a:endParaRPr>
          </a:p>
        </p:txBody>
      </p:sp>
      <p:sp>
        <p:nvSpPr>
          <p:cNvPr id="4" name="Rectangle 3"/>
          <p:cNvSpPr/>
          <p:nvPr/>
        </p:nvSpPr>
        <p:spPr>
          <a:xfrm>
            <a:off x="3155504" y="3401616"/>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5" name="Diagramme 4"/>
          <p:cNvGraphicFramePr/>
          <p:nvPr/>
        </p:nvGraphicFramePr>
        <p:xfrm>
          <a:off x="1619672" y="1196752"/>
          <a:ext cx="6072336"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576064"/>
          </a:xfrm>
        </p:spPr>
        <p:txBody>
          <a:bodyPr>
            <a:normAutofit fontScale="90000"/>
          </a:bodyPr>
          <a:lstStyle/>
          <a:p>
            <a:r>
              <a:rPr lang="fr-FR" sz="3100" dirty="0" smtClean="0">
                <a:solidFill>
                  <a:schemeClr val="accent5">
                    <a:lumMod val="75000"/>
                  </a:schemeClr>
                </a:solidFill>
              </a:rPr>
              <a:t/>
            </a:r>
            <a:br>
              <a:rPr lang="fr-FR" sz="3100" dirty="0" smtClean="0">
                <a:solidFill>
                  <a:schemeClr val="accent5">
                    <a:lumMod val="75000"/>
                  </a:schemeClr>
                </a:solidFill>
              </a:rPr>
            </a:br>
            <a:endParaRPr lang="fr-FR" b="1" i="1" dirty="0"/>
          </a:p>
        </p:txBody>
      </p:sp>
      <p:sp>
        <p:nvSpPr>
          <p:cNvPr id="4" name="Espace réservé du contenu 3"/>
          <p:cNvSpPr>
            <a:spLocks noGrp="1"/>
          </p:cNvSpPr>
          <p:nvPr>
            <p:ph idx="1"/>
          </p:nvPr>
        </p:nvSpPr>
        <p:spPr>
          <a:xfrm>
            <a:off x="323528" y="548680"/>
            <a:ext cx="8568952" cy="5688632"/>
          </a:xfrm>
        </p:spPr>
        <p:txBody>
          <a:bodyPr>
            <a:normAutofit lnSpcReduction="10000"/>
          </a:bodyPr>
          <a:lstStyle/>
          <a:p>
            <a:pPr algn="ctr">
              <a:buNone/>
            </a:pPr>
            <a:r>
              <a:rPr lang="fr-FR" sz="2800" b="1" dirty="0" smtClean="0">
                <a:solidFill>
                  <a:schemeClr val="accent1">
                    <a:lumMod val="75000"/>
                  </a:schemeClr>
                </a:solidFill>
                <a:effectLst>
                  <a:outerShdw blurRad="38100" dist="38100" dir="2700000" algn="tl">
                    <a:srgbClr val="000000">
                      <a:alpha val="43137"/>
                    </a:srgbClr>
                  </a:outerShdw>
                </a:effectLst>
              </a:rPr>
              <a:t>Les recommandations de la conférence de consensus</a:t>
            </a:r>
          </a:p>
          <a:p>
            <a:pPr algn="ctr">
              <a:buNone/>
            </a:pPr>
            <a:r>
              <a:rPr lang="fr-FR" sz="1600" dirty="0" smtClean="0">
                <a:solidFill>
                  <a:schemeClr val="accent1">
                    <a:lumMod val="75000"/>
                  </a:schemeClr>
                </a:solidFill>
              </a:rPr>
              <a:t>"</a:t>
            </a:r>
            <a:r>
              <a:rPr lang="fr-FR" sz="1600" b="1" dirty="0" smtClean="0">
                <a:solidFill>
                  <a:schemeClr val="accent1">
                    <a:lumMod val="75000"/>
                  </a:schemeClr>
                </a:solidFill>
              </a:rPr>
              <a:t>Lire, comprendre, apprendre : comment soutenir le développement de compétences en lecture ?</a:t>
            </a:r>
            <a:r>
              <a:rPr lang="fr-FR" sz="1600" dirty="0" smtClean="0">
                <a:solidFill>
                  <a:schemeClr val="accent1">
                    <a:lumMod val="75000"/>
                  </a:schemeClr>
                </a:solidFill>
              </a:rPr>
              <a:t>".</a:t>
            </a:r>
            <a:r>
              <a:rPr lang="fr-FR" sz="1600" b="1" u="sng" dirty="0" smtClean="0">
                <a:solidFill>
                  <a:schemeClr val="accent1">
                    <a:lumMod val="75000"/>
                  </a:schemeClr>
                </a:solidFill>
              </a:rPr>
              <a:t> </a:t>
            </a:r>
            <a:r>
              <a:rPr lang="fr-FR" sz="1600" u="sng" dirty="0" smtClean="0">
                <a:solidFill>
                  <a:schemeClr val="accent1">
                    <a:lumMod val="75000"/>
                  </a:schemeClr>
                </a:solidFill>
                <a:hlinkClick r:id="rId3"/>
              </a:rPr>
              <a:t>http://www.cnesco.fr/fr/lecture/</a:t>
            </a:r>
            <a:endParaRPr lang="fr-FR" sz="2800" b="1" dirty="0" smtClean="0">
              <a:solidFill>
                <a:schemeClr val="accent1">
                  <a:lumMod val="75000"/>
                </a:schemeClr>
              </a:solidFill>
              <a:effectLst>
                <a:outerShdw blurRad="38100" dist="38100" dir="2700000" algn="tl">
                  <a:srgbClr val="000000">
                    <a:alpha val="43137"/>
                  </a:srgbClr>
                </a:outerShdw>
              </a:effectLst>
            </a:endParaRPr>
          </a:p>
          <a:p>
            <a:pPr algn="ctr">
              <a:buNone/>
            </a:pPr>
            <a:r>
              <a:rPr lang="fr-FR" sz="1800" b="1" dirty="0" smtClean="0">
                <a:solidFill>
                  <a:schemeClr val="accent1">
                    <a:lumMod val="75000"/>
                  </a:schemeClr>
                </a:solidFill>
                <a:effectLst>
                  <a:outerShdw blurRad="38100" dist="38100" dir="2700000" algn="tl">
                    <a:srgbClr val="000000">
                      <a:alpha val="43137"/>
                    </a:srgbClr>
                  </a:outerShdw>
                </a:effectLst>
              </a:rPr>
              <a:t>Mars 2016</a:t>
            </a:r>
            <a:endParaRPr lang="fr-FR" sz="2800" b="1" dirty="0" smtClean="0">
              <a:solidFill>
                <a:schemeClr val="accent1">
                  <a:lumMod val="75000"/>
                </a:schemeClr>
              </a:solidFill>
              <a:effectLst>
                <a:outerShdw blurRad="38100" dist="38100" dir="2700000" algn="tl">
                  <a:srgbClr val="000000">
                    <a:alpha val="43137"/>
                  </a:srgbClr>
                </a:outerShdw>
              </a:effectLst>
            </a:endParaRPr>
          </a:p>
          <a:p>
            <a:pPr lvl="1">
              <a:buFont typeface="Wingdings" pitchFamily="2" charset="2"/>
              <a:buChar char="§"/>
            </a:pPr>
            <a:r>
              <a:rPr lang="fr-FR" sz="2000" b="1" dirty="0" smtClean="0">
                <a:solidFill>
                  <a:schemeClr val="accent1"/>
                </a:solidFill>
              </a:rPr>
              <a:t>R21</a:t>
            </a:r>
            <a:r>
              <a:rPr lang="fr-FR" sz="2000" dirty="0" smtClean="0">
                <a:solidFill>
                  <a:schemeClr val="accent1"/>
                </a:solidFill>
              </a:rPr>
              <a:t> </a:t>
            </a:r>
            <a:r>
              <a:rPr lang="fr-FR" sz="2000" b="1" dirty="0" smtClean="0">
                <a:solidFill>
                  <a:schemeClr val="accent1"/>
                </a:solidFill>
              </a:rPr>
              <a:t>: Il faut enseigner aux élèves à comprendre les textes lus à haute voix par l’adulte </a:t>
            </a:r>
            <a:r>
              <a:rPr lang="fr-FR" sz="2000" dirty="0" smtClean="0">
                <a:solidFill>
                  <a:schemeClr val="accent1"/>
                </a:solidFill>
              </a:rPr>
              <a:t>(dès l’école maternelle, en CP puis tout au long du cursus de l’école élémentaire, voire au-delà)</a:t>
            </a:r>
            <a:r>
              <a:rPr lang="fr-FR" sz="2000" dirty="0" smtClean="0"/>
              <a:t>.</a:t>
            </a:r>
            <a:endParaRPr lang="fr-FR" sz="2000" b="1" dirty="0" smtClean="0">
              <a:solidFill>
                <a:srgbClr val="0070C0"/>
              </a:solidFill>
            </a:endParaRPr>
          </a:p>
          <a:p>
            <a:pPr lvl="1">
              <a:buFont typeface="Wingdings" pitchFamily="2" charset="2"/>
              <a:buChar char="§"/>
            </a:pPr>
            <a:r>
              <a:rPr lang="fr-FR" sz="2000" b="1" i="1" dirty="0" smtClean="0">
                <a:solidFill>
                  <a:srgbClr val="0070C0"/>
                </a:solidFill>
              </a:rPr>
              <a:t>R22: </a:t>
            </a:r>
            <a:r>
              <a:rPr lang="fr-FR" sz="2000" b="1" dirty="0" smtClean="0">
                <a:solidFill>
                  <a:srgbClr val="0070C0"/>
                </a:solidFill>
              </a:rPr>
              <a:t>: Un enseignement structuré, systématique et explicite de la compréhension est nécessaire </a:t>
            </a:r>
            <a:r>
              <a:rPr lang="fr-FR" sz="2000" dirty="0" smtClean="0">
                <a:solidFill>
                  <a:srgbClr val="0070C0"/>
                </a:solidFill>
              </a:rPr>
              <a:t>pour tous les élèves et doit être prolongé aussi longtemps que nécessaire pour les élèves moyens ou faibles afin d’en faire des lecteurs autonomes.</a:t>
            </a:r>
            <a:endParaRPr lang="fr-FR" sz="2000" i="1" dirty="0" smtClean="0">
              <a:solidFill>
                <a:schemeClr val="accent1">
                  <a:lumMod val="75000"/>
                </a:schemeClr>
              </a:solidFill>
            </a:endParaRPr>
          </a:p>
          <a:p>
            <a:pPr lvl="1">
              <a:buFont typeface="Wingdings" pitchFamily="2" charset="2"/>
              <a:buChar char="§"/>
            </a:pPr>
            <a:r>
              <a:rPr lang="fr-FR" sz="2000" b="1" i="1" dirty="0" smtClean="0">
                <a:solidFill>
                  <a:srgbClr val="0070C0"/>
                </a:solidFill>
              </a:rPr>
              <a:t>R23: </a:t>
            </a:r>
            <a:r>
              <a:rPr lang="fr-FR" sz="2000" b="1" dirty="0" smtClean="0">
                <a:solidFill>
                  <a:srgbClr val="0070C0"/>
                </a:solidFill>
              </a:rPr>
              <a:t>Le temps alloué à l’enseignement de la compréhension doit aller crescendo au cours du CP</a:t>
            </a:r>
            <a:r>
              <a:rPr lang="fr-FR" sz="2000" dirty="0" smtClean="0">
                <a:solidFill>
                  <a:srgbClr val="0070C0"/>
                </a:solidFill>
              </a:rPr>
              <a:t>, il doit être </a:t>
            </a:r>
            <a:r>
              <a:rPr lang="fr-FR" sz="2000" b="1" dirty="0" smtClean="0">
                <a:solidFill>
                  <a:srgbClr val="0070C0"/>
                </a:solidFill>
              </a:rPr>
              <a:t>prévu dès le début de l’année </a:t>
            </a:r>
            <a:r>
              <a:rPr lang="fr-FR" sz="2000" u="sng" dirty="0" smtClean="0">
                <a:solidFill>
                  <a:srgbClr val="0070C0"/>
                </a:solidFill>
              </a:rPr>
              <a:t>et donc ne pas attendre que les élèves maîtrisent le code</a:t>
            </a:r>
          </a:p>
          <a:p>
            <a:pPr lvl="1">
              <a:buFont typeface="Wingdings" pitchFamily="2" charset="2"/>
              <a:buChar char="§"/>
            </a:pPr>
            <a:r>
              <a:rPr lang="fr-FR" sz="2000" b="1" i="1" dirty="0" smtClean="0">
                <a:solidFill>
                  <a:srgbClr val="0070C0"/>
                </a:solidFill>
              </a:rPr>
              <a:t>R24: </a:t>
            </a:r>
            <a:r>
              <a:rPr lang="fr-FR" sz="2000" b="1" dirty="0" smtClean="0">
                <a:solidFill>
                  <a:srgbClr val="0070C0"/>
                </a:solidFill>
              </a:rPr>
              <a:t>Le travail sur la compréhension des textes ne doit pas se limiter à l’utilisation de questionnaires, </a:t>
            </a:r>
            <a:r>
              <a:rPr lang="fr-FR" sz="2000" dirty="0" smtClean="0">
                <a:solidFill>
                  <a:srgbClr val="0070C0"/>
                </a:solidFill>
              </a:rPr>
              <a:t>d’autres tâches comme le rappel, la paraphrase, la reformulation ou les résumés (oraux et écrits) doivent être utilisées."</a:t>
            </a:r>
          </a:p>
          <a:p>
            <a:pPr lvl="1">
              <a:buFont typeface="Wingdings" pitchFamily="2" charset="2"/>
              <a:buChar char="§"/>
            </a:pPr>
            <a:endParaRPr lang="fr-FR" sz="2000"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Autofit/>
          </a:bodyPr>
          <a:lstStyle/>
          <a:p>
            <a:r>
              <a:rPr lang="fr-FR" sz="3200" dirty="0" smtClean="0">
                <a:solidFill>
                  <a:srgbClr val="002060"/>
                </a:solidFill>
              </a:rPr>
              <a:t>R22 enseignement structuré, systématique </a:t>
            </a:r>
            <a:r>
              <a:rPr lang="fr-FR" sz="3200" b="1" dirty="0" smtClean="0">
                <a:solidFill>
                  <a:srgbClr val="002060"/>
                </a:solidFill>
              </a:rPr>
              <a:t>et explicite </a:t>
            </a:r>
            <a:r>
              <a:rPr lang="fr-FR" sz="3200" dirty="0" smtClean="0">
                <a:solidFill>
                  <a:srgbClr val="002060"/>
                </a:solidFill>
              </a:rPr>
              <a:t>de la compréhension </a:t>
            </a:r>
            <a:endParaRPr lang="fr-FR" sz="3200" dirty="0">
              <a:solidFill>
                <a:srgbClr val="002060"/>
              </a:solidFill>
            </a:endParaRPr>
          </a:p>
        </p:txBody>
      </p:sp>
      <p:sp>
        <p:nvSpPr>
          <p:cNvPr id="3" name="Espace réservé du contenu 2"/>
          <p:cNvSpPr>
            <a:spLocks noGrp="1"/>
          </p:cNvSpPr>
          <p:nvPr>
            <p:ph idx="1"/>
          </p:nvPr>
        </p:nvSpPr>
        <p:spPr>
          <a:xfrm>
            <a:off x="179512" y="1600200"/>
            <a:ext cx="8712968" cy="4709120"/>
          </a:xfrm>
        </p:spPr>
        <p:txBody>
          <a:bodyPr>
            <a:normAutofit fontScale="55000" lnSpcReduction="20000"/>
          </a:bodyPr>
          <a:lstStyle/>
          <a:p>
            <a:pPr marL="179388" indent="-165100">
              <a:buNone/>
            </a:pPr>
            <a:r>
              <a:rPr lang="fr-FR" sz="3400" b="1" dirty="0" smtClean="0">
                <a:solidFill>
                  <a:srgbClr val="002060"/>
                </a:solidFill>
              </a:rPr>
              <a:t>L’enseignement explicite de la compréhension a pour objectif de :</a:t>
            </a:r>
          </a:p>
          <a:p>
            <a:pPr marL="179388" indent="-165100">
              <a:buNone/>
            </a:pPr>
            <a:r>
              <a:rPr lang="fr-FR" sz="3400" b="1" dirty="0" smtClean="0">
                <a:solidFill>
                  <a:srgbClr val="002060"/>
                </a:solidFill>
              </a:rPr>
              <a:t/>
            </a:r>
            <a:br>
              <a:rPr lang="fr-FR" sz="3400" b="1" dirty="0" smtClean="0">
                <a:solidFill>
                  <a:srgbClr val="002060"/>
                </a:solidFill>
              </a:rPr>
            </a:br>
            <a:r>
              <a:rPr lang="fr-FR" sz="3400" b="1" i="1" dirty="0" smtClean="0">
                <a:solidFill>
                  <a:srgbClr val="002060"/>
                </a:solidFill>
              </a:rPr>
              <a:t>• Rendre transparents les processus inclus dans la tâche de lecture</a:t>
            </a:r>
            <a:br>
              <a:rPr lang="fr-FR" sz="3400" b="1" i="1" dirty="0" smtClean="0">
                <a:solidFill>
                  <a:srgbClr val="002060"/>
                </a:solidFill>
              </a:rPr>
            </a:br>
            <a:r>
              <a:rPr lang="fr-FR" sz="3400" b="1" i="1" dirty="0" smtClean="0">
                <a:solidFill>
                  <a:srgbClr val="002060"/>
                </a:solidFill>
              </a:rPr>
              <a:t>• Développer l’autonomie du lecteur</a:t>
            </a:r>
            <a:r>
              <a:rPr lang="fr-FR" dirty="0" smtClean="0"/>
              <a:t/>
            </a:r>
            <a:br>
              <a:rPr lang="fr-FR" dirty="0" smtClean="0"/>
            </a:br>
            <a:r>
              <a:rPr lang="fr-FR" i="1" dirty="0" err="1" smtClean="0"/>
              <a:t>R.Goigoux</a:t>
            </a:r>
            <a:endParaRPr lang="fr-FR" i="1" dirty="0" smtClean="0"/>
          </a:p>
          <a:p>
            <a:pPr>
              <a:buNone/>
            </a:pPr>
            <a:endParaRPr lang="fr-FR" dirty="0" smtClean="0">
              <a:solidFill>
                <a:srgbClr val="FF0000"/>
              </a:solidFill>
            </a:endParaRPr>
          </a:p>
          <a:p>
            <a:pPr>
              <a:buNone/>
            </a:pPr>
            <a:r>
              <a:rPr lang="fr-FR" dirty="0" smtClean="0">
                <a:solidFill>
                  <a:srgbClr val="FF0000"/>
                </a:solidFill>
              </a:rPr>
              <a:t>Options pour le diaporama :</a:t>
            </a:r>
          </a:p>
          <a:p>
            <a:r>
              <a:rPr lang="fr-FR" dirty="0" smtClean="0">
                <a:solidFill>
                  <a:srgbClr val="FF0000"/>
                </a:solidFill>
              </a:rPr>
              <a:t>Présenter le document de cadrage (enseignement explicite) + vidéos de S </a:t>
            </a:r>
            <a:r>
              <a:rPr lang="fr-FR" dirty="0" err="1" smtClean="0">
                <a:solidFill>
                  <a:srgbClr val="FF0000"/>
                </a:solidFill>
              </a:rPr>
              <a:t>cèbe</a:t>
            </a:r>
            <a:r>
              <a:rPr lang="fr-FR" dirty="0" smtClean="0">
                <a:solidFill>
                  <a:srgbClr val="FF0000"/>
                </a:solidFill>
              </a:rPr>
              <a:t>, P </a:t>
            </a:r>
            <a:r>
              <a:rPr lang="fr-FR" dirty="0" err="1" smtClean="0">
                <a:solidFill>
                  <a:srgbClr val="FF0000"/>
                </a:solidFill>
              </a:rPr>
              <a:t>Rayou</a:t>
            </a:r>
            <a:r>
              <a:rPr lang="fr-FR" dirty="0" smtClean="0">
                <a:solidFill>
                  <a:srgbClr val="FF0000"/>
                </a:solidFill>
              </a:rPr>
              <a:t> ou J Bernardin </a:t>
            </a:r>
            <a:r>
              <a:rPr lang="fr-FR" dirty="0" smtClean="0">
                <a:solidFill>
                  <a:srgbClr val="FF0000"/>
                </a:solidFill>
                <a:hlinkClick r:id="rId3"/>
              </a:rPr>
              <a:t>http://centre-alain-savary.ens-lyon.fr/CAS/education-prioritaire/ressources/theme-1-perspectives-pedagogiques-et-educatives/realiser-un-enseignement-plus-explicite/enseigner-explicitement-pour-quoi-qui-quand-quoi-comment#1</a:t>
            </a:r>
            <a:r>
              <a:rPr lang="fr-FR" dirty="0" smtClean="0">
                <a:solidFill>
                  <a:srgbClr val="FF0000"/>
                </a:solidFill>
              </a:rPr>
              <a:t> </a:t>
            </a:r>
            <a:endParaRPr lang="fr-FR" dirty="0" smtClean="0">
              <a:solidFill>
                <a:srgbClr val="00B050"/>
              </a:solidFill>
            </a:endParaRPr>
          </a:p>
          <a:p>
            <a:pPr>
              <a:buNone/>
            </a:pPr>
            <a:endParaRPr lang="fr-FR" dirty="0" smtClean="0">
              <a:solidFill>
                <a:srgbClr val="FF0000"/>
              </a:solidFill>
            </a:endParaRPr>
          </a:p>
          <a:p>
            <a:r>
              <a:rPr lang="fr-FR" dirty="0" smtClean="0">
                <a:solidFill>
                  <a:srgbClr val="FF0000"/>
                </a:solidFill>
              </a:rPr>
              <a:t>Doc </a:t>
            </a:r>
            <a:r>
              <a:rPr lang="fr-FR" dirty="0" err="1" smtClean="0">
                <a:solidFill>
                  <a:srgbClr val="FF0000"/>
                </a:solidFill>
              </a:rPr>
              <a:t>Eduscol</a:t>
            </a:r>
            <a:r>
              <a:rPr lang="fr-FR" dirty="0" smtClean="0">
                <a:solidFill>
                  <a:srgbClr val="FF0000"/>
                </a:solidFill>
              </a:rPr>
              <a:t> </a:t>
            </a:r>
            <a:r>
              <a:rPr lang="fr-FR" dirty="0" smtClean="0">
                <a:solidFill>
                  <a:srgbClr val="FF0000"/>
                </a:solidFill>
                <a:hlinkClick r:id="rId4"/>
              </a:rPr>
              <a:t>http://eduscol.education.fr/cid107470/francais-cycle-lecture-comprehension-ecrit.html</a:t>
            </a:r>
            <a:r>
              <a:rPr lang="fr-FR" dirty="0" smtClean="0">
                <a:solidFill>
                  <a:srgbClr val="FF0000"/>
                </a:solidFill>
              </a:rPr>
              <a:t> </a:t>
            </a:r>
          </a:p>
          <a:p>
            <a:endParaRPr lang="fr-FR" dirty="0" smtClean="0">
              <a:solidFill>
                <a:srgbClr val="FF0000"/>
              </a:solidFill>
            </a:endParaRPr>
          </a:p>
          <a:p>
            <a:r>
              <a:rPr lang="fr-FR" dirty="0" smtClean="0">
                <a:solidFill>
                  <a:srgbClr val="FF0000"/>
                </a:solidFill>
              </a:rPr>
              <a:t>Et/ou Diaporama de Mme Bianco  (ex : extraits ci-dessous diapo 49 à 59)</a:t>
            </a:r>
          </a:p>
        </p:txBody>
      </p:sp>
      <p:sp>
        <p:nvSpPr>
          <p:cNvPr id="5" name="Espace réservé du pied de page 3"/>
          <p:cNvSpPr>
            <a:spLocks noGrp="1"/>
          </p:cNvSpPr>
          <p:nvPr>
            <p:ph type="ftr" sz="quarter" idx="11"/>
          </p:nvPr>
        </p:nvSpPr>
        <p:spPr>
          <a:xfrm>
            <a:off x="1979712"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19672" y="4262062"/>
            <a:ext cx="5400600" cy="707886"/>
          </a:xfrm>
          <a:prstGeom prst="rect">
            <a:avLst/>
          </a:prstGeom>
          <a:noFill/>
        </p:spPr>
        <p:txBody>
          <a:bodyPr wrap="square" rtlCol="0">
            <a:spAutoFit/>
          </a:bodyPr>
          <a:lstStyle/>
          <a:p>
            <a:r>
              <a:rPr lang="fr-FR" sz="4000" b="1" dirty="0" smtClean="0">
                <a:effectLst>
                  <a:outerShdw blurRad="38100" dist="38100" dir="2700000" algn="tl">
                    <a:srgbClr val="000000">
                      <a:alpha val="43137"/>
                    </a:srgbClr>
                  </a:outerShdw>
                </a:effectLst>
              </a:rPr>
              <a:t>Parole donnée à la salle </a:t>
            </a:r>
            <a:endParaRPr lang="fr-FR" sz="4000" b="1" dirty="0">
              <a:effectLst>
                <a:outerShdw blurRad="38100" dist="38100" dir="2700000" algn="tl">
                  <a:srgbClr val="000000">
                    <a:alpha val="43137"/>
                  </a:srgbClr>
                </a:outerShdw>
              </a:effectLst>
            </a:endParaRPr>
          </a:p>
        </p:txBody>
      </p:sp>
      <p:sp>
        <p:nvSpPr>
          <p:cNvPr id="5" name="Espace réservé du pied de page 3"/>
          <p:cNvSpPr>
            <a:spLocks noGrp="1"/>
          </p:cNvSpPr>
          <p:nvPr>
            <p:ph type="ftr" sz="quarter" idx="11"/>
          </p:nvPr>
        </p:nvSpPr>
        <p:spPr>
          <a:xfrm>
            <a:off x="1619672" y="6165304"/>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51520" y="1052736"/>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itre 1"/>
          <p:cNvSpPr txBox="1">
            <a:spLocks/>
          </p:cNvSpPr>
          <p:nvPr/>
        </p:nvSpPr>
        <p:spPr>
          <a:xfrm>
            <a:off x="575982" y="359195"/>
            <a:ext cx="8231843" cy="6215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i="1" dirty="0" smtClean="0">
                <a:solidFill>
                  <a:srgbClr val="0070C0"/>
                </a:solidFill>
                <a:latin typeface="+mn-lt"/>
              </a:rPr>
              <a:t>R22: </a:t>
            </a:r>
            <a:r>
              <a:rPr lang="fr-FR" sz="2400" dirty="0" smtClean="0">
                <a:solidFill>
                  <a:srgbClr val="0070C0"/>
                </a:solidFill>
                <a:latin typeface="+mn-lt"/>
              </a:rPr>
              <a:t>: Un enseignement structuré, systématique et explicite</a:t>
            </a:r>
          </a:p>
        </p:txBody>
      </p:sp>
      <p:sp>
        <p:nvSpPr>
          <p:cNvPr id="8" name="ZoneTexte 7"/>
          <p:cNvSpPr txBox="1"/>
          <p:nvPr/>
        </p:nvSpPr>
        <p:spPr>
          <a:xfrm>
            <a:off x="1" y="20621"/>
            <a:ext cx="3386055" cy="523220"/>
          </a:xfrm>
          <a:prstGeom prst="rect">
            <a:avLst/>
          </a:prstGeom>
          <a:noFill/>
        </p:spPr>
        <p:txBody>
          <a:bodyPr wrap="none" rtlCol="0">
            <a:spAutoFit/>
          </a:bodyPr>
          <a:lstStyle/>
          <a:p>
            <a:r>
              <a:rPr lang="fr-FR" sz="2800" dirty="0"/>
              <a:t>Les </a:t>
            </a:r>
            <a:r>
              <a:rPr lang="fr-FR" sz="2800" dirty="0" smtClean="0"/>
              <a:t>recommandations</a:t>
            </a:r>
            <a:endParaRPr lang="fr-FR" sz="2800" dirty="0"/>
          </a:p>
        </p:txBody>
      </p:sp>
      <p:sp>
        <p:nvSpPr>
          <p:cNvPr id="2" name="Espace réservé du contenu 1"/>
          <p:cNvSpPr>
            <a:spLocks noGrp="1"/>
          </p:cNvSpPr>
          <p:nvPr>
            <p:ph idx="1"/>
          </p:nvPr>
        </p:nvSpPr>
        <p:spPr>
          <a:xfrm>
            <a:off x="395536" y="1124744"/>
            <a:ext cx="8496944" cy="5582258"/>
          </a:xfrm>
        </p:spPr>
        <p:txBody>
          <a:bodyPr>
            <a:normAutofit fontScale="62500" lnSpcReduction="20000"/>
          </a:bodyPr>
          <a:lstStyle/>
          <a:p>
            <a:pPr marL="0" lvl="2" indent="0">
              <a:spcBef>
                <a:spcPts val="0"/>
              </a:spcBef>
              <a:spcAft>
                <a:spcPts val="600"/>
              </a:spcAft>
              <a:buNone/>
            </a:pPr>
            <a:r>
              <a:rPr lang="fr-FR" sz="2800" b="1" u="sng" dirty="0" smtClean="0">
                <a:sym typeface="Wingdings" pitchFamily="2" charset="2"/>
              </a:rPr>
              <a:t>PRINCIPES</a:t>
            </a:r>
          </a:p>
          <a:p>
            <a:pPr marL="800100" lvl="3" indent="-342900">
              <a:buFont typeface="Wingdings" charset="2"/>
              <a:buChar char="§"/>
            </a:pPr>
            <a:r>
              <a:rPr lang="fr-FR" sz="2900" b="1" dirty="0" smtClean="0">
                <a:sym typeface="Wingdings" pitchFamily="2" charset="2"/>
              </a:rPr>
              <a:t>Etayage et supervision</a:t>
            </a:r>
            <a:r>
              <a:rPr lang="fr-FR" sz="2900" dirty="0" smtClean="0">
                <a:sym typeface="Wingdings" pitchFamily="2" charset="2"/>
              </a:rPr>
              <a:t> de l’enseignant</a:t>
            </a:r>
            <a:endParaRPr lang="fr-FR" sz="2900" dirty="0" smtClean="0">
              <a:solidFill>
                <a:srgbClr val="C00000"/>
              </a:solidFill>
              <a:sym typeface="Wingdings" pitchFamily="2" charset="2"/>
            </a:endParaRPr>
          </a:p>
          <a:p>
            <a:pPr marL="695325" lvl="3" indent="0">
              <a:buNone/>
            </a:pPr>
            <a:r>
              <a:rPr lang="fr-FR" sz="2400" dirty="0" smtClean="0">
                <a:sym typeface="Wingdings" pitchFamily="2" charset="2"/>
              </a:rPr>
              <a:t>- Fixe les objectifs</a:t>
            </a:r>
          </a:p>
          <a:p>
            <a:pPr marL="695325" lvl="3" indent="0">
              <a:buNone/>
            </a:pPr>
            <a:r>
              <a:rPr lang="fr-FR" sz="2400" dirty="0" smtClean="0">
                <a:solidFill>
                  <a:schemeClr val="bg2">
                    <a:lumMod val="25000"/>
                  </a:schemeClr>
                </a:solidFill>
                <a:sym typeface="Wingdings" pitchFamily="2" charset="2"/>
              </a:rPr>
              <a:t>- Découpe l’activité en unités maîtrisable </a:t>
            </a:r>
            <a:r>
              <a:rPr lang="fr-FR" sz="2400" dirty="0" smtClean="0">
                <a:solidFill>
                  <a:srgbClr val="376092"/>
                </a:solidFill>
                <a:sym typeface="Wingdings" pitchFamily="2" charset="2"/>
              </a:rPr>
              <a:t>(centre l’attention sur les éléments structurants)</a:t>
            </a:r>
          </a:p>
          <a:p>
            <a:pPr marL="1038225" lvl="3" indent="-342900">
              <a:spcAft>
                <a:spcPts val="600"/>
              </a:spcAft>
              <a:buFontTx/>
              <a:buChar char="-"/>
            </a:pPr>
            <a:r>
              <a:rPr lang="fr-FR" sz="2400" dirty="0" smtClean="0">
                <a:solidFill>
                  <a:schemeClr val="bg2">
                    <a:lumMod val="25000"/>
                  </a:schemeClr>
                </a:solidFill>
                <a:sym typeface="Wingdings" pitchFamily="2" charset="2"/>
              </a:rPr>
              <a:t>Explicite - montre </a:t>
            </a:r>
            <a:r>
              <a:rPr lang="fr-FR" sz="2400" dirty="0" smtClean="0">
                <a:sym typeface="Wingdings" pitchFamily="2" charset="2"/>
              </a:rPr>
              <a:t>les procédures. </a:t>
            </a:r>
          </a:p>
          <a:p>
            <a:pPr marL="695325" lvl="3" indent="0">
              <a:spcAft>
                <a:spcPts val="600"/>
              </a:spcAft>
              <a:buNone/>
            </a:pPr>
            <a:r>
              <a:rPr lang="fr-FR" sz="2400" i="1" dirty="0" smtClean="0">
                <a:sym typeface="Wingdings" panose="05000000000000000000" pitchFamily="2" charset="2"/>
              </a:rPr>
              <a:t> </a:t>
            </a:r>
            <a:r>
              <a:rPr lang="fr-FR" sz="2400" i="1" dirty="0" smtClean="0"/>
              <a:t>l’enseignant </a:t>
            </a:r>
            <a:r>
              <a:rPr lang="fr-FR" sz="2400" i="1" dirty="0"/>
              <a:t>explicite les apprentissages visés </a:t>
            </a:r>
            <a:r>
              <a:rPr lang="fr-FR" sz="2400" i="1" dirty="0">
                <a:solidFill>
                  <a:srgbClr val="0070C0"/>
                </a:solidFill>
              </a:rPr>
              <a:t>(pourquoi</a:t>
            </a:r>
            <a:r>
              <a:rPr lang="fr-FR" sz="2400" i="1" dirty="0"/>
              <a:t>), les tâches, les procédures et les stratégies </a:t>
            </a:r>
            <a:r>
              <a:rPr lang="fr-FR" sz="2400" i="1" dirty="0">
                <a:solidFill>
                  <a:srgbClr val="0070C0"/>
                </a:solidFill>
              </a:rPr>
              <a:t>(comment) </a:t>
            </a:r>
            <a:r>
              <a:rPr lang="fr-FR" sz="2400" i="1" dirty="0"/>
              <a:t>et les apprentissages réalisés selon une </a:t>
            </a:r>
            <a:r>
              <a:rPr lang="fr-FR" sz="2400" i="1" dirty="0">
                <a:solidFill>
                  <a:schemeClr val="accent1"/>
                </a:solidFill>
              </a:rPr>
              <a:t>scénarisation didactique et pédagogique anticipée</a:t>
            </a:r>
            <a:endParaRPr lang="fr-FR" sz="2400" dirty="0" smtClean="0">
              <a:sym typeface="Wingdings" pitchFamily="2" charset="2"/>
            </a:endParaRPr>
          </a:p>
          <a:p>
            <a:pPr lvl="1">
              <a:buFont typeface="Wingdings" charset="2"/>
              <a:buChar char="§"/>
            </a:pPr>
            <a:r>
              <a:rPr lang="fr-FR" b="1" dirty="0" smtClean="0">
                <a:sym typeface="Wingdings" pitchFamily="2" charset="2"/>
              </a:rPr>
              <a:t>  Pratique guidée </a:t>
            </a:r>
          </a:p>
          <a:p>
            <a:pPr marL="763587" lvl="1" indent="0">
              <a:buNone/>
            </a:pPr>
            <a:r>
              <a:rPr lang="fr-FR" dirty="0" smtClean="0">
                <a:sym typeface="Wingdings" pitchFamily="2" charset="2"/>
              </a:rPr>
              <a:t>- L’élève réfléchit, applique et </a:t>
            </a:r>
            <a:r>
              <a:rPr lang="fr-FR" dirty="0" smtClean="0">
                <a:solidFill>
                  <a:schemeClr val="bg2">
                    <a:lumMod val="25000"/>
                  </a:schemeClr>
                </a:solidFill>
                <a:sym typeface="Wingdings" pitchFamily="2" charset="2"/>
              </a:rPr>
              <a:t>s’entraîne</a:t>
            </a:r>
            <a:r>
              <a:rPr lang="fr-FR" dirty="0" smtClean="0">
                <a:sym typeface="Wingdings" pitchFamily="2" charset="2"/>
              </a:rPr>
              <a:t> </a:t>
            </a:r>
            <a:r>
              <a:rPr lang="fr-FR" dirty="0" smtClean="0">
                <a:solidFill>
                  <a:srgbClr val="376092"/>
                </a:solidFill>
                <a:sym typeface="Wingdings" pitchFamily="2" charset="2"/>
              </a:rPr>
              <a:t>(verbaliser, justifier, argumenter)</a:t>
            </a:r>
          </a:p>
          <a:p>
            <a:pPr marL="769937" lvl="1" indent="0">
              <a:spcAft>
                <a:spcPts val="600"/>
              </a:spcAft>
              <a:buNone/>
            </a:pPr>
            <a:r>
              <a:rPr lang="fr-FR" dirty="0" smtClean="0">
                <a:sym typeface="Wingdings" pitchFamily="2" charset="2"/>
              </a:rPr>
              <a:t>- Maître et élèves </a:t>
            </a:r>
            <a:r>
              <a:rPr lang="fr-FR" dirty="0" smtClean="0">
                <a:solidFill>
                  <a:schemeClr val="bg2">
                    <a:lumMod val="25000"/>
                  </a:schemeClr>
                </a:solidFill>
                <a:sym typeface="Wingdings" pitchFamily="2" charset="2"/>
              </a:rPr>
              <a:t>coopèrent à l’appropriation d’une notion</a:t>
            </a:r>
            <a:r>
              <a:rPr lang="fr-FR" b="1" dirty="0" smtClean="0">
                <a:solidFill>
                  <a:schemeClr val="bg2">
                    <a:lumMod val="25000"/>
                  </a:schemeClr>
                </a:solidFill>
                <a:sym typeface="Wingdings" pitchFamily="2" charset="2"/>
              </a:rPr>
              <a:t> </a:t>
            </a:r>
            <a:r>
              <a:rPr lang="fr-FR" dirty="0" smtClean="0">
                <a:solidFill>
                  <a:srgbClr val="376092"/>
                </a:solidFill>
                <a:sym typeface="Wingdings" pitchFamily="2" charset="2"/>
              </a:rPr>
              <a:t>(la discussion et le débat)</a:t>
            </a:r>
            <a:endParaRPr lang="fr-FR" b="1" dirty="0" smtClean="0">
              <a:solidFill>
                <a:srgbClr val="376092"/>
              </a:solidFill>
              <a:sym typeface="Wingdings" pitchFamily="2" charset="2"/>
            </a:endParaRPr>
          </a:p>
          <a:p>
            <a:pPr lvl="1">
              <a:spcAft>
                <a:spcPts val="600"/>
              </a:spcAft>
              <a:buFont typeface="Wingdings" charset="2"/>
              <a:buChar char="§"/>
            </a:pPr>
            <a:r>
              <a:rPr lang="fr-FR" b="1" dirty="0" smtClean="0">
                <a:solidFill>
                  <a:schemeClr val="bg2">
                    <a:lumMod val="25000"/>
                  </a:schemeClr>
                </a:solidFill>
                <a:sym typeface="Wingdings" pitchFamily="2" charset="2"/>
              </a:rPr>
              <a:t>  </a:t>
            </a:r>
            <a:r>
              <a:rPr lang="fr-FR" b="1" dirty="0" smtClean="0">
                <a:sym typeface="Wingdings" pitchFamily="2" charset="2"/>
              </a:rPr>
              <a:t>Pratique individuelle, entraînement ; transfert </a:t>
            </a:r>
            <a:r>
              <a:rPr lang="fr-FR" dirty="0" smtClean="0">
                <a:solidFill>
                  <a:schemeClr val="bg2">
                    <a:lumMod val="25000"/>
                  </a:schemeClr>
                </a:solidFill>
                <a:sym typeface="Wingdings" pitchFamily="2" charset="2"/>
              </a:rPr>
              <a:t>de la gestion de l’activité du maitre à l’élève</a:t>
            </a:r>
          </a:p>
          <a:p>
            <a:pPr marL="457200" lvl="1" indent="0">
              <a:spcAft>
                <a:spcPts val="600"/>
              </a:spcAft>
              <a:buNone/>
            </a:pPr>
            <a:r>
              <a:rPr lang="fr-FR" i="1" dirty="0" smtClean="0">
                <a:solidFill>
                  <a:srgbClr val="0070C0"/>
                </a:solidFill>
                <a:sym typeface="Wingdings" panose="05000000000000000000" pitchFamily="2" charset="2"/>
              </a:rPr>
              <a:t> </a:t>
            </a:r>
            <a:r>
              <a:rPr lang="fr-FR" i="1" dirty="0" smtClean="0">
                <a:solidFill>
                  <a:srgbClr val="0070C0"/>
                </a:solidFill>
              </a:rPr>
              <a:t>Le </a:t>
            </a:r>
            <a:r>
              <a:rPr lang="fr-FR" i="1" dirty="0">
                <a:solidFill>
                  <a:srgbClr val="0070C0"/>
                </a:solidFill>
              </a:rPr>
              <a:t>rôle de l’enseignant est d'engager les élèves à réaliser ces tâches d'abord avec son aide puis de façon de plus en plus autonome.</a:t>
            </a:r>
            <a:endParaRPr lang="fr-FR" dirty="0" smtClean="0">
              <a:solidFill>
                <a:schemeClr val="bg2">
                  <a:lumMod val="25000"/>
                </a:schemeClr>
              </a:solidFill>
              <a:sym typeface="Wingdings" pitchFamily="2" charset="2"/>
            </a:endParaRPr>
          </a:p>
          <a:p>
            <a:pPr marL="719138" lvl="1" indent="-271463">
              <a:spcAft>
                <a:spcPts val="600"/>
              </a:spcAft>
              <a:buFont typeface="Wingdings" charset="2"/>
              <a:buChar char="§"/>
            </a:pPr>
            <a:r>
              <a:rPr lang="fr-FR" b="1" dirty="0" smtClean="0"/>
              <a:t>Intègre le rôle de l’oral: montrer et s’approprier </a:t>
            </a:r>
          </a:p>
          <a:p>
            <a:pPr marL="447675" lvl="1" indent="0">
              <a:spcAft>
                <a:spcPts val="600"/>
              </a:spcAft>
              <a:buNone/>
            </a:pPr>
            <a:r>
              <a:rPr lang="fr-FR" i="1" dirty="0" smtClean="0">
                <a:solidFill>
                  <a:srgbClr val="0070C0"/>
                </a:solidFill>
                <a:sym typeface="Wingdings" panose="05000000000000000000" pitchFamily="2" charset="2"/>
              </a:rPr>
              <a:t> </a:t>
            </a:r>
            <a:r>
              <a:rPr lang="fr-FR" i="1" dirty="0" smtClean="0">
                <a:solidFill>
                  <a:srgbClr val="0070C0"/>
                </a:solidFill>
              </a:rPr>
              <a:t>développe </a:t>
            </a:r>
            <a:r>
              <a:rPr lang="fr-FR" i="1" dirty="0">
                <a:solidFill>
                  <a:srgbClr val="0070C0"/>
                </a:solidFill>
              </a:rPr>
              <a:t>par </a:t>
            </a:r>
            <a:r>
              <a:rPr lang="fr-FR" dirty="0">
                <a:solidFill>
                  <a:srgbClr val="0070C0"/>
                </a:solidFill>
              </a:rPr>
              <a:t>ailleurs les capacités d’expression orale, faibles chez beaucoup d’élèves</a:t>
            </a:r>
            <a:endParaRPr lang="fr-FR" b="1" dirty="0" smtClean="0"/>
          </a:p>
          <a:p>
            <a:pPr marL="719138" lvl="1" indent="-271463">
              <a:spcAft>
                <a:spcPts val="600"/>
              </a:spcAft>
              <a:buFont typeface="Wingdings" charset="2"/>
              <a:buChar char="§"/>
            </a:pPr>
            <a:r>
              <a:rPr lang="fr-FR" b="1" dirty="0" err="1" smtClean="0"/>
              <a:t>Feed</a:t>
            </a:r>
            <a:r>
              <a:rPr lang="fr-FR" b="1" dirty="0" smtClean="0"/>
              <a:t> back et révision                                                           </a:t>
            </a:r>
            <a:r>
              <a:rPr lang="fr-FR" sz="1800" dirty="0" smtClean="0"/>
              <a:t>Maryse Bianco</a:t>
            </a:r>
          </a:p>
        </p:txBody>
      </p:sp>
    </p:spTree>
    <p:extLst>
      <p:ext uri="{BB962C8B-B14F-4D97-AF65-F5344CB8AC3E}">
        <p14:creationId xmlns:p14="http://schemas.microsoft.com/office/powerpoint/2010/main" xmlns="" val="38888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789040"/>
            <a:ext cx="7573853" cy="2103335"/>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sz="2000" dirty="0">
                <a:solidFill>
                  <a:schemeClr val="tx1"/>
                </a:solidFill>
              </a:rPr>
              <a:t>Pendant les quinze jours suivants, il allait faire très froid. D’abord la neige se mit à tomber. Comme ça, tout d’un coup, un matin, au moment même où Charlie </a:t>
            </a:r>
            <a:r>
              <a:rPr lang="fr-FR" sz="2000" dirty="0" err="1">
                <a:solidFill>
                  <a:schemeClr val="tx1"/>
                </a:solidFill>
              </a:rPr>
              <a:t>Bucket</a:t>
            </a:r>
            <a:r>
              <a:rPr lang="fr-FR" sz="2000" dirty="0">
                <a:solidFill>
                  <a:schemeClr val="tx1"/>
                </a:solidFill>
              </a:rPr>
              <a:t> s’habillait pour aller en classe. Par la fenêtre, il vit des gros flocons qui tournoyaient lentement dans un ciel glacial et livide.</a:t>
            </a:r>
          </a:p>
          <a:p>
            <a:r>
              <a:rPr lang="fr-FR" sz="2000" i="1" dirty="0">
                <a:solidFill>
                  <a:schemeClr val="tx1"/>
                </a:solidFill>
              </a:rPr>
              <a:t>D’après Charlie et la chocolaterie (Roald Dahl)</a:t>
            </a:r>
          </a:p>
        </p:txBody>
      </p:sp>
      <p:cxnSp>
        <p:nvCxnSpPr>
          <p:cNvPr id="11" name="Connecteur droit 10"/>
          <p:cNvCxnSpPr/>
          <p:nvPr/>
        </p:nvCxnSpPr>
        <p:spPr>
          <a:xfrm>
            <a:off x="179512" y="1124744"/>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23528" y="1196752"/>
            <a:ext cx="7934979" cy="1284846"/>
          </a:xfrm>
        </p:spPr>
        <p:txBody>
          <a:bodyPr>
            <a:noAutofit/>
          </a:bodyPr>
          <a:lstStyle/>
          <a:p>
            <a:pPr algn="l"/>
            <a:r>
              <a:rPr lang="fr-FR" sz="2800" dirty="0"/>
              <a:t>Inférences de connaissances: </a:t>
            </a:r>
            <a:r>
              <a:rPr lang="fr-FR" sz="2800" b="1" dirty="0" smtClean="0"/>
              <a:t>Stratégie </a:t>
            </a:r>
            <a:r>
              <a:rPr lang="fr-FR" sz="2800" b="1" dirty="0"/>
              <a:t>du </a:t>
            </a:r>
            <a:r>
              <a:rPr lang="fr-FR" sz="2800" b="1" dirty="0" smtClean="0"/>
              <a:t>maçon </a:t>
            </a:r>
            <a:r>
              <a:rPr lang="fr-FR" sz="2800" dirty="0" smtClean="0"/>
              <a:t/>
            </a:r>
            <a:br>
              <a:rPr lang="fr-FR" sz="2800" dirty="0" smtClean="0"/>
            </a:br>
            <a:r>
              <a:rPr lang="fr-FR" sz="2800" dirty="0" smtClean="0"/>
              <a:t>je construis </a:t>
            </a:r>
            <a:r>
              <a:rPr lang="fr-FR" sz="2800" dirty="0"/>
              <a:t>ma compréhension avec 3 briques : </a:t>
            </a:r>
            <a:r>
              <a:rPr lang="fr-FR" sz="3200" dirty="0"/>
              <a:t>				</a:t>
            </a:r>
          </a:p>
        </p:txBody>
      </p:sp>
      <p:sp>
        <p:nvSpPr>
          <p:cNvPr id="3" name="Espace réservé du contenu 2"/>
          <p:cNvSpPr>
            <a:spLocks noGrp="1"/>
          </p:cNvSpPr>
          <p:nvPr>
            <p:ph idx="1"/>
          </p:nvPr>
        </p:nvSpPr>
        <p:spPr>
          <a:xfrm>
            <a:off x="323636" y="2304401"/>
            <a:ext cx="7819884" cy="1369471"/>
          </a:xfrm>
        </p:spPr>
        <p:txBody>
          <a:bodyPr>
            <a:normAutofit fontScale="40000" lnSpcReduction="20000"/>
          </a:bodyPr>
          <a:lstStyle/>
          <a:p>
            <a:pPr marL="719138" indent="0">
              <a:buNone/>
            </a:pPr>
            <a:r>
              <a:rPr lang="fr-FR" sz="4200" b="1" dirty="0" smtClean="0"/>
              <a:t>1- Etayage </a:t>
            </a:r>
            <a:r>
              <a:rPr lang="fr-FR" sz="4200" b="1" dirty="0"/>
              <a:t>et supervision </a:t>
            </a:r>
            <a:endParaRPr lang="fr-FR" sz="4200" dirty="0"/>
          </a:p>
          <a:p>
            <a:pPr marL="268288" indent="0">
              <a:buNone/>
              <a:tabLst>
                <a:tab pos="268288" algn="l"/>
              </a:tabLst>
            </a:pPr>
            <a:r>
              <a:rPr lang="fr-FR" sz="5100" b="1" dirty="0" smtClean="0"/>
              <a:t>Modelage</a:t>
            </a:r>
            <a:r>
              <a:rPr lang="fr-FR" sz="4200" dirty="0" smtClean="0"/>
              <a:t>				</a:t>
            </a:r>
          </a:p>
          <a:p>
            <a:pPr marL="1436688" indent="-1436688">
              <a:buNone/>
            </a:pPr>
            <a:r>
              <a:rPr lang="fr-FR" sz="4200" dirty="0" smtClean="0"/>
              <a:t>	Nous allons lire ce texte et chercher les réponses aux questions: </a:t>
            </a:r>
          </a:p>
          <a:p>
            <a:pPr marL="1436688" indent="-1436688">
              <a:buNone/>
            </a:pPr>
            <a:r>
              <a:rPr lang="fr-FR" sz="4200" dirty="0"/>
              <a:t>	Qui est Charlie </a:t>
            </a:r>
            <a:r>
              <a:rPr lang="fr-FR" sz="4200" dirty="0" err="1"/>
              <a:t>Bucket</a:t>
            </a:r>
            <a:r>
              <a:rPr lang="fr-FR" sz="4200" dirty="0"/>
              <a:t> </a:t>
            </a:r>
            <a:r>
              <a:rPr lang="fr-FR" sz="4200" dirty="0" smtClean="0"/>
              <a:t>? </a:t>
            </a:r>
            <a:r>
              <a:rPr lang="fr-FR" sz="4200" dirty="0"/>
              <a:t>Q</a:t>
            </a:r>
            <a:r>
              <a:rPr lang="fr-FR" sz="4200" dirty="0" smtClean="0"/>
              <a:t>uand </a:t>
            </a:r>
            <a:r>
              <a:rPr lang="fr-FR" sz="4200" dirty="0"/>
              <a:t>se passe l’évènement ? Où  se situe l’évènement ? </a:t>
            </a:r>
            <a:endParaRPr lang="fr-FR" sz="4200" dirty="0" smtClean="0"/>
          </a:p>
          <a:p>
            <a:pPr marL="0" indent="0">
              <a:buNone/>
            </a:pPr>
            <a:endParaRPr lang="fr-FR" dirty="0"/>
          </a:p>
        </p:txBody>
      </p:sp>
      <p:pic>
        <p:nvPicPr>
          <p:cNvPr id="6" name="Image 5"/>
          <p:cNvPicPr>
            <a:picLocks noChangeAspect="1"/>
          </p:cNvPicPr>
          <p:nvPr/>
        </p:nvPicPr>
        <p:blipFill>
          <a:blip r:embed="rId3" cstate="print"/>
          <a:stretch>
            <a:fillRect/>
          </a:stretch>
        </p:blipFill>
        <p:spPr>
          <a:xfrm>
            <a:off x="7976965" y="128423"/>
            <a:ext cx="935317" cy="1123897"/>
          </a:xfrm>
          <a:prstGeom prst="rect">
            <a:avLst/>
          </a:prstGeom>
        </p:spPr>
      </p:pic>
      <p:grpSp>
        <p:nvGrpSpPr>
          <p:cNvPr id="4" name="Groupe 30"/>
          <p:cNvGrpSpPr/>
          <p:nvPr/>
        </p:nvGrpSpPr>
        <p:grpSpPr>
          <a:xfrm>
            <a:off x="7884368" y="1082163"/>
            <a:ext cx="1247038" cy="2653471"/>
            <a:chOff x="10455455" y="2092606"/>
            <a:chExt cx="1444014" cy="2658235"/>
          </a:xfrm>
        </p:grpSpPr>
        <p:grpSp>
          <p:nvGrpSpPr>
            <p:cNvPr id="5" name="Groupe 31"/>
            <p:cNvGrpSpPr/>
            <p:nvPr/>
          </p:nvGrpSpPr>
          <p:grpSpPr>
            <a:xfrm>
              <a:off x="10476199" y="3710173"/>
              <a:ext cx="1391681" cy="1040668"/>
              <a:chOff x="5596222" y="1804425"/>
              <a:chExt cx="1319389" cy="1188000"/>
            </a:xfrm>
          </p:grpSpPr>
          <p:pic>
            <p:nvPicPr>
              <p:cNvPr id="39" name="Image 38"/>
              <p:cNvPicPr>
                <a:picLocks noChangeAspect="1"/>
              </p:cNvPicPr>
              <p:nvPr/>
            </p:nvPicPr>
            <p:blipFill>
              <a:blip r:embed="rId4" cstate="print"/>
              <a:stretch>
                <a:fillRect/>
              </a:stretch>
            </p:blipFill>
            <p:spPr>
              <a:xfrm>
                <a:off x="5596222" y="1804425"/>
                <a:ext cx="1188000" cy="1188000"/>
              </a:xfrm>
              <a:prstGeom prst="rect">
                <a:avLst/>
              </a:prstGeom>
            </p:spPr>
          </p:pic>
          <p:sp>
            <p:nvSpPr>
              <p:cNvPr id="40" name="ZoneTexte 39"/>
              <p:cNvSpPr txBox="1"/>
              <p:nvPr/>
            </p:nvSpPr>
            <p:spPr>
              <a:xfrm>
                <a:off x="5971007" y="2181253"/>
                <a:ext cx="944604" cy="422377"/>
              </a:xfrm>
              <a:prstGeom prst="rect">
                <a:avLst/>
              </a:prstGeom>
              <a:noFill/>
            </p:spPr>
            <p:txBody>
              <a:bodyPr wrap="none" rtlCol="0">
                <a:spAutoFit/>
              </a:bodyPr>
              <a:lstStyle/>
              <a:p>
                <a:r>
                  <a:rPr lang="fr-FR" dirty="0">
                    <a:solidFill>
                      <a:schemeClr val="bg1"/>
                    </a:solidFill>
                  </a:rPr>
                  <a:t>Où ? </a:t>
                </a:r>
              </a:p>
            </p:txBody>
          </p:sp>
        </p:grpSp>
        <p:grpSp>
          <p:nvGrpSpPr>
            <p:cNvPr id="8" name="Groupe 32"/>
            <p:cNvGrpSpPr/>
            <p:nvPr/>
          </p:nvGrpSpPr>
          <p:grpSpPr>
            <a:xfrm>
              <a:off x="10455455" y="2871286"/>
              <a:ext cx="1322393" cy="1040668"/>
              <a:chOff x="3665626" y="1818998"/>
              <a:chExt cx="1253700" cy="1188000"/>
            </a:xfrm>
          </p:grpSpPr>
          <p:pic>
            <p:nvPicPr>
              <p:cNvPr id="37" name="Image 36"/>
              <p:cNvPicPr>
                <a:picLocks noChangeAspect="1"/>
              </p:cNvPicPr>
              <p:nvPr/>
            </p:nvPicPr>
            <p:blipFill>
              <a:blip r:embed="rId4" cstate="print"/>
              <a:stretch>
                <a:fillRect/>
              </a:stretch>
            </p:blipFill>
            <p:spPr>
              <a:xfrm>
                <a:off x="3665626" y="1818998"/>
                <a:ext cx="1188000" cy="1188000"/>
              </a:xfrm>
              <a:prstGeom prst="rect">
                <a:avLst/>
              </a:prstGeom>
            </p:spPr>
          </p:pic>
          <p:sp>
            <p:nvSpPr>
              <p:cNvPr id="38" name="Rectangle 37"/>
              <p:cNvSpPr/>
              <p:nvPr/>
            </p:nvSpPr>
            <p:spPr>
              <a:xfrm>
                <a:off x="3833865" y="2178743"/>
                <a:ext cx="1085461" cy="739160"/>
              </a:xfrm>
              <a:prstGeom prst="rect">
                <a:avLst/>
              </a:prstGeom>
            </p:spPr>
            <p:txBody>
              <a:bodyPr wrap="square">
                <a:spAutoFit/>
              </a:bodyPr>
              <a:lstStyle/>
              <a:p>
                <a:r>
                  <a:rPr lang="fr-FR" dirty="0">
                    <a:solidFill>
                      <a:schemeClr val="bg1"/>
                    </a:solidFill>
                  </a:rPr>
                  <a:t>Quand ? </a:t>
                </a:r>
              </a:p>
            </p:txBody>
          </p:sp>
        </p:grpSp>
        <p:grpSp>
          <p:nvGrpSpPr>
            <p:cNvPr id="9" name="Groupe 33"/>
            <p:cNvGrpSpPr/>
            <p:nvPr/>
          </p:nvGrpSpPr>
          <p:grpSpPr>
            <a:xfrm>
              <a:off x="10465827" y="2092606"/>
              <a:ext cx="1433642" cy="1040668"/>
              <a:chOff x="7500874" y="1818585"/>
              <a:chExt cx="1359170" cy="1188000"/>
            </a:xfrm>
          </p:grpSpPr>
          <p:pic>
            <p:nvPicPr>
              <p:cNvPr id="35" name="Image 34"/>
              <p:cNvPicPr>
                <a:picLocks noChangeAspect="1"/>
              </p:cNvPicPr>
              <p:nvPr/>
            </p:nvPicPr>
            <p:blipFill>
              <a:blip r:embed="rId4" cstate="print"/>
              <a:stretch>
                <a:fillRect/>
              </a:stretch>
            </p:blipFill>
            <p:spPr>
              <a:xfrm>
                <a:off x="7500874" y="1818585"/>
                <a:ext cx="1188000" cy="1188000"/>
              </a:xfrm>
              <a:prstGeom prst="rect">
                <a:avLst/>
              </a:prstGeom>
            </p:spPr>
          </p:pic>
          <p:sp>
            <p:nvSpPr>
              <p:cNvPr id="36" name="ZoneTexte 35"/>
              <p:cNvSpPr txBox="1"/>
              <p:nvPr/>
            </p:nvSpPr>
            <p:spPr>
              <a:xfrm>
                <a:off x="7836573" y="2191587"/>
                <a:ext cx="1023471" cy="422377"/>
              </a:xfrm>
              <a:prstGeom prst="rect">
                <a:avLst/>
              </a:prstGeom>
              <a:noFill/>
            </p:spPr>
            <p:txBody>
              <a:bodyPr wrap="none" rtlCol="0">
                <a:spAutoFit/>
              </a:bodyPr>
              <a:lstStyle/>
              <a:p>
                <a:r>
                  <a:rPr lang="fr-FR" dirty="0">
                    <a:solidFill>
                      <a:schemeClr val="bg1"/>
                    </a:solidFill>
                  </a:rPr>
                  <a:t>Qui ? </a:t>
                </a:r>
              </a:p>
            </p:txBody>
          </p:sp>
        </p:grpSp>
      </p:grpSp>
      <p:sp>
        <p:nvSpPr>
          <p:cNvPr id="41" name="ZoneTexte 40"/>
          <p:cNvSpPr txBox="1"/>
          <p:nvPr/>
        </p:nvSpPr>
        <p:spPr>
          <a:xfrm>
            <a:off x="73021" y="6512769"/>
            <a:ext cx="1358834" cy="276999"/>
          </a:xfrm>
          <a:prstGeom prst="rect">
            <a:avLst/>
          </a:prstGeom>
          <a:noFill/>
          <a:ln>
            <a:solidFill>
              <a:schemeClr val="tx1"/>
            </a:solidFill>
          </a:ln>
        </p:spPr>
        <p:txBody>
          <a:bodyPr wrap="none" rtlCol="0">
            <a:spAutoFit/>
          </a:bodyPr>
          <a:lstStyle/>
          <a:p>
            <a:r>
              <a:rPr lang="fr-FR" sz="1200" dirty="0" smtClean="0"/>
              <a:t>Lima, Bianco, 2016</a:t>
            </a:r>
            <a:endParaRPr lang="fr-FR" sz="1200" dirty="0"/>
          </a:p>
        </p:txBody>
      </p:sp>
      <p:sp>
        <p:nvSpPr>
          <p:cNvPr id="20" name="Titre 1"/>
          <p:cNvSpPr txBox="1">
            <a:spLocks/>
          </p:cNvSpPr>
          <p:nvPr/>
        </p:nvSpPr>
        <p:spPr>
          <a:xfrm>
            <a:off x="251520" y="260648"/>
            <a:ext cx="8531258"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600" b="1" i="1" dirty="0" smtClean="0">
                <a:solidFill>
                  <a:srgbClr val="0070C0"/>
                </a:solidFill>
                <a:latin typeface="+mn-lt"/>
              </a:rPr>
              <a:t>R22: </a:t>
            </a:r>
            <a:r>
              <a:rPr lang="fr-FR" sz="2600" dirty="0" smtClean="0">
                <a:solidFill>
                  <a:srgbClr val="0070C0"/>
                </a:solidFill>
                <a:latin typeface="+mn-lt"/>
              </a:rPr>
              <a:t>: Un enseignement structuré, systématique </a:t>
            </a:r>
          </a:p>
          <a:p>
            <a:pPr algn="just"/>
            <a:r>
              <a:rPr lang="fr-FR" sz="2600" dirty="0" smtClean="0">
                <a:solidFill>
                  <a:srgbClr val="0070C0"/>
                </a:solidFill>
                <a:latin typeface="+mn-lt"/>
              </a:rPr>
              <a:t>et explicite</a:t>
            </a:r>
          </a:p>
        </p:txBody>
      </p:sp>
      <p:sp>
        <p:nvSpPr>
          <p:cNvPr id="21" name="ZoneTexte 20"/>
          <p:cNvSpPr txBox="1"/>
          <p:nvPr/>
        </p:nvSpPr>
        <p:spPr>
          <a:xfrm>
            <a:off x="37291" y="-8340"/>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xmlns="" val="2362089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7248" y="913401"/>
            <a:ext cx="8629650" cy="887764"/>
          </a:xfrm>
        </p:spPr>
        <p:txBody>
          <a:bodyPr>
            <a:noAutofit/>
          </a:bodyPr>
          <a:lstStyle/>
          <a:p>
            <a:pPr algn="l"/>
            <a:r>
              <a:rPr lang="fr-FR" sz="3200" dirty="0"/>
              <a:t>			</a:t>
            </a:r>
          </a:p>
        </p:txBody>
      </p:sp>
      <p:sp>
        <p:nvSpPr>
          <p:cNvPr id="3" name="Espace réservé du contenu 2"/>
          <p:cNvSpPr>
            <a:spLocks noGrp="1"/>
          </p:cNvSpPr>
          <p:nvPr>
            <p:ph idx="1"/>
          </p:nvPr>
        </p:nvSpPr>
        <p:spPr>
          <a:xfrm>
            <a:off x="179512" y="1124744"/>
            <a:ext cx="7927498" cy="5517232"/>
          </a:xfrm>
        </p:spPr>
        <p:txBody>
          <a:bodyPr>
            <a:normAutofit fontScale="25000" lnSpcReduction="20000"/>
          </a:bodyPr>
          <a:lstStyle/>
          <a:p>
            <a:pPr marL="719138" indent="0">
              <a:buNone/>
            </a:pPr>
            <a:r>
              <a:rPr lang="fr-FR" sz="7200" dirty="0" smtClean="0"/>
              <a:t>Inférences de connaissances: </a:t>
            </a:r>
            <a:r>
              <a:rPr lang="fr-FR" sz="7200" b="1" dirty="0" smtClean="0"/>
              <a:t>Stratégie du maçon; </a:t>
            </a:r>
            <a:r>
              <a:rPr lang="fr-FR" sz="7200" dirty="0" smtClean="0"/>
              <a:t>je construis ma compréhension avec 3 briques : 	</a:t>
            </a:r>
            <a:endParaRPr lang="fr-FR" sz="7200" b="1" dirty="0" smtClean="0"/>
          </a:p>
          <a:p>
            <a:pPr marL="719138" indent="0">
              <a:buNone/>
            </a:pPr>
            <a:endParaRPr lang="fr-FR" b="1" dirty="0" smtClean="0"/>
          </a:p>
          <a:p>
            <a:pPr marL="719138" indent="0">
              <a:buNone/>
            </a:pPr>
            <a:r>
              <a:rPr lang="fr-FR" sz="6200" b="1" dirty="0" smtClean="0"/>
              <a:t>1- Etayage </a:t>
            </a:r>
            <a:r>
              <a:rPr lang="fr-FR" sz="6200" b="1" dirty="0"/>
              <a:t>et supervision </a:t>
            </a:r>
            <a:endParaRPr lang="fr-FR" sz="6200" dirty="0"/>
          </a:p>
          <a:p>
            <a:pPr marL="0" indent="0">
              <a:buNone/>
            </a:pPr>
            <a:r>
              <a:rPr lang="fr-FR" sz="6200" b="1" dirty="0" smtClean="0"/>
              <a:t>Modelage</a:t>
            </a:r>
            <a:r>
              <a:rPr lang="fr-FR" sz="6200" dirty="0" smtClean="0"/>
              <a:t>	</a:t>
            </a:r>
            <a:r>
              <a:rPr lang="fr-FR" sz="6200" b="1" i="1" dirty="0" smtClean="0"/>
              <a:t>Quand </a:t>
            </a:r>
            <a:r>
              <a:rPr lang="fr-FR" sz="6200" b="1" i="1" dirty="0"/>
              <a:t>je lis</a:t>
            </a:r>
            <a:r>
              <a:rPr lang="fr-FR" sz="6200" i="1" dirty="0"/>
              <a:t> </a:t>
            </a:r>
            <a:r>
              <a:rPr lang="fr-FR" sz="6200" i="1" dirty="0" smtClean="0"/>
              <a:t>:</a:t>
            </a:r>
          </a:p>
          <a:p>
            <a:pPr marL="0" indent="0">
              <a:buNone/>
            </a:pPr>
            <a:endParaRPr lang="fr-FR" sz="5000" dirty="0"/>
          </a:p>
          <a:p>
            <a:pPr marL="0" indent="0">
              <a:buNone/>
            </a:pPr>
            <a:r>
              <a:rPr lang="fr-FR" sz="5000" dirty="0" smtClean="0"/>
              <a:t> </a:t>
            </a:r>
          </a:p>
          <a:p>
            <a:pPr marL="0" indent="0">
              <a:buNone/>
            </a:pPr>
            <a:endParaRPr lang="fr-FR" sz="5000" dirty="0" smtClean="0"/>
          </a:p>
          <a:p>
            <a:pPr marL="0" indent="0">
              <a:buNone/>
            </a:pPr>
            <a:endParaRPr lang="fr-FR" sz="8000" b="1" i="1" dirty="0" smtClean="0"/>
          </a:p>
          <a:p>
            <a:pPr marL="0" indent="0">
              <a:buNone/>
            </a:pPr>
            <a:endParaRPr lang="fr-FR" sz="3700" b="1" i="1" dirty="0" smtClean="0"/>
          </a:p>
          <a:p>
            <a:pPr marL="0" indent="0">
              <a:buNone/>
            </a:pPr>
            <a:endParaRPr lang="fr-FR" sz="5500" b="1" i="1" dirty="0" smtClean="0"/>
          </a:p>
          <a:p>
            <a:pPr marL="0" indent="0">
              <a:buNone/>
            </a:pPr>
            <a:r>
              <a:rPr lang="fr-FR" sz="5500" b="1" i="1" dirty="0" smtClean="0"/>
              <a:t>On ne </a:t>
            </a:r>
            <a:r>
              <a:rPr lang="fr-FR" sz="5500" b="1" i="1" dirty="0"/>
              <a:t>dit </a:t>
            </a:r>
            <a:r>
              <a:rPr lang="fr-FR" sz="5500" b="1" i="1" dirty="0" smtClean="0"/>
              <a:t>ni </a:t>
            </a:r>
            <a:r>
              <a:rPr lang="fr-FR" sz="5500" b="1" i="1" dirty="0"/>
              <a:t>qui est Charlie </a:t>
            </a:r>
            <a:r>
              <a:rPr lang="fr-FR" sz="5500" b="1" i="1" dirty="0" err="1" smtClean="0"/>
              <a:t>Bucket</a:t>
            </a:r>
            <a:r>
              <a:rPr lang="fr-FR" sz="5500" b="1" i="1" dirty="0" smtClean="0"/>
              <a:t>, </a:t>
            </a:r>
            <a:r>
              <a:rPr lang="fr-FR" sz="5500" b="1" i="1" dirty="0"/>
              <a:t>ni où </a:t>
            </a:r>
            <a:r>
              <a:rPr lang="fr-FR" sz="5500" b="1" i="1" dirty="0" smtClean="0"/>
              <a:t>et quand l’histoire </a:t>
            </a:r>
            <a:r>
              <a:rPr lang="fr-FR" sz="5500" b="1" i="1" dirty="0"/>
              <a:t>se passe, </a:t>
            </a:r>
            <a:r>
              <a:rPr lang="fr-FR" sz="5500" b="1" i="1" dirty="0" smtClean="0"/>
              <a:t>. </a:t>
            </a:r>
          </a:p>
          <a:p>
            <a:pPr marL="989013" indent="0">
              <a:buNone/>
            </a:pPr>
            <a:endParaRPr lang="fr-FR" b="1" i="1" dirty="0" smtClean="0"/>
          </a:p>
          <a:p>
            <a:pPr marL="989013" indent="0">
              <a:buNone/>
            </a:pPr>
            <a:r>
              <a:rPr lang="fr-FR" sz="7200" b="1" i="1" dirty="0" smtClean="0"/>
              <a:t>1- Je m’interroge </a:t>
            </a:r>
            <a:r>
              <a:rPr lang="fr-FR" sz="7200" i="1" dirty="0" smtClean="0"/>
              <a:t>: </a:t>
            </a:r>
            <a:r>
              <a:rPr lang="fr-FR" sz="7200" i="1" dirty="0"/>
              <a:t>qui est Charlie </a:t>
            </a:r>
            <a:r>
              <a:rPr lang="fr-FR" sz="7200" i="1" dirty="0" err="1"/>
              <a:t>Bucket</a:t>
            </a:r>
            <a:r>
              <a:rPr lang="fr-FR" sz="7200" i="1" dirty="0"/>
              <a:t> ? </a:t>
            </a:r>
          </a:p>
          <a:p>
            <a:pPr marL="989013" indent="0">
              <a:buNone/>
            </a:pPr>
            <a:r>
              <a:rPr lang="fr-FR" sz="7200" b="1" i="1" dirty="0" smtClean="0"/>
              <a:t>2- Je lis </a:t>
            </a:r>
            <a:r>
              <a:rPr lang="fr-FR" sz="7200" i="1" dirty="0" smtClean="0"/>
              <a:t>:  </a:t>
            </a:r>
            <a:r>
              <a:rPr lang="fr-FR" sz="7200" i="1" dirty="0"/>
              <a:t>que Charlie </a:t>
            </a:r>
            <a:r>
              <a:rPr lang="fr-FR" sz="7200" i="1" dirty="0" err="1"/>
              <a:t>Bucket</a:t>
            </a:r>
            <a:r>
              <a:rPr lang="fr-FR" sz="7200" i="1" dirty="0"/>
              <a:t> se prépare pour aller en classe. </a:t>
            </a:r>
          </a:p>
          <a:p>
            <a:pPr marL="989013" indent="0">
              <a:buNone/>
            </a:pPr>
            <a:r>
              <a:rPr lang="fr-FR" sz="7200" b="1" i="1" dirty="0" smtClean="0"/>
              <a:t>3- Je </a:t>
            </a:r>
            <a:r>
              <a:rPr lang="fr-FR" sz="7200" b="1" i="1" dirty="0"/>
              <a:t>sais</a:t>
            </a:r>
            <a:r>
              <a:rPr lang="fr-FR" sz="7200" i="1" dirty="0"/>
              <a:t> : que les enfants et les professeurs vont en classe le matin. </a:t>
            </a:r>
          </a:p>
          <a:p>
            <a:pPr marL="2062163" indent="-1073150">
              <a:buNone/>
            </a:pPr>
            <a:r>
              <a:rPr lang="fr-FR" sz="7200" b="1" i="1" dirty="0" smtClean="0"/>
              <a:t>4- Je construis </a:t>
            </a:r>
            <a:r>
              <a:rPr lang="fr-FR" sz="7200" i="1" dirty="0"/>
              <a:t>: Charlie est un enfant ou un professeur. Là je ne peux pas savoir exactement et j’en apprendrais certainement plus en lisant la suite de l’histoire. </a:t>
            </a:r>
          </a:p>
          <a:p>
            <a:pPr marL="0" indent="0">
              <a:buNone/>
            </a:pPr>
            <a:endParaRPr lang="fr-FR" i="1" dirty="0" smtClean="0"/>
          </a:p>
          <a:p>
            <a:pPr marL="0" indent="0">
              <a:buNone/>
            </a:pPr>
            <a:r>
              <a:rPr lang="fr-FR" sz="7200" i="1" dirty="0" smtClean="0"/>
              <a:t>Pour </a:t>
            </a:r>
            <a:r>
              <a:rPr lang="fr-FR" sz="7200" i="1" dirty="0"/>
              <a:t>comprendre où, quand se passe l’action </a:t>
            </a:r>
            <a:r>
              <a:rPr lang="fr-FR" sz="7200" i="1" dirty="0" smtClean="0"/>
              <a:t>et </a:t>
            </a:r>
            <a:r>
              <a:rPr lang="fr-FR" sz="7200" i="1" dirty="0"/>
              <a:t>qui </a:t>
            </a:r>
            <a:r>
              <a:rPr lang="fr-FR" sz="7200" i="1" dirty="0" smtClean="0"/>
              <a:t>est le personnage, </a:t>
            </a:r>
            <a:r>
              <a:rPr lang="fr-FR" sz="7200" i="1" dirty="0"/>
              <a:t>lorsque ce n’est pas </a:t>
            </a:r>
            <a:r>
              <a:rPr lang="fr-FR" sz="7200" i="1" dirty="0" smtClean="0"/>
              <a:t>dit, </a:t>
            </a:r>
          </a:p>
          <a:p>
            <a:pPr marL="0" indent="0">
              <a:buNone/>
            </a:pPr>
            <a:r>
              <a:rPr lang="fr-FR" sz="7200" i="1" dirty="0" smtClean="0"/>
              <a:t>1-Je </a:t>
            </a:r>
            <a:r>
              <a:rPr lang="fr-FR" sz="7200" i="1" dirty="0"/>
              <a:t>m’interroge sur les informations manquantes, 2-je </a:t>
            </a:r>
            <a:r>
              <a:rPr lang="fr-FR" sz="7200" i="1" dirty="0" smtClean="0"/>
              <a:t>relis </a:t>
            </a:r>
            <a:r>
              <a:rPr lang="fr-FR" sz="7200" i="1" dirty="0"/>
              <a:t>pour trouver des informations dans le texte et 3-je complète avec mes connaissances pour 4-construire des réponses à </a:t>
            </a:r>
            <a:r>
              <a:rPr lang="fr-FR" sz="7200" i="1" u="sng" dirty="0"/>
              <a:t>mes</a:t>
            </a:r>
            <a:r>
              <a:rPr lang="fr-FR" sz="7200" i="1" dirty="0"/>
              <a:t> questions</a:t>
            </a:r>
            <a:r>
              <a:rPr lang="fr-FR" sz="5500" i="1" dirty="0"/>
              <a:t>. </a:t>
            </a:r>
          </a:p>
        </p:txBody>
      </p:sp>
      <p:sp>
        <p:nvSpPr>
          <p:cNvPr id="7" name="Rectangle 6"/>
          <p:cNvSpPr/>
          <p:nvPr/>
        </p:nvSpPr>
        <p:spPr>
          <a:xfrm>
            <a:off x="251520" y="2276872"/>
            <a:ext cx="7560840" cy="98026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i="1" dirty="0">
                <a:solidFill>
                  <a:schemeClr val="tx1"/>
                </a:solidFill>
              </a:rPr>
              <a:t>Pendant les quinze jours suivants, il allait faire très froid. D’abord la neige se mit à tomber. Comme ça, tout d’un coup, un matin, au moment même où Charlie </a:t>
            </a:r>
            <a:r>
              <a:rPr lang="fr-FR" sz="1600" i="1" dirty="0" err="1">
                <a:solidFill>
                  <a:schemeClr val="tx1"/>
                </a:solidFill>
              </a:rPr>
              <a:t>Bucket</a:t>
            </a:r>
            <a:r>
              <a:rPr lang="fr-FR" sz="1600" i="1" dirty="0">
                <a:solidFill>
                  <a:schemeClr val="tx1"/>
                </a:solidFill>
              </a:rPr>
              <a:t> s’habillait pour aller en classe. Par la fenêtre, il vit des gros flocons qui tournoyaient lentement dans un ciel glacial et livide</a:t>
            </a:r>
            <a:r>
              <a:rPr lang="fr-FR" sz="1600" i="1" dirty="0" smtClean="0">
                <a:solidFill>
                  <a:schemeClr val="tx1"/>
                </a:solidFill>
              </a:rPr>
              <a:t>.</a:t>
            </a:r>
            <a:endParaRPr lang="fr-FR" sz="1600" i="1" dirty="0">
              <a:solidFill>
                <a:schemeClr val="tx1"/>
              </a:solidFill>
            </a:endParaRPr>
          </a:p>
        </p:txBody>
      </p:sp>
      <p:cxnSp>
        <p:nvCxnSpPr>
          <p:cNvPr id="11" name="Connecteur droit 10"/>
          <p:cNvCxnSpPr/>
          <p:nvPr/>
        </p:nvCxnSpPr>
        <p:spPr>
          <a:xfrm>
            <a:off x="387248" y="992118"/>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Image 5"/>
          <p:cNvPicPr>
            <a:picLocks noChangeAspect="1"/>
          </p:cNvPicPr>
          <p:nvPr/>
        </p:nvPicPr>
        <p:blipFill>
          <a:blip r:embed="rId3" cstate="print"/>
          <a:stretch>
            <a:fillRect/>
          </a:stretch>
        </p:blipFill>
        <p:spPr>
          <a:xfrm>
            <a:off x="7847900" y="181881"/>
            <a:ext cx="906136" cy="1088833"/>
          </a:xfrm>
          <a:prstGeom prst="rect">
            <a:avLst/>
          </a:prstGeom>
        </p:spPr>
      </p:pic>
      <p:grpSp>
        <p:nvGrpSpPr>
          <p:cNvPr id="4" name="Groupe 20"/>
          <p:cNvGrpSpPr/>
          <p:nvPr/>
        </p:nvGrpSpPr>
        <p:grpSpPr>
          <a:xfrm>
            <a:off x="7884368" y="1270713"/>
            <a:ext cx="1440160" cy="2194936"/>
            <a:chOff x="10363242" y="2102963"/>
            <a:chExt cx="1844222" cy="2647878"/>
          </a:xfrm>
        </p:grpSpPr>
        <p:grpSp>
          <p:nvGrpSpPr>
            <p:cNvPr id="5" name="Groupe 21"/>
            <p:cNvGrpSpPr/>
            <p:nvPr/>
          </p:nvGrpSpPr>
          <p:grpSpPr>
            <a:xfrm>
              <a:off x="10476198" y="3710173"/>
              <a:ext cx="1444470" cy="1040668"/>
              <a:chOff x="5596222" y="1804425"/>
              <a:chExt cx="1369436" cy="1188000"/>
            </a:xfrm>
          </p:grpSpPr>
          <p:pic>
            <p:nvPicPr>
              <p:cNvPr id="29" name="Image 28"/>
              <p:cNvPicPr>
                <a:picLocks noChangeAspect="1"/>
              </p:cNvPicPr>
              <p:nvPr/>
            </p:nvPicPr>
            <p:blipFill>
              <a:blip r:embed="rId4" cstate="print"/>
              <a:stretch>
                <a:fillRect/>
              </a:stretch>
            </p:blipFill>
            <p:spPr>
              <a:xfrm>
                <a:off x="5596222" y="1804425"/>
                <a:ext cx="1188000" cy="1188000"/>
              </a:xfrm>
              <a:prstGeom prst="rect">
                <a:avLst/>
              </a:prstGeom>
            </p:spPr>
          </p:pic>
          <p:sp>
            <p:nvSpPr>
              <p:cNvPr id="30" name="ZoneTexte 29"/>
              <p:cNvSpPr txBox="1"/>
              <p:nvPr/>
            </p:nvSpPr>
            <p:spPr>
              <a:xfrm>
                <a:off x="5971006" y="2181252"/>
                <a:ext cx="994652" cy="508624"/>
              </a:xfrm>
              <a:prstGeom prst="rect">
                <a:avLst/>
              </a:prstGeom>
              <a:noFill/>
            </p:spPr>
            <p:txBody>
              <a:bodyPr wrap="none" rtlCol="0">
                <a:spAutoFit/>
              </a:bodyPr>
              <a:lstStyle/>
              <a:p>
                <a:r>
                  <a:rPr lang="fr-FR" dirty="0">
                    <a:solidFill>
                      <a:schemeClr val="bg1"/>
                    </a:solidFill>
                  </a:rPr>
                  <a:t>Où ? </a:t>
                </a:r>
              </a:p>
            </p:txBody>
          </p:sp>
        </p:grpSp>
        <p:grpSp>
          <p:nvGrpSpPr>
            <p:cNvPr id="8" name="Groupe 22"/>
            <p:cNvGrpSpPr/>
            <p:nvPr/>
          </p:nvGrpSpPr>
          <p:grpSpPr>
            <a:xfrm>
              <a:off x="10363242" y="2871286"/>
              <a:ext cx="1844222" cy="1040668"/>
              <a:chOff x="3578203" y="1818998"/>
              <a:chExt cx="1748422" cy="1188000"/>
            </a:xfrm>
          </p:grpSpPr>
          <p:pic>
            <p:nvPicPr>
              <p:cNvPr id="27" name="Image 26"/>
              <p:cNvPicPr>
                <a:picLocks noChangeAspect="1"/>
              </p:cNvPicPr>
              <p:nvPr/>
            </p:nvPicPr>
            <p:blipFill>
              <a:blip r:embed="rId4" cstate="print"/>
              <a:stretch>
                <a:fillRect/>
              </a:stretch>
            </p:blipFill>
            <p:spPr>
              <a:xfrm>
                <a:off x="3665626" y="1818998"/>
                <a:ext cx="1188000" cy="1188000"/>
              </a:xfrm>
              <a:prstGeom prst="rect">
                <a:avLst/>
              </a:prstGeom>
            </p:spPr>
          </p:pic>
          <p:sp>
            <p:nvSpPr>
              <p:cNvPr id="28" name="Rectangle 27"/>
              <p:cNvSpPr/>
              <p:nvPr/>
            </p:nvSpPr>
            <p:spPr>
              <a:xfrm>
                <a:off x="3578203" y="2129198"/>
                <a:ext cx="1748422" cy="508624"/>
              </a:xfrm>
              <a:prstGeom prst="rect">
                <a:avLst/>
              </a:prstGeom>
            </p:spPr>
            <p:txBody>
              <a:bodyPr wrap="square">
                <a:spAutoFit/>
              </a:bodyPr>
              <a:lstStyle/>
              <a:p>
                <a:r>
                  <a:rPr lang="fr-FR" dirty="0" smtClean="0">
                    <a:solidFill>
                      <a:schemeClr val="bg1"/>
                    </a:solidFill>
                  </a:rPr>
                  <a:t>  Quand</a:t>
                </a:r>
                <a:r>
                  <a:rPr lang="fr-FR" dirty="0">
                    <a:solidFill>
                      <a:schemeClr val="bg1"/>
                    </a:solidFill>
                  </a:rPr>
                  <a:t> ? </a:t>
                </a:r>
              </a:p>
            </p:txBody>
          </p:sp>
        </p:grpSp>
        <p:grpSp>
          <p:nvGrpSpPr>
            <p:cNvPr id="9" name="Groupe 23"/>
            <p:cNvGrpSpPr/>
            <p:nvPr/>
          </p:nvGrpSpPr>
          <p:grpSpPr>
            <a:xfrm>
              <a:off x="10458541" y="2102963"/>
              <a:ext cx="1498128" cy="1040668"/>
              <a:chOff x="7493966" y="1830408"/>
              <a:chExt cx="1420306" cy="1188000"/>
            </a:xfrm>
          </p:grpSpPr>
          <p:pic>
            <p:nvPicPr>
              <p:cNvPr id="25" name="Image 24"/>
              <p:cNvPicPr>
                <a:picLocks noChangeAspect="1"/>
              </p:cNvPicPr>
              <p:nvPr/>
            </p:nvPicPr>
            <p:blipFill>
              <a:blip r:embed="rId4" cstate="print"/>
              <a:stretch>
                <a:fillRect/>
              </a:stretch>
            </p:blipFill>
            <p:spPr>
              <a:xfrm>
                <a:off x="7493966" y="1830408"/>
                <a:ext cx="1188000" cy="1188000"/>
              </a:xfrm>
              <a:prstGeom prst="rect">
                <a:avLst/>
              </a:prstGeom>
            </p:spPr>
          </p:pic>
          <p:sp>
            <p:nvSpPr>
              <p:cNvPr id="26" name="ZoneTexte 25"/>
              <p:cNvSpPr txBox="1"/>
              <p:nvPr/>
            </p:nvSpPr>
            <p:spPr>
              <a:xfrm>
                <a:off x="7836574" y="2191587"/>
                <a:ext cx="1077698" cy="508624"/>
              </a:xfrm>
              <a:prstGeom prst="rect">
                <a:avLst/>
              </a:prstGeom>
              <a:noFill/>
            </p:spPr>
            <p:txBody>
              <a:bodyPr wrap="none" rtlCol="0">
                <a:spAutoFit/>
              </a:bodyPr>
              <a:lstStyle/>
              <a:p>
                <a:r>
                  <a:rPr lang="fr-FR" dirty="0">
                    <a:solidFill>
                      <a:schemeClr val="bg1"/>
                    </a:solidFill>
                  </a:rPr>
                  <a:t>Qui ? </a:t>
                </a:r>
              </a:p>
            </p:txBody>
          </p:sp>
        </p:grpSp>
      </p:grpSp>
      <p:sp>
        <p:nvSpPr>
          <p:cNvPr id="19" name="Titre 1"/>
          <p:cNvSpPr txBox="1">
            <a:spLocks/>
          </p:cNvSpPr>
          <p:nvPr/>
        </p:nvSpPr>
        <p:spPr>
          <a:xfrm>
            <a:off x="251520" y="188640"/>
            <a:ext cx="8494673"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i="1" dirty="0" smtClean="0">
                <a:solidFill>
                  <a:srgbClr val="0070C0"/>
                </a:solidFill>
                <a:latin typeface="+mn-lt"/>
              </a:rPr>
              <a:t>R22: </a:t>
            </a:r>
            <a:r>
              <a:rPr lang="fr-FR" sz="2400" dirty="0" smtClean="0">
                <a:solidFill>
                  <a:srgbClr val="0070C0"/>
                </a:solidFill>
                <a:latin typeface="+mn-lt"/>
              </a:rPr>
              <a:t>: Un enseignement structuré, systématique et explicite</a:t>
            </a:r>
          </a:p>
        </p:txBody>
      </p:sp>
      <p:sp>
        <p:nvSpPr>
          <p:cNvPr id="20" name="ZoneTexte 19"/>
          <p:cNvSpPr txBox="1"/>
          <p:nvPr/>
        </p:nvSpPr>
        <p:spPr>
          <a:xfrm>
            <a:off x="11526" y="-25774"/>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xmlns="" val="2622566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7"/>
          <p:cNvGrpSpPr/>
          <p:nvPr/>
        </p:nvGrpSpPr>
        <p:grpSpPr>
          <a:xfrm>
            <a:off x="8388424" y="1556792"/>
            <a:ext cx="1008615" cy="1954986"/>
            <a:chOff x="10455456" y="2102963"/>
            <a:chExt cx="1761816" cy="2647878"/>
          </a:xfrm>
        </p:grpSpPr>
        <p:grpSp>
          <p:nvGrpSpPr>
            <p:cNvPr id="5" name="Groupe 15"/>
            <p:cNvGrpSpPr/>
            <p:nvPr/>
          </p:nvGrpSpPr>
          <p:grpSpPr>
            <a:xfrm>
              <a:off x="10476197" y="3710173"/>
              <a:ext cx="1609281" cy="1040668"/>
              <a:chOff x="5596222" y="1804425"/>
              <a:chExt cx="1525686" cy="1188000"/>
            </a:xfrm>
          </p:grpSpPr>
          <p:pic>
            <p:nvPicPr>
              <p:cNvPr id="9" name="Image 8"/>
              <p:cNvPicPr>
                <a:picLocks noChangeAspect="1"/>
              </p:cNvPicPr>
              <p:nvPr/>
            </p:nvPicPr>
            <p:blipFill>
              <a:blip r:embed="rId3" cstate="print"/>
              <a:stretch>
                <a:fillRect/>
              </a:stretch>
            </p:blipFill>
            <p:spPr>
              <a:xfrm>
                <a:off x="5596222" y="1804425"/>
                <a:ext cx="1188000" cy="1188000"/>
              </a:xfrm>
              <a:prstGeom prst="rect">
                <a:avLst/>
              </a:prstGeom>
            </p:spPr>
          </p:pic>
          <p:sp>
            <p:nvSpPr>
              <p:cNvPr id="14" name="ZoneTexte 13"/>
              <p:cNvSpPr txBox="1"/>
              <p:nvPr/>
            </p:nvSpPr>
            <p:spPr>
              <a:xfrm>
                <a:off x="5848651" y="2138487"/>
                <a:ext cx="1273257" cy="428289"/>
              </a:xfrm>
              <a:prstGeom prst="rect">
                <a:avLst/>
              </a:prstGeom>
              <a:noFill/>
            </p:spPr>
            <p:txBody>
              <a:bodyPr wrap="none" rtlCol="0">
                <a:spAutoFit/>
              </a:bodyPr>
              <a:lstStyle/>
              <a:p>
                <a:r>
                  <a:rPr lang="fr-FR" sz="1200" dirty="0">
                    <a:solidFill>
                      <a:schemeClr val="bg1"/>
                    </a:solidFill>
                  </a:rPr>
                  <a:t>Où ? </a:t>
                </a:r>
              </a:p>
            </p:txBody>
          </p:sp>
        </p:grpSp>
        <p:grpSp>
          <p:nvGrpSpPr>
            <p:cNvPr id="7" name="Groupe 18"/>
            <p:cNvGrpSpPr/>
            <p:nvPr/>
          </p:nvGrpSpPr>
          <p:grpSpPr>
            <a:xfrm>
              <a:off x="10455456" y="2871286"/>
              <a:ext cx="1365715" cy="1040668"/>
              <a:chOff x="3665626" y="1818998"/>
              <a:chExt cx="1294771" cy="1188000"/>
            </a:xfrm>
          </p:grpSpPr>
          <p:pic>
            <p:nvPicPr>
              <p:cNvPr id="8" name="Image 7"/>
              <p:cNvPicPr>
                <a:picLocks noChangeAspect="1"/>
              </p:cNvPicPr>
              <p:nvPr/>
            </p:nvPicPr>
            <p:blipFill>
              <a:blip r:embed="rId3" cstate="print"/>
              <a:stretch>
                <a:fillRect/>
              </a:stretch>
            </p:blipFill>
            <p:spPr>
              <a:xfrm>
                <a:off x="3665626" y="1818998"/>
                <a:ext cx="1188000" cy="1188000"/>
              </a:xfrm>
              <a:prstGeom prst="rect">
                <a:avLst/>
              </a:prstGeom>
            </p:spPr>
          </p:pic>
          <p:sp>
            <p:nvSpPr>
              <p:cNvPr id="13" name="Rectangle 12"/>
              <p:cNvSpPr/>
              <p:nvPr/>
            </p:nvSpPr>
            <p:spPr>
              <a:xfrm>
                <a:off x="3670249" y="2177630"/>
                <a:ext cx="1290148" cy="666226"/>
              </a:xfrm>
              <a:prstGeom prst="rect">
                <a:avLst/>
              </a:prstGeom>
            </p:spPr>
            <p:txBody>
              <a:bodyPr wrap="square">
                <a:spAutoFit/>
              </a:bodyPr>
              <a:lstStyle/>
              <a:p>
                <a:r>
                  <a:rPr lang="fr-FR" sz="1100" dirty="0">
                    <a:solidFill>
                      <a:schemeClr val="bg1"/>
                    </a:solidFill>
                  </a:rPr>
                  <a:t>Quand ? </a:t>
                </a:r>
              </a:p>
            </p:txBody>
          </p:sp>
        </p:grpSp>
        <p:grpSp>
          <p:nvGrpSpPr>
            <p:cNvPr id="16" name="Groupe 16"/>
            <p:cNvGrpSpPr/>
            <p:nvPr/>
          </p:nvGrpSpPr>
          <p:grpSpPr>
            <a:xfrm>
              <a:off x="10458541" y="2102963"/>
              <a:ext cx="1758731" cy="1040668"/>
              <a:chOff x="7493966" y="1830408"/>
              <a:chExt cx="1667372" cy="1188000"/>
            </a:xfrm>
          </p:grpSpPr>
          <p:pic>
            <p:nvPicPr>
              <p:cNvPr id="10" name="Image 9"/>
              <p:cNvPicPr>
                <a:picLocks noChangeAspect="1"/>
              </p:cNvPicPr>
              <p:nvPr/>
            </p:nvPicPr>
            <p:blipFill>
              <a:blip r:embed="rId3" cstate="print"/>
              <a:stretch>
                <a:fillRect/>
              </a:stretch>
            </p:blipFill>
            <p:spPr>
              <a:xfrm>
                <a:off x="7493966" y="1830408"/>
                <a:ext cx="1188000" cy="1188000"/>
              </a:xfrm>
              <a:prstGeom prst="rect">
                <a:avLst/>
              </a:prstGeom>
            </p:spPr>
          </p:pic>
          <p:sp>
            <p:nvSpPr>
              <p:cNvPr id="15" name="ZoneTexte 14"/>
              <p:cNvSpPr txBox="1"/>
              <p:nvPr/>
            </p:nvSpPr>
            <p:spPr>
              <a:xfrm>
                <a:off x="7659283" y="2088726"/>
                <a:ext cx="1502055" cy="571052"/>
              </a:xfrm>
              <a:prstGeom prst="rect">
                <a:avLst/>
              </a:prstGeom>
              <a:noFill/>
            </p:spPr>
            <p:txBody>
              <a:bodyPr wrap="none" rtlCol="0">
                <a:spAutoFit/>
              </a:bodyPr>
              <a:lstStyle/>
              <a:p>
                <a:r>
                  <a:rPr lang="fr-FR" sz="1200" dirty="0">
                    <a:solidFill>
                      <a:schemeClr val="bg1"/>
                    </a:solidFill>
                  </a:rPr>
                  <a:t>Qui </a:t>
                </a:r>
                <a:r>
                  <a:rPr lang="fr-FR" dirty="0">
                    <a:solidFill>
                      <a:schemeClr val="bg1"/>
                    </a:solidFill>
                  </a:rPr>
                  <a:t>? </a:t>
                </a:r>
              </a:p>
            </p:txBody>
          </p:sp>
        </p:grpSp>
      </p:grpSp>
      <p:cxnSp>
        <p:nvCxnSpPr>
          <p:cNvPr id="11" name="Connecteur droit 10"/>
          <p:cNvCxnSpPr/>
          <p:nvPr/>
        </p:nvCxnSpPr>
        <p:spPr>
          <a:xfrm>
            <a:off x="514350" y="836712"/>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51520" y="836712"/>
            <a:ext cx="7853840" cy="531741"/>
          </a:xfrm>
        </p:spPr>
        <p:txBody>
          <a:bodyPr>
            <a:noAutofit/>
          </a:bodyPr>
          <a:lstStyle/>
          <a:p>
            <a:pPr algn="l">
              <a:lnSpc>
                <a:spcPct val="100000"/>
              </a:lnSpc>
            </a:pPr>
            <a:r>
              <a:rPr lang="fr-FR" sz="1600" dirty="0" smtClean="0"/>
              <a:t>Inférences de connaissances: </a:t>
            </a:r>
            <a:r>
              <a:rPr lang="fr-FR" sz="1600" b="1" dirty="0" smtClean="0"/>
              <a:t>Stratégie du maçon</a:t>
            </a:r>
            <a:r>
              <a:rPr lang="fr-FR" sz="1600" dirty="0" smtClean="0"/>
              <a:t>  je construis ma compréhension avec 3 briques</a:t>
            </a:r>
            <a:endParaRPr lang="fr-FR" sz="1600" dirty="0"/>
          </a:p>
        </p:txBody>
      </p:sp>
      <p:sp>
        <p:nvSpPr>
          <p:cNvPr id="3" name="Espace réservé du contenu 2"/>
          <p:cNvSpPr>
            <a:spLocks noGrp="1"/>
          </p:cNvSpPr>
          <p:nvPr>
            <p:ph idx="1"/>
          </p:nvPr>
        </p:nvSpPr>
        <p:spPr>
          <a:xfrm>
            <a:off x="0" y="1340768"/>
            <a:ext cx="4219787" cy="5050376"/>
          </a:xfrm>
        </p:spPr>
        <p:txBody>
          <a:bodyPr>
            <a:normAutofit/>
          </a:bodyPr>
          <a:lstStyle/>
          <a:p>
            <a:pPr marL="719138" indent="0">
              <a:buNone/>
            </a:pPr>
            <a:r>
              <a:rPr lang="fr-FR" sz="2000" b="1" dirty="0" smtClean="0"/>
              <a:t>2- Pratique guidée</a:t>
            </a:r>
            <a:r>
              <a:rPr lang="fr-FR" sz="2000" dirty="0" smtClean="0">
                <a:solidFill>
                  <a:schemeClr val="bg1"/>
                </a:solidFill>
                <a:sym typeface="Wingdings" pitchFamily="2" charset="2"/>
              </a:rPr>
              <a:t>)</a:t>
            </a:r>
            <a:endParaRPr lang="fr-FR" sz="2000" dirty="0"/>
          </a:p>
          <a:p>
            <a:pPr marL="550863" indent="-457200">
              <a:buFont typeface="Wingdings" panose="05000000000000000000" pitchFamily="2" charset="2"/>
              <a:buChar char="§"/>
            </a:pPr>
            <a:r>
              <a:rPr lang="fr-FR" sz="1800" dirty="0" smtClean="0"/>
              <a:t>Maître </a:t>
            </a:r>
            <a:r>
              <a:rPr lang="fr-FR" sz="1800" dirty="0"/>
              <a:t>et élèves coopèrent à </a:t>
            </a:r>
            <a:r>
              <a:rPr lang="fr-FR" sz="1800" dirty="0" smtClean="0"/>
              <a:t>l’appropriation </a:t>
            </a:r>
            <a:r>
              <a:rPr lang="fr-FR" sz="1800" dirty="0"/>
              <a:t>de la stratégie (discussion et le débat – verbalisation, discussion et argumentation</a:t>
            </a:r>
            <a:r>
              <a:rPr lang="fr-FR" sz="1800" dirty="0" smtClean="0"/>
              <a:t>)</a:t>
            </a:r>
            <a:endParaRPr lang="fr-FR" sz="1800" dirty="0"/>
          </a:p>
          <a:p>
            <a:pPr marL="541338" indent="-447675">
              <a:buFont typeface="Wingdings" panose="05000000000000000000" pitchFamily="2" charset="2"/>
              <a:buChar char="§"/>
              <a:tabLst>
                <a:tab pos="177800" algn="l"/>
              </a:tabLst>
            </a:pPr>
            <a:r>
              <a:rPr lang="fr-FR" sz="1800" dirty="0"/>
              <a:t>Dispositifs </a:t>
            </a:r>
            <a:r>
              <a:rPr lang="fr-FR" sz="1800" dirty="0" smtClean="0"/>
              <a:t>collaboratifs</a:t>
            </a:r>
            <a:endParaRPr lang="fr-FR" sz="1800" dirty="0"/>
          </a:p>
          <a:p>
            <a:pPr marL="541338" indent="-447675">
              <a:buFont typeface="Wingdings" panose="05000000000000000000" pitchFamily="2" charset="2"/>
              <a:buChar char="§"/>
              <a:tabLst>
                <a:tab pos="177800" algn="l"/>
              </a:tabLst>
            </a:pPr>
            <a:r>
              <a:rPr lang="fr-FR" sz="1800" dirty="0"/>
              <a:t>Formalisation de la stratégie </a:t>
            </a:r>
            <a:r>
              <a:rPr lang="fr-FR" sz="1800" dirty="0" smtClean="0"/>
              <a:t>apprise</a:t>
            </a:r>
          </a:p>
          <a:p>
            <a:pPr marL="541338" indent="0">
              <a:buNone/>
              <a:tabLst>
                <a:tab pos="177800" algn="l"/>
              </a:tabLst>
            </a:pPr>
            <a:r>
              <a:rPr lang="fr-FR" sz="1800" dirty="0" smtClean="0"/>
              <a:t> </a:t>
            </a:r>
            <a:r>
              <a:rPr lang="fr-FR" sz="1800" dirty="0"/>
              <a:t>(synthèse graphique…)</a:t>
            </a:r>
          </a:p>
          <a:p>
            <a:pPr marL="719138" indent="0">
              <a:buNone/>
            </a:pPr>
            <a:endParaRPr lang="fr-FR" sz="2000" dirty="0" smtClean="0"/>
          </a:p>
          <a:p>
            <a:pPr marL="93663" indent="0">
              <a:buNone/>
            </a:pPr>
            <a:endParaRPr lang="fr-FR" sz="2000" b="1" dirty="0"/>
          </a:p>
        </p:txBody>
      </p:sp>
      <p:pic>
        <p:nvPicPr>
          <p:cNvPr id="6" name="Image 5"/>
          <p:cNvPicPr>
            <a:picLocks noChangeAspect="1"/>
          </p:cNvPicPr>
          <p:nvPr/>
        </p:nvPicPr>
        <p:blipFill>
          <a:blip r:embed="rId4" cstate="print"/>
          <a:stretch>
            <a:fillRect/>
          </a:stretch>
        </p:blipFill>
        <p:spPr>
          <a:xfrm>
            <a:off x="8016366" y="0"/>
            <a:ext cx="1127634" cy="1354990"/>
          </a:xfrm>
          <a:prstGeom prst="rect">
            <a:avLst/>
          </a:prstGeom>
        </p:spPr>
      </p:pic>
      <p:graphicFrame>
        <p:nvGraphicFramePr>
          <p:cNvPr id="12" name="Tableau 11"/>
          <p:cNvGraphicFramePr>
            <a:graphicFrameLocks noGrp="1"/>
          </p:cNvGraphicFramePr>
          <p:nvPr>
            <p:extLst/>
          </p:nvPr>
        </p:nvGraphicFramePr>
        <p:xfrm>
          <a:off x="4139952" y="1340768"/>
          <a:ext cx="4117426" cy="2651760"/>
        </p:xfrm>
        <a:graphic>
          <a:graphicData uri="http://schemas.openxmlformats.org/drawingml/2006/table">
            <a:tbl>
              <a:tblPr firstRow="1" bandRow="1">
                <a:tableStyleId>{3C2FFA5D-87B4-456A-9821-1D502468CF0F}</a:tableStyleId>
              </a:tblPr>
              <a:tblGrid>
                <a:gridCol w="1494331"/>
                <a:gridCol w="2623095"/>
              </a:tblGrid>
              <a:tr h="533034">
                <a:tc gridSpan="2">
                  <a:txBody>
                    <a:bodyPr/>
                    <a:lstStyle/>
                    <a:p>
                      <a:r>
                        <a:rPr lang="fr-FR" sz="1800" dirty="0" smtClean="0"/>
                        <a:t>La dame écoute le cœur de l’enfant, palpe son ventre et remplit une ordonnance.</a:t>
                      </a:r>
                    </a:p>
                  </a:txBody>
                  <a:tcPr marL="68580" marR="68580">
                    <a:solidFill>
                      <a:schemeClr val="bg2">
                        <a:lumMod val="75000"/>
                      </a:schemeClr>
                    </a:solidFill>
                  </a:tcPr>
                </a:tc>
                <a:tc hMerge="1">
                  <a:txBody>
                    <a:bodyPr/>
                    <a:lstStyle/>
                    <a:p>
                      <a:endParaRPr lang="fr-FR"/>
                    </a:p>
                  </a:txBody>
                  <a:tcPr/>
                </a:tc>
              </a:tr>
              <a:tr h="304591">
                <a:tc>
                  <a:txBody>
                    <a:bodyPr/>
                    <a:lstStyle/>
                    <a:p>
                      <a:r>
                        <a:rPr lang="fr-FR" sz="1800" dirty="0" smtClean="0"/>
                        <a:t>1-Je m’interroge :</a:t>
                      </a:r>
                    </a:p>
                  </a:txBody>
                  <a:tcPr marL="68580" marR="68580">
                    <a:solidFill>
                      <a:schemeClr val="accent2">
                        <a:lumMod val="20000"/>
                        <a:lumOff val="80000"/>
                      </a:schemeClr>
                    </a:solidFill>
                  </a:tcPr>
                </a:tc>
                <a:tc>
                  <a:txBody>
                    <a:bodyPr/>
                    <a:lstStyle/>
                    <a:p>
                      <a:endParaRPr lang="fr-FR" dirty="0"/>
                    </a:p>
                  </a:txBody>
                  <a:tcPr marL="68580" marR="68580">
                    <a:solidFill>
                      <a:schemeClr val="accent2">
                        <a:lumMod val="20000"/>
                        <a:lumOff val="80000"/>
                      </a:schemeClr>
                    </a:solidFill>
                  </a:tcPr>
                </a:tc>
              </a:tr>
              <a:tr h="304591">
                <a:tc>
                  <a:txBody>
                    <a:bodyPr/>
                    <a:lstStyle/>
                    <a:p>
                      <a:r>
                        <a:rPr lang="fr-FR" sz="1800" dirty="0" smtClean="0"/>
                        <a:t>2-Je relis : </a:t>
                      </a:r>
                    </a:p>
                  </a:txBody>
                  <a:tcPr marL="68580" marR="68580">
                    <a:solidFill>
                      <a:schemeClr val="accent2">
                        <a:lumMod val="20000"/>
                        <a:lumOff val="80000"/>
                      </a:schemeClr>
                    </a:solidFill>
                  </a:tcPr>
                </a:tc>
                <a:tc>
                  <a:txBody>
                    <a:bodyPr/>
                    <a:lstStyle/>
                    <a:p>
                      <a:endParaRPr lang="fr-FR" sz="1800" dirty="0" smtClean="0"/>
                    </a:p>
                  </a:txBody>
                  <a:tcPr marL="68580" marR="68580">
                    <a:solidFill>
                      <a:schemeClr val="accent2">
                        <a:lumMod val="20000"/>
                        <a:lumOff val="80000"/>
                      </a:schemeClr>
                    </a:solidFill>
                  </a:tcPr>
                </a:tc>
              </a:tr>
              <a:tr h="304591">
                <a:tc>
                  <a:txBody>
                    <a:bodyPr/>
                    <a:lstStyle/>
                    <a:p>
                      <a:r>
                        <a:rPr lang="fr-FR" sz="1800" dirty="0" smtClean="0"/>
                        <a:t>3-Je sais : </a:t>
                      </a:r>
                    </a:p>
                  </a:txBody>
                  <a:tcPr marL="68580" marR="68580">
                    <a:solidFill>
                      <a:schemeClr val="accent2">
                        <a:lumMod val="20000"/>
                        <a:lumOff val="80000"/>
                      </a:schemeClr>
                    </a:solidFill>
                  </a:tcPr>
                </a:tc>
                <a:tc>
                  <a:txBody>
                    <a:bodyPr/>
                    <a:lstStyle/>
                    <a:p>
                      <a:endParaRPr lang="fr-FR" dirty="0"/>
                    </a:p>
                  </a:txBody>
                  <a:tcPr marL="68580" marR="68580">
                    <a:solidFill>
                      <a:schemeClr val="accent2">
                        <a:lumMod val="20000"/>
                        <a:lumOff val="80000"/>
                      </a:schemeClr>
                    </a:solidFill>
                  </a:tcPr>
                </a:tc>
              </a:tr>
              <a:tr h="304591">
                <a:tc>
                  <a:txBody>
                    <a:bodyPr/>
                    <a:lstStyle/>
                    <a:p>
                      <a:r>
                        <a:rPr lang="fr-FR" sz="1800" dirty="0" smtClean="0"/>
                        <a:t>4-Je construis : </a:t>
                      </a:r>
                    </a:p>
                  </a:txBody>
                  <a:tcPr marL="68580" marR="68580">
                    <a:solidFill>
                      <a:schemeClr val="accent2">
                        <a:lumMod val="20000"/>
                        <a:lumOff val="80000"/>
                      </a:schemeClr>
                    </a:solidFill>
                  </a:tcPr>
                </a:tc>
                <a:tc>
                  <a:txBody>
                    <a:bodyPr/>
                    <a:lstStyle/>
                    <a:p>
                      <a:endParaRPr lang="fr-FR" dirty="0"/>
                    </a:p>
                  </a:txBody>
                  <a:tcPr marL="68580" marR="68580">
                    <a:solidFill>
                      <a:schemeClr val="accent2">
                        <a:lumMod val="20000"/>
                        <a:lumOff val="80000"/>
                      </a:schemeClr>
                    </a:solidFill>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xmlns="" val="1853037986"/>
              </p:ext>
            </p:extLst>
          </p:nvPr>
        </p:nvGraphicFramePr>
        <p:xfrm>
          <a:off x="179512" y="4149080"/>
          <a:ext cx="3960440" cy="2525018"/>
        </p:xfrm>
        <a:graphic>
          <a:graphicData uri="http://schemas.openxmlformats.org/drawingml/2006/table">
            <a:tbl>
              <a:tblPr firstRow="1" firstCol="1" bandRow="1">
                <a:tableStyleId>{5C22544A-7EE6-4342-B048-85BDC9FD1C3A}</a:tableStyleId>
              </a:tblPr>
              <a:tblGrid>
                <a:gridCol w="301594"/>
                <a:gridCol w="989561"/>
                <a:gridCol w="1789909"/>
                <a:gridCol w="879376"/>
              </a:tblGrid>
              <a:tr h="458606">
                <a:tc>
                  <a:txBody>
                    <a:bodyPr/>
                    <a:lstStyle/>
                    <a:p>
                      <a:pPr algn="just">
                        <a:lnSpc>
                          <a:spcPct val="115000"/>
                        </a:lnSpc>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bg2">
                        <a:lumMod val="75000"/>
                      </a:schemeClr>
                    </a:solidFill>
                  </a:tcPr>
                </a:tc>
                <a:tc>
                  <a:txBody>
                    <a:bodyPr/>
                    <a:lstStyle/>
                    <a:p>
                      <a:pPr algn="just">
                        <a:lnSpc>
                          <a:spcPct val="115000"/>
                        </a:lnSpc>
                        <a:spcAft>
                          <a:spcPts val="0"/>
                        </a:spcAft>
                      </a:pPr>
                      <a:r>
                        <a:rPr lang="fr-FR" sz="1400" dirty="0">
                          <a:effectLst/>
                        </a:rPr>
                        <a:t>Difficulté </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bg2">
                        <a:lumMod val="75000"/>
                      </a:schemeClr>
                    </a:solidFill>
                  </a:tcPr>
                </a:tc>
                <a:tc>
                  <a:txBody>
                    <a:bodyPr/>
                    <a:lstStyle/>
                    <a:p>
                      <a:pPr algn="just">
                        <a:lnSpc>
                          <a:spcPct val="115000"/>
                        </a:lnSpc>
                        <a:spcAft>
                          <a:spcPts val="0"/>
                        </a:spcAft>
                      </a:pPr>
                      <a:r>
                        <a:rPr lang="fr-FR" sz="1400" dirty="0">
                          <a:effectLst/>
                        </a:rPr>
                        <a:t>Démarche </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bg2">
                        <a:lumMod val="75000"/>
                      </a:schemeClr>
                    </a:solidFill>
                  </a:tcPr>
                </a:tc>
                <a:tc>
                  <a:txBody>
                    <a:bodyPr/>
                    <a:lstStyle/>
                    <a:p>
                      <a:pPr algn="just">
                        <a:lnSpc>
                          <a:spcPct val="115000"/>
                        </a:lnSpc>
                        <a:spcAft>
                          <a:spcPts val="0"/>
                        </a:spcAft>
                      </a:pPr>
                      <a:r>
                        <a:rPr lang="fr-FR" sz="1400" dirty="0">
                          <a:effectLst/>
                        </a:rPr>
                        <a:t>Vérification</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bg2">
                        <a:lumMod val="75000"/>
                      </a:schemeClr>
                    </a:solidFill>
                  </a:tcPr>
                </a:tc>
              </a:tr>
              <a:tr h="2034290">
                <a:tc>
                  <a:txBody>
                    <a:bodyPr/>
                    <a:lstStyle/>
                    <a:p>
                      <a:pPr marL="71755" marR="71755" algn="ctr">
                        <a:lnSpc>
                          <a:spcPct val="115000"/>
                        </a:lnSpc>
                        <a:spcAft>
                          <a:spcPts val="0"/>
                        </a:spcAft>
                      </a:pPr>
                      <a:r>
                        <a:rPr lang="fr-FR" sz="1400" dirty="0">
                          <a:effectLst/>
                        </a:rPr>
                        <a:t>Procédure</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vert="vert270">
                    <a:solidFill>
                      <a:schemeClr val="bg2">
                        <a:lumMod val="75000"/>
                      </a:schemeClr>
                    </a:solidFill>
                  </a:tcPr>
                </a:tc>
                <a:tc>
                  <a:txBody>
                    <a:bodyPr/>
                    <a:lstStyle/>
                    <a:p>
                      <a:pPr algn="l">
                        <a:lnSpc>
                          <a:spcPct val="115000"/>
                        </a:lnSpc>
                        <a:spcAft>
                          <a:spcPts val="0"/>
                        </a:spcAft>
                      </a:pPr>
                      <a:r>
                        <a:rPr lang="fr-FR" sz="1100" dirty="0">
                          <a:effectLst/>
                        </a:rPr>
                        <a:t>Je ne comprends pas :</a:t>
                      </a:r>
                    </a:p>
                    <a:p>
                      <a:pPr algn="l">
                        <a:lnSpc>
                          <a:spcPct val="115000"/>
                        </a:lnSpc>
                        <a:spcAft>
                          <a:spcPts val="0"/>
                        </a:spcAft>
                      </a:pPr>
                      <a:r>
                        <a:rPr lang="fr-FR" sz="1100" dirty="0" smtClean="0">
                          <a:effectLst/>
                        </a:rPr>
                        <a:t>-</a:t>
                      </a:r>
                      <a:r>
                        <a:rPr lang="fr-FR" sz="1100" baseline="0" dirty="0" smtClean="0">
                          <a:effectLst/>
                        </a:rPr>
                        <a:t> </a:t>
                      </a:r>
                      <a:r>
                        <a:rPr lang="fr-FR" sz="1100" dirty="0" smtClean="0">
                          <a:effectLst/>
                        </a:rPr>
                        <a:t>Où </a:t>
                      </a:r>
                      <a:r>
                        <a:rPr lang="fr-FR" sz="1100" dirty="0">
                          <a:effectLst/>
                        </a:rPr>
                        <a:t>se déroule un évènement,</a:t>
                      </a:r>
                    </a:p>
                    <a:p>
                      <a:pPr algn="l">
                        <a:lnSpc>
                          <a:spcPct val="115000"/>
                        </a:lnSpc>
                        <a:spcAft>
                          <a:spcPts val="0"/>
                        </a:spcAft>
                      </a:pPr>
                      <a:r>
                        <a:rPr lang="fr-FR" sz="1100" dirty="0" smtClean="0">
                          <a:effectLst/>
                        </a:rPr>
                        <a:t>- Quand </a:t>
                      </a:r>
                      <a:r>
                        <a:rPr lang="fr-FR" sz="1100" dirty="0">
                          <a:effectLst/>
                        </a:rPr>
                        <a:t>se déroule un évènement,</a:t>
                      </a:r>
                    </a:p>
                    <a:p>
                      <a:pPr algn="l">
                        <a:lnSpc>
                          <a:spcPct val="115000"/>
                        </a:lnSpc>
                        <a:spcAft>
                          <a:spcPts val="0"/>
                        </a:spcAft>
                      </a:pPr>
                      <a:r>
                        <a:rPr lang="fr-FR" sz="1100" dirty="0" smtClean="0">
                          <a:effectLst/>
                        </a:rPr>
                        <a:t>- Qui </a:t>
                      </a:r>
                      <a:r>
                        <a:rPr lang="fr-FR" sz="1100" dirty="0">
                          <a:effectLst/>
                        </a:rPr>
                        <a:t>est le personnage</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accent2">
                        <a:lumMod val="20000"/>
                        <a:lumOff val="80000"/>
                      </a:schemeClr>
                    </a:solidFill>
                  </a:tcPr>
                </a:tc>
                <a:tc>
                  <a:txBody>
                    <a:bodyPr/>
                    <a:lstStyle/>
                    <a:p>
                      <a:pPr algn="l">
                        <a:lnSpc>
                          <a:spcPct val="115000"/>
                        </a:lnSpc>
                        <a:spcAft>
                          <a:spcPts val="0"/>
                        </a:spcAft>
                      </a:pPr>
                      <a:r>
                        <a:rPr lang="fr-FR" sz="1100" dirty="0">
                          <a:effectLst/>
                        </a:rPr>
                        <a:t>1- Je m’interroge : Quelle l’information manque ? je me pose la question où ?, quand ? </a:t>
                      </a:r>
                      <a:r>
                        <a:rPr lang="fr-FR" sz="1100" dirty="0" smtClean="0">
                          <a:effectLst/>
                        </a:rPr>
                        <a:t> </a:t>
                      </a:r>
                      <a:r>
                        <a:rPr lang="fr-FR" sz="1100" dirty="0">
                          <a:effectLst/>
                        </a:rPr>
                        <a:t>qui ?</a:t>
                      </a:r>
                    </a:p>
                    <a:p>
                      <a:pPr algn="l">
                        <a:lnSpc>
                          <a:spcPct val="115000"/>
                        </a:lnSpc>
                        <a:spcAft>
                          <a:spcPts val="0"/>
                        </a:spcAft>
                      </a:pPr>
                      <a:r>
                        <a:rPr lang="fr-FR" sz="1100" dirty="0">
                          <a:effectLst/>
                        </a:rPr>
                        <a:t>2- </a:t>
                      </a:r>
                      <a:r>
                        <a:rPr lang="fr-FR" sz="1100" dirty="0" smtClean="0">
                          <a:effectLst/>
                        </a:rPr>
                        <a:t>Je </a:t>
                      </a:r>
                      <a:r>
                        <a:rPr lang="fr-FR" sz="1100" dirty="0">
                          <a:effectLst/>
                        </a:rPr>
                        <a:t>relis le texte pour trouver les informations qui peuvent m’aider</a:t>
                      </a:r>
                    </a:p>
                    <a:p>
                      <a:pPr algn="l">
                        <a:lnSpc>
                          <a:spcPct val="115000"/>
                        </a:lnSpc>
                        <a:spcAft>
                          <a:spcPts val="0"/>
                        </a:spcAft>
                      </a:pPr>
                      <a:r>
                        <a:rPr lang="fr-FR" sz="1100" dirty="0" smtClean="0">
                          <a:effectLst/>
                        </a:rPr>
                        <a:t>3- Je </a:t>
                      </a:r>
                      <a:r>
                        <a:rPr lang="fr-FR" sz="1100" dirty="0">
                          <a:effectLst/>
                        </a:rPr>
                        <a:t>complète avec mes connaissances </a:t>
                      </a:r>
                    </a:p>
                    <a:p>
                      <a:pPr algn="l">
                        <a:lnSpc>
                          <a:spcPct val="115000"/>
                        </a:lnSpc>
                        <a:spcAft>
                          <a:spcPts val="0"/>
                        </a:spcAft>
                      </a:pPr>
                      <a:r>
                        <a:rPr lang="fr-FR" sz="1100" dirty="0" smtClean="0">
                          <a:effectLst/>
                        </a:rPr>
                        <a:t>4- Je construis </a:t>
                      </a:r>
                      <a:r>
                        <a:rPr lang="fr-FR" sz="1100" dirty="0">
                          <a:effectLst/>
                        </a:rPr>
                        <a:t>ma réponse.</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accent2">
                        <a:lumMod val="20000"/>
                        <a:lumOff val="80000"/>
                      </a:schemeClr>
                    </a:solidFill>
                  </a:tcPr>
                </a:tc>
                <a:tc>
                  <a:txBody>
                    <a:bodyPr/>
                    <a:lstStyle/>
                    <a:p>
                      <a:pPr algn="l">
                        <a:lnSpc>
                          <a:spcPct val="115000"/>
                        </a:lnSpc>
                        <a:spcAft>
                          <a:spcPts val="0"/>
                        </a:spcAft>
                      </a:pPr>
                      <a:r>
                        <a:rPr lang="fr-FR" sz="1100" dirty="0">
                          <a:effectLst/>
                        </a:rPr>
                        <a:t>Je vérifie que ma réponse permet de mieux comprendre l’évènement</a:t>
                      </a:r>
                    </a:p>
                    <a:p>
                      <a:pPr algn="just">
                        <a:lnSpc>
                          <a:spcPct val="115000"/>
                        </a:lnSpc>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solidFill>
                      <a:schemeClr val="accent2">
                        <a:lumMod val="20000"/>
                        <a:lumOff val="80000"/>
                      </a:schemeClr>
                    </a:solidFill>
                  </a:tcPr>
                </a:tc>
              </a:tr>
            </a:tbl>
          </a:graphicData>
        </a:graphic>
      </p:graphicFrame>
      <p:sp>
        <p:nvSpPr>
          <p:cNvPr id="22" name="ZoneTexte 21"/>
          <p:cNvSpPr txBox="1"/>
          <p:nvPr/>
        </p:nvSpPr>
        <p:spPr>
          <a:xfrm>
            <a:off x="4989984" y="4560522"/>
            <a:ext cx="4137610" cy="2246769"/>
          </a:xfrm>
          <a:prstGeom prst="rect">
            <a:avLst/>
          </a:prstGeom>
          <a:noFill/>
        </p:spPr>
        <p:txBody>
          <a:bodyPr wrap="square" rtlCol="0">
            <a:spAutoFit/>
          </a:bodyPr>
          <a:lstStyle/>
          <a:p>
            <a:pPr marL="719138" indent="0">
              <a:buNone/>
            </a:pPr>
            <a:r>
              <a:rPr lang="fr-FR" sz="2000" b="1" dirty="0"/>
              <a:t>3- Entraînement</a:t>
            </a:r>
          </a:p>
          <a:p>
            <a:pPr marL="625475" indent="-447675">
              <a:buFont typeface="Wingdings" panose="05000000000000000000" pitchFamily="2" charset="2"/>
              <a:buChar char="§"/>
            </a:pPr>
            <a:r>
              <a:rPr lang="fr-FR" sz="2000" dirty="0"/>
              <a:t>Intégrer progressivement la stratégie au bagage cognitif pour une utilisation flexible</a:t>
            </a:r>
          </a:p>
          <a:p>
            <a:pPr marL="625475" indent="-447675">
              <a:buFont typeface="Wingdings" panose="05000000000000000000" pitchFamily="2" charset="2"/>
              <a:buChar char="§"/>
            </a:pPr>
            <a:r>
              <a:rPr lang="fr-FR" sz="2000" dirty="0"/>
              <a:t>Seuls ou en groupes</a:t>
            </a:r>
          </a:p>
          <a:p>
            <a:pPr marL="625475" indent="-447675">
              <a:buFont typeface="Wingdings" panose="05000000000000000000" pitchFamily="2" charset="2"/>
              <a:buChar char="§"/>
            </a:pPr>
            <a:r>
              <a:rPr lang="fr-FR" sz="2000" dirty="0"/>
              <a:t>Exercices et </a:t>
            </a:r>
            <a:r>
              <a:rPr lang="fr-FR" sz="2000" dirty="0" smtClean="0"/>
              <a:t>narrations / documentaires</a:t>
            </a:r>
            <a:endParaRPr lang="fr-FR" sz="2000" dirty="0"/>
          </a:p>
        </p:txBody>
      </p:sp>
      <p:sp>
        <p:nvSpPr>
          <p:cNvPr id="23" name="ZoneTexte 22"/>
          <p:cNvSpPr txBox="1"/>
          <p:nvPr/>
        </p:nvSpPr>
        <p:spPr>
          <a:xfrm>
            <a:off x="3779912" y="6581001"/>
            <a:ext cx="1358834" cy="276999"/>
          </a:xfrm>
          <a:prstGeom prst="rect">
            <a:avLst/>
          </a:prstGeom>
          <a:noFill/>
          <a:ln>
            <a:solidFill>
              <a:schemeClr val="tx1"/>
            </a:solidFill>
          </a:ln>
        </p:spPr>
        <p:txBody>
          <a:bodyPr wrap="none" rtlCol="0">
            <a:spAutoFit/>
          </a:bodyPr>
          <a:lstStyle/>
          <a:p>
            <a:r>
              <a:rPr lang="fr-FR" sz="1200" dirty="0" smtClean="0"/>
              <a:t>Lima, Bianco, 2016</a:t>
            </a:r>
            <a:endParaRPr lang="fr-FR" sz="1200" dirty="0"/>
          </a:p>
        </p:txBody>
      </p:sp>
      <p:sp>
        <p:nvSpPr>
          <p:cNvPr id="24" name="Titre 1"/>
          <p:cNvSpPr txBox="1">
            <a:spLocks/>
          </p:cNvSpPr>
          <p:nvPr/>
        </p:nvSpPr>
        <p:spPr>
          <a:xfrm>
            <a:off x="467544" y="0"/>
            <a:ext cx="8231843"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i="1" dirty="0" smtClean="0">
                <a:solidFill>
                  <a:srgbClr val="0070C0"/>
                </a:solidFill>
                <a:latin typeface="+mn-lt"/>
              </a:rPr>
              <a:t>R22: </a:t>
            </a:r>
            <a:r>
              <a:rPr lang="fr-FR" sz="2400" dirty="0" smtClean="0">
                <a:solidFill>
                  <a:srgbClr val="0070C0"/>
                </a:solidFill>
                <a:latin typeface="+mn-lt"/>
              </a:rPr>
              <a:t>: Un enseignement structuré, systématique et explicite</a:t>
            </a:r>
          </a:p>
        </p:txBody>
      </p:sp>
      <p:sp>
        <p:nvSpPr>
          <p:cNvPr id="25" name="ZoneTexte 24"/>
          <p:cNvSpPr txBox="1"/>
          <p:nvPr/>
        </p:nvSpPr>
        <p:spPr>
          <a:xfrm>
            <a:off x="-8444" y="-111019"/>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xmlns="" val="4580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7542" y="1693240"/>
            <a:ext cx="7886700" cy="1080444"/>
          </a:xfrm>
        </p:spPr>
        <p:txBody>
          <a:bodyPr>
            <a:normAutofit/>
          </a:bodyPr>
          <a:lstStyle/>
          <a:p>
            <a:pPr marL="0" indent="0" algn="just">
              <a:buNone/>
            </a:pPr>
            <a:r>
              <a:rPr lang="fr-FR" sz="2000" i="1" dirty="0" smtClean="0">
                <a:solidFill>
                  <a:schemeClr val="accent1"/>
                </a:solidFill>
              </a:rPr>
              <a:t>R21 : Il faut enseigner aux élèves à comprendre les textes lus à haute voix par l’adulte (dès l’école maternelle, en CP puis tout au long du cursus de l’école élémentaire, voire au-delà)</a:t>
            </a:r>
            <a:r>
              <a:rPr lang="fr-FR" sz="2000" i="1" dirty="0" smtClean="0"/>
              <a:t>.</a:t>
            </a:r>
            <a:endParaRPr lang="fr-FR" sz="2000" i="1" dirty="0"/>
          </a:p>
        </p:txBody>
      </p:sp>
      <p:cxnSp>
        <p:nvCxnSpPr>
          <p:cNvPr id="4" name="Connecteur droit 3"/>
          <p:cNvCxnSpPr/>
          <p:nvPr/>
        </p:nvCxnSpPr>
        <p:spPr>
          <a:xfrm>
            <a:off x="192320" y="1623094"/>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itre 1"/>
          <p:cNvSpPr txBox="1">
            <a:spLocks/>
          </p:cNvSpPr>
          <p:nvPr/>
        </p:nvSpPr>
        <p:spPr>
          <a:xfrm>
            <a:off x="497541" y="112782"/>
            <a:ext cx="8217878" cy="1629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i="1" dirty="0" smtClean="0">
                <a:solidFill>
                  <a:srgbClr val="0070C0"/>
                </a:solidFill>
                <a:latin typeface="+mn-lt"/>
              </a:rPr>
              <a:t>R23: </a:t>
            </a:r>
            <a:r>
              <a:rPr lang="fr-FR" sz="2400" dirty="0">
                <a:solidFill>
                  <a:srgbClr val="0070C0"/>
                </a:solidFill>
                <a:latin typeface="+mn-lt"/>
              </a:rPr>
              <a:t>Le temps alloué à l’enseignement de la compréhension doit aller crescendo au cours du CP, il doit être prévu dès le début de l’année et donc ne pas attendre que les élèves maîtrisent le code </a:t>
            </a:r>
            <a:endParaRPr lang="fr-FR" sz="2400" dirty="0" smtClean="0">
              <a:solidFill>
                <a:srgbClr val="0070C0"/>
              </a:solidFill>
              <a:latin typeface="+mn-lt"/>
            </a:endParaRPr>
          </a:p>
        </p:txBody>
      </p:sp>
      <p:sp>
        <p:nvSpPr>
          <p:cNvPr id="7" name="ZoneTexte 6"/>
          <p:cNvSpPr txBox="1"/>
          <p:nvPr/>
        </p:nvSpPr>
        <p:spPr>
          <a:xfrm>
            <a:off x="-8444" y="-111019"/>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
        <p:nvSpPr>
          <p:cNvPr id="9" name="ZoneTexte 8"/>
          <p:cNvSpPr txBox="1"/>
          <p:nvPr/>
        </p:nvSpPr>
        <p:spPr>
          <a:xfrm>
            <a:off x="251520" y="2708920"/>
            <a:ext cx="8138402" cy="3785652"/>
          </a:xfrm>
          <a:prstGeom prst="rect">
            <a:avLst/>
          </a:prstGeom>
          <a:noFill/>
        </p:spPr>
        <p:txBody>
          <a:bodyPr wrap="square" rtlCol="0">
            <a:spAutoFit/>
          </a:bodyPr>
          <a:lstStyle/>
          <a:p>
            <a:pPr marL="457200" indent="-457200">
              <a:buFont typeface="Wingdings" panose="05000000000000000000" pitchFamily="2" charset="2"/>
              <a:buChar char="Ø"/>
            </a:pPr>
            <a:r>
              <a:rPr lang="fr-FR" sz="2000" dirty="0" smtClean="0"/>
              <a:t>les activités de compréhension doivent avoir une place particulière et identifiée dans le programme d’apprentissage de la lecture – ritualisation</a:t>
            </a:r>
          </a:p>
          <a:p>
            <a:pPr marL="457200" indent="-457200">
              <a:buFont typeface="Wingdings" panose="05000000000000000000" pitchFamily="2" charset="2"/>
              <a:buChar char="Ø"/>
            </a:pPr>
            <a:r>
              <a:rPr lang="fr-FR" sz="2000" dirty="0" smtClean="0"/>
              <a:t>Enseignement distinct de l’apprentissage du code</a:t>
            </a:r>
          </a:p>
          <a:p>
            <a:pPr marL="457200" indent="-457200">
              <a:buFont typeface="Wingdings" panose="05000000000000000000" pitchFamily="2" charset="2"/>
              <a:buChar char="Ø"/>
            </a:pPr>
            <a:r>
              <a:rPr lang="fr-FR" sz="2000" dirty="0" smtClean="0"/>
              <a:t>Conduit </a:t>
            </a:r>
            <a:r>
              <a:rPr lang="fr-FR" sz="2000" dirty="0"/>
              <a:t>à l’oral aussi longtemps que les élèves ne sont pas autonomes en lecture … et </a:t>
            </a:r>
            <a:r>
              <a:rPr lang="fr-FR" sz="2000" dirty="0" smtClean="0"/>
              <a:t>au-delà</a:t>
            </a:r>
          </a:p>
          <a:p>
            <a:pPr marL="457200" indent="-457200">
              <a:buFont typeface="Wingdings" panose="05000000000000000000" pitchFamily="2" charset="2"/>
              <a:buChar char="Ø"/>
            </a:pPr>
            <a:endParaRPr lang="fr-FR" sz="2000" dirty="0"/>
          </a:p>
          <a:p>
            <a:pPr marL="457200" indent="-457200">
              <a:buFont typeface="Wingdings" panose="05000000000000000000" pitchFamily="2" charset="2"/>
              <a:buChar char="Ø"/>
            </a:pPr>
            <a:r>
              <a:rPr lang="fr-FR" sz="2000" dirty="0" smtClean="0"/>
              <a:t> </a:t>
            </a:r>
            <a:r>
              <a:rPr lang="fr-FR" sz="2000" b="1" dirty="0" smtClean="0"/>
              <a:t>Place de l’oral : </a:t>
            </a:r>
          </a:p>
          <a:p>
            <a:pPr lvl="1"/>
            <a:r>
              <a:rPr lang="fr-FR" sz="2000" dirty="0" smtClean="0"/>
              <a:t>L’oral reste un élément majeur de l’enseignement de la compréhension tout au long du cycle : </a:t>
            </a:r>
          </a:p>
          <a:p>
            <a:pPr lvl="1"/>
            <a:r>
              <a:rPr lang="fr-FR" sz="2000" dirty="0" smtClean="0"/>
              <a:t>Appropriation des </a:t>
            </a:r>
            <a:r>
              <a:rPr lang="fr-FR" sz="2000" dirty="0"/>
              <a:t>stratégies </a:t>
            </a:r>
            <a:r>
              <a:rPr lang="fr-FR" sz="2000" dirty="0" smtClean="0"/>
              <a:t>(discussions...)</a:t>
            </a:r>
          </a:p>
          <a:p>
            <a:pPr lvl="1"/>
            <a:r>
              <a:rPr lang="fr-FR" sz="2000" dirty="0" smtClean="0"/>
              <a:t>Acquisition d’une lecture fluide. </a:t>
            </a:r>
            <a:endParaRPr lang="fr-FR" sz="2000" dirty="0"/>
          </a:p>
        </p:txBody>
      </p:sp>
      <p:sp>
        <p:nvSpPr>
          <p:cNvPr id="10" name="ZoneTexte 9"/>
          <p:cNvSpPr txBox="1"/>
          <p:nvPr/>
        </p:nvSpPr>
        <p:spPr>
          <a:xfrm>
            <a:off x="7236296" y="6381328"/>
            <a:ext cx="1368152" cy="307777"/>
          </a:xfrm>
          <a:prstGeom prst="rect">
            <a:avLst/>
          </a:prstGeom>
          <a:noFill/>
        </p:spPr>
        <p:txBody>
          <a:bodyPr wrap="square" rtlCol="0">
            <a:spAutoFit/>
          </a:bodyPr>
          <a:lstStyle/>
          <a:p>
            <a:r>
              <a:rPr lang="fr-FR" sz="1400" dirty="0" smtClean="0"/>
              <a:t>Maryse Bianco</a:t>
            </a:r>
            <a:endParaRPr lang="fr-FR" sz="1400" dirty="0"/>
          </a:p>
        </p:txBody>
      </p:sp>
    </p:spTree>
    <p:extLst>
      <p:ext uri="{BB962C8B-B14F-4D97-AF65-F5344CB8AC3E}">
        <p14:creationId xmlns:p14="http://schemas.microsoft.com/office/powerpoint/2010/main" xmlns="" val="169737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p:cTn id="30"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1000" fill="hold"/>
                                        <p:tgtEl>
                                          <p:spTgt spid="9">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9">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 calcmode="lin" valueType="num">
                                      <p:cBhvr>
                                        <p:cTn id="42" dur="1000" fill="hold"/>
                                        <p:tgtEl>
                                          <p:spTgt spid="9">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9">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9">
                                            <p:txEl>
                                              <p:pRg st="6" end="6"/>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p:cTn id="47" dur="1000" fill="hold"/>
                                        <p:tgtEl>
                                          <p:spTgt spid="9">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9">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1844824"/>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itre 1"/>
          <p:cNvSpPr txBox="1">
            <a:spLocks/>
          </p:cNvSpPr>
          <p:nvPr/>
        </p:nvSpPr>
        <p:spPr>
          <a:xfrm>
            <a:off x="471466" y="350645"/>
            <a:ext cx="8217878" cy="1422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i="1" dirty="0" smtClean="0">
                <a:solidFill>
                  <a:srgbClr val="0070C0"/>
                </a:solidFill>
                <a:latin typeface="+mn-lt"/>
              </a:rPr>
              <a:t>R24: </a:t>
            </a:r>
            <a:r>
              <a:rPr lang="fr-FR" sz="2400" dirty="0">
                <a:solidFill>
                  <a:srgbClr val="0070C0"/>
                </a:solidFill>
                <a:latin typeface="+mn-lt"/>
              </a:rPr>
              <a:t>Le travail sur la compréhension des textes ne doit pas se limiter à l’utilisation de questionnaires, d’autres tâches comme le rappel, la paraphrase, la reformulation ou les résumés (oraux et écrits) doivent être utilisées."</a:t>
            </a:r>
          </a:p>
        </p:txBody>
      </p:sp>
      <p:sp>
        <p:nvSpPr>
          <p:cNvPr id="7" name="ZoneTexte 6"/>
          <p:cNvSpPr txBox="1"/>
          <p:nvPr/>
        </p:nvSpPr>
        <p:spPr>
          <a:xfrm>
            <a:off x="0" y="0"/>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
        <p:nvSpPr>
          <p:cNvPr id="8" name="Espace réservé du contenu 1"/>
          <p:cNvSpPr>
            <a:spLocks noGrp="1"/>
          </p:cNvSpPr>
          <p:nvPr>
            <p:ph idx="1"/>
          </p:nvPr>
        </p:nvSpPr>
        <p:spPr>
          <a:xfrm>
            <a:off x="323528" y="1916832"/>
            <a:ext cx="8568952" cy="4416668"/>
          </a:xfrm>
        </p:spPr>
        <p:txBody>
          <a:bodyPr>
            <a:noAutofit/>
          </a:bodyPr>
          <a:lstStyle/>
          <a:p>
            <a:pPr>
              <a:buFont typeface="Wingdings" panose="05000000000000000000" pitchFamily="2" charset="2"/>
              <a:buChar char="Ø"/>
            </a:pPr>
            <a:r>
              <a:rPr lang="fr-FR" sz="2400" b="1" dirty="0" smtClean="0"/>
              <a:t> </a:t>
            </a:r>
            <a:r>
              <a:rPr lang="fr-FR" sz="2100" b="1" dirty="0" smtClean="0"/>
              <a:t>A l’oral et à l’écrit (passage d’une parole interactive à une parole intérieure)</a:t>
            </a:r>
            <a:endParaRPr lang="fr-FR" sz="2100" b="1" dirty="0"/>
          </a:p>
          <a:p>
            <a:pPr>
              <a:spcBef>
                <a:spcPts val="600"/>
              </a:spcBef>
              <a:buFont typeface="Wingdings" panose="05000000000000000000" pitchFamily="2" charset="2"/>
              <a:buChar char="Ø"/>
            </a:pPr>
            <a:r>
              <a:rPr lang="fr-FR" sz="2100" b="1" dirty="0"/>
              <a:t>Rappeler, reformuler, </a:t>
            </a:r>
            <a:r>
              <a:rPr lang="fr-FR" sz="2100" b="1" dirty="0" smtClean="0"/>
              <a:t>paraphraser</a:t>
            </a:r>
            <a:endParaRPr lang="fr-FR" sz="2100" dirty="0"/>
          </a:p>
          <a:p>
            <a:pPr marL="539750" indent="0">
              <a:lnSpc>
                <a:spcPct val="100000"/>
              </a:lnSpc>
              <a:spcBef>
                <a:spcPts val="600"/>
              </a:spcBef>
              <a:buNone/>
            </a:pPr>
            <a:r>
              <a:rPr lang="fr-FR" sz="2100" dirty="0"/>
              <a:t>La paraphrase est une activité essentielle  - une stratégie à part entière-</a:t>
            </a:r>
          </a:p>
          <a:p>
            <a:pPr marL="825500" indent="-285750">
              <a:lnSpc>
                <a:spcPct val="100000"/>
              </a:lnSpc>
              <a:spcBef>
                <a:spcPts val="0"/>
              </a:spcBef>
              <a:buNone/>
            </a:pPr>
            <a:r>
              <a:rPr lang="fr-FR" sz="2100" i="1" dirty="0"/>
              <a:t>Redire avec ses propres mots garantit l’élaboration d’une représentation et </a:t>
            </a:r>
            <a:r>
              <a:rPr lang="fr-FR" sz="2100" i="1" dirty="0" smtClean="0"/>
              <a:t>permet:</a:t>
            </a:r>
            <a:endParaRPr lang="fr-FR" sz="2100" i="1" dirty="0"/>
          </a:p>
          <a:p>
            <a:pPr marL="825500" indent="-285750">
              <a:lnSpc>
                <a:spcPct val="100000"/>
              </a:lnSpc>
              <a:spcBef>
                <a:spcPts val="0"/>
              </a:spcBef>
              <a:buFont typeface="Wingdings" panose="05000000000000000000" pitchFamily="2" charset="2"/>
              <a:buChar char="§"/>
            </a:pPr>
            <a:r>
              <a:rPr lang="fr-FR" sz="2100" i="1" dirty="0"/>
              <a:t>	de développer les capacités langagières (construire des phrases complètes )</a:t>
            </a:r>
          </a:p>
          <a:p>
            <a:pPr marL="825500" indent="-285750">
              <a:lnSpc>
                <a:spcPct val="100000"/>
              </a:lnSpc>
              <a:spcBef>
                <a:spcPts val="0"/>
              </a:spcBef>
              <a:buFont typeface="Wingdings" panose="05000000000000000000" pitchFamily="2" charset="2"/>
              <a:buChar char="§"/>
            </a:pPr>
            <a:r>
              <a:rPr lang="fr-FR" sz="2100" i="1" dirty="0"/>
              <a:t> de percevoir les idées mal comprises </a:t>
            </a:r>
          </a:p>
          <a:p>
            <a:pPr marL="825500" indent="-285750">
              <a:lnSpc>
                <a:spcPct val="100000"/>
              </a:lnSpc>
              <a:spcBef>
                <a:spcPts val="0"/>
              </a:spcBef>
              <a:buFont typeface="Wingdings" panose="05000000000000000000" pitchFamily="2" charset="2"/>
              <a:buChar char="§"/>
            </a:pPr>
            <a:r>
              <a:rPr lang="fr-FR" sz="2100" i="1" dirty="0"/>
              <a:t> de  repérer l’idée principale d’un paragraphe (De quoi parle –t-il ? Que dit la première phrase ? Quelles informations se répètent dans plusieurs phrases ? …)</a:t>
            </a:r>
          </a:p>
          <a:p>
            <a:pPr marL="355600" indent="0">
              <a:buNone/>
            </a:pPr>
            <a:r>
              <a:rPr lang="fr-FR" sz="2100" dirty="0">
                <a:sym typeface="Wingdings" panose="05000000000000000000" pitchFamily="2" charset="2"/>
              </a:rPr>
              <a:t> </a:t>
            </a:r>
            <a:r>
              <a:rPr lang="fr-FR" sz="2100" b="1" dirty="0">
                <a:sym typeface="Wingdings" panose="05000000000000000000" pitchFamily="2" charset="2"/>
              </a:rPr>
              <a:t>Prépare les habiletés </a:t>
            </a:r>
            <a:r>
              <a:rPr lang="fr-FR" sz="2100" b="1" dirty="0" smtClean="0">
                <a:sym typeface="Wingdings" panose="05000000000000000000" pitchFamily="2" charset="2"/>
              </a:rPr>
              <a:t>requises </a:t>
            </a:r>
            <a:r>
              <a:rPr lang="fr-FR" sz="2100" b="1" dirty="0">
                <a:sym typeface="Wingdings" panose="05000000000000000000" pitchFamily="2" charset="2"/>
              </a:rPr>
              <a:t>pour résumer. </a:t>
            </a:r>
            <a:endParaRPr lang="fr-FR" sz="2100" b="1" dirty="0"/>
          </a:p>
        </p:txBody>
      </p:sp>
    </p:spTree>
    <p:extLst>
      <p:ext uri="{BB962C8B-B14F-4D97-AF65-F5344CB8AC3E}">
        <p14:creationId xmlns:p14="http://schemas.microsoft.com/office/powerpoint/2010/main" xmlns="" val="37650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257175" y="1380887"/>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8444" y="-111019"/>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
        <p:nvSpPr>
          <p:cNvPr id="8" name="Titre 1"/>
          <p:cNvSpPr txBox="1">
            <a:spLocks/>
          </p:cNvSpPr>
          <p:nvPr/>
        </p:nvSpPr>
        <p:spPr>
          <a:xfrm>
            <a:off x="265580" y="0"/>
            <a:ext cx="8710332" cy="1268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i="1" dirty="0" smtClean="0">
                <a:solidFill>
                  <a:srgbClr val="0070C0"/>
                </a:solidFill>
                <a:latin typeface="+mn-lt"/>
              </a:rPr>
              <a:t>R24: </a:t>
            </a:r>
            <a:r>
              <a:rPr lang="fr-FR" sz="2400" dirty="0" smtClean="0">
                <a:solidFill>
                  <a:srgbClr val="0070C0"/>
                </a:solidFill>
                <a:latin typeface="+mn-lt"/>
              </a:rPr>
              <a:t>…d’autres </a:t>
            </a:r>
            <a:r>
              <a:rPr lang="fr-FR" sz="2400" dirty="0">
                <a:solidFill>
                  <a:srgbClr val="0070C0"/>
                </a:solidFill>
                <a:latin typeface="+mn-lt"/>
              </a:rPr>
              <a:t>tâches comme le rappel, la paraphrase, la reformulation ou les résumés (oraux et écrits) doivent être utilisées."</a:t>
            </a:r>
          </a:p>
        </p:txBody>
      </p:sp>
      <p:sp>
        <p:nvSpPr>
          <p:cNvPr id="9" name="Espace réservé du contenu 8"/>
          <p:cNvSpPr>
            <a:spLocks noGrp="1"/>
          </p:cNvSpPr>
          <p:nvPr>
            <p:ph idx="1"/>
          </p:nvPr>
        </p:nvSpPr>
        <p:spPr>
          <a:xfrm>
            <a:off x="395536" y="1556792"/>
            <a:ext cx="8208912" cy="4351338"/>
          </a:xfrm>
        </p:spPr>
        <p:txBody>
          <a:bodyPr>
            <a:normAutofit fontScale="77500" lnSpcReduction="20000"/>
          </a:bodyPr>
          <a:lstStyle/>
          <a:p>
            <a:pPr>
              <a:buFont typeface="Wingdings" panose="05000000000000000000" pitchFamily="2" charset="2"/>
              <a:buChar char="Ø"/>
            </a:pPr>
            <a:r>
              <a:rPr lang="fr-FR" dirty="0" smtClean="0"/>
              <a:t> La </a:t>
            </a:r>
            <a:r>
              <a:rPr lang="fr-FR" dirty="0"/>
              <a:t>technique de la pensée à haute </a:t>
            </a:r>
            <a:r>
              <a:rPr lang="fr-FR" dirty="0" smtClean="0"/>
              <a:t>voix</a:t>
            </a:r>
          </a:p>
          <a:p>
            <a:pPr marL="742950" lvl="1" indent="-285750">
              <a:buFont typeface="Wingdings" panose="05000000000000000000" pitchFamily="2" charset="2"/>
              <a:buChar char="§"/>
            </a:pPr>
            <a:r>
              <a:rPr lang="fr-FR" dirty="0" smtClean="0"/>
              <a:t>suscite </a:t>
            </a:r>
            <a:r>
              <a:rPr lang="fr-FR" dirty="0"/>
              <a:t>l’utilisation coordonnée des stratégies de lecture apprises </a:t>
            </a:r>
            <a:r>
              <a:rPr lang="fr-FR" dirty="0" smtClean="0"/>
              <a:t>indépendamment</a:t>
            </a:r>
            <a:r>
              <a:rPr lang="fr-FR" dirty="0"/>
              <a:t> </a:t>
            </a:r>
            <a:r>
              <a:rPr lang="fr-FR" dirty="0" smtClean="0"/>
              <a:t>  /  l’enseignement de certaines, </a:t>
            </a:r>
            <a:r>
              <a:rPr lang="fr-FR" dirty="0"/>
              <a:t>en fonction des lacunes </a:t>
            </a:r>
            <a:r>
              <a:rPr lang="fr-FR" dirty="0" smtClean="0"/>
              <a:t>constatées au cours des exercices.</a:t>
            </a:r>
            <a:endParaRPr lang="fr-FR" dirty="0"/>
          </a:p>
          <a:p>
            <a:pPr marL="742950" lvl="1" indent="-285750">
              <a:buFont typeface="Wingdings" panose="05000000000000000000" pitchFamily="2" charset="2"/>
              <a:buChar char="§"/>
            </a:pPr>
            <a:r>
              <a:rPr lang="fr-FR" dirty="0"/>
              <a:t>encourage à autoévaluer </a:t>
            </a:r>
            <a:r>
              <a:rPr lang="fr-FR" dirty="0" smtClean="0"/>
              <a:t>la </a:t>
            </a:r>
            <a:r>
              <a:rPr lang="fr-FR" dirty="0"/>
              <a:t>compréhension au fur et à mesure de la lecture </a:t>
            </a:r>
          </a:p>
          <a:p>
            <a:pPr lvl="1">
              <a:buFont typeface="Wingdings" panose="05000000000000000000" pitchFamily="2" charset="2"/>
              <a:buChar char="§"/>
            </a:pPr>
            <a:r>
              <a:rPr lang="fr-FR" dirty="0"/>
              <a:t>une autre façon de promouvoir la discussion et le partage </a:t>
            </a:r>
            <a:r>
              <a:rPr lang="fr-FR" dirty="0" smtClean="0"/>
              <a:t>d’idées</a:t>
            </a:r>
          </a:p>
          <a:p>
            <a:pPr marL="742950" lvl="1" indent="-285750"/>
            <a:endParaRPr lang="fr-FR" dirty="0"/>
          </a:p>
          <a:p>
            <a:pPr>
              <a:buFont typeface="Wingdings" panose="05000000000000000000" pitchFamily="2" charset="2"/>
              <a:buChar char="Ø"/>
            </a:pPr>
            <a:r>
              <a:rPr lang="fr-FR" dirty="0" smtClean="0"/>
              <a:t> En fin de cycle </a:t>
            </a:r>
          </a:p>
          <a:p>
            <a:pPr>
              <a:buFont typeface="Wingdings" panose="05000000000000000000" pitchFamily="2" charset="2"/>
              <a:buChar char="Ø"/>
            </a:pPr>
            <a:r>
              <a:rPr lang="fr-FR" dirty="0"/>
              <a:t>un vecteur de la construction des habiletés de rappel et de résumé.</a:t>
            </a:r>
          </a:p>
          <a:p>
            <a:pPr>
              <a:buFont typeface="Wingdings" panose="05000000000000000000" pitchFamily="2" charset="2"/>
              <a:buChar char="Ø"/>
            </a:pPr>
            <a:endParaRPr lang="fr-FR" dirty="0"/>
          </a:p>
          <a:p>
            <a:pPr marL="0" indent="0">
              <a:buNone/>
            </a:pPr>
            <a:endParaRPr lang="fr-FR" dirty="0"/>
          </a:p>
        </p:txBody>
      </p:sp>
      <p:sp>
        <p:nvSpPr>
          <p:cNvPr id="6" name="Espace réservé du pied de page 5"/>
          <p:cNvSpPr>
            <a:spLocks noGrp="1"/>
          </p:cNvSpPr>
          <p:nvPr>
            <p:ph type="ftr" sz="quarter" idx="11"/>
          </p:nvPr>
        </p:nvSpPr>
        <p:spPr>
          <a:xfrm>
            <a:off x="6588224" y="6021288"/>
            <a:ext cx="1591816" cy="313010"/>
          </a:xfrm>
        </p:spPr>
        <p:txBody>
          <a:bodyPr/>
          <a:lstStyle/>
          <a:p>
            <a:r>
              <a:rPr lang="fr-FR" dirty="0" smtClean="0"/>
              <a:t>Maryse Bianco</a:t>
            </a:r>
            <a:endParaRPr lang="fr-FR" dirty="0"/>
          </a:p>
        </p:txBody>
      </p:sp>
    </p:spTree>
    <p:extLst>
      <p:ext uri="{BB962C8B-B14F-4D97-AF65-F5344CB8AC3E}">
        <p14:creationId xmlns:p14="http://schemas.microsoft.com/office/powerpoint/2010/main" xmlns="" val="28641997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r>
              <a:rPr lang="fr-FR" b="1" dirty="0" smtClean="0">
                <a:solidFill>
                  <a:schemeClr val="accent1">
                    <a:lumMod val="75000"/>
                  </a:schemeClr>
                </a:solidFill>
              </a:rPr>
              <a:t>Développer :</a:t>
            </a:r>
          </a:p>
          <a:p>
            <a:pPr algn="ctr">
              <a:buNone/>
            </a:pPr>
            <a:endParaRPr lang="fr-FR" b="1" dirty="0" smtClean="0">
              <a:solidFill>
                <a:schemeClr val="accent1">
                  <a:lumMod val="75000"/>
                </a:schemeClr>
              </a:solidFill>
            </a:endParaRPr>
          </a:p>
          <a:p>
            <a:pPr algn="ctr"/>
            <a:r>
              <a:rPr lang="fr-FR" dirty="0" smtClean="0">
                <a:solidFill>
                  <a:schemeClr val="accent1">
                    <a:lumMod val="75000"/>
                  </a:schemeClr>
                </a:solidFill>
              </a:rPr>
              <a:t> Des automatismes</a:t>
            </a:r>
          </a:p>
          <a:p>
            <a:pPr algn="ctr"/>
            <a:r>
              <a:rPr lang="fr-FR" dirty="0" smtClean="0">
                <a:solidFill>
                  <a:schemeClr val="accent1">
                    <a:lumMod val="75000"/>
                  </a:schemeClr>
                </a:solidFill>
              </a:rPr>
              <a:t>Des stratégies</a:t>
            </a:r>
          </a:p>
          <a:p>
            <a:pPr algn="ctr"/>
            <a:r>
              <a:rPr lang="fr-FR" dirty="0" smtClean="0">
                <a:solidFill>
                  <a:schemeClr val="accent1">
                    <a:lumMod val="75000"/>
                  </a:schemeClr>
                </a:solidFill>
              </a:rPr>
              <a:t>Des habiletés</a:t>
            </a:r>
          </a:p>
          <a:p>
            <a:endParaRPr lang="fr-FR" dirty="0"/>
          </a:p>
        </p:txBody>
      </p:sp>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p:cNvSpPr txBox="1"/>
          <p:nvPr/>
        </p:nvSpPr>
        <p:spPr>
          <a:xfrm>
            <a:off x="71438" y="200025"/>
            <a:ext cx="34289" cy="369332"/>
          </a:xfrm>
          <a:prstGeom prst="rect">
            <a:avLst/>
          </a:prstGeom>
          <a:noFill/>
        </p:spPr>
        <p:txBody>
          <a:bodyPr wrap="square" rtlCol="0">
            <a:spAutoFit/>
          </a:bodyPr>
          <a:lstStyle/>
          <a:p>
            <a:endParaRPr lang="fr-FR">
              <a:solidFill>
                <a:prstClr val="black"/>
              </a:solidFill>
            </a:endParaRPr>
          </a:p>
        </p:txBody>
      </p:sp>
      <p:cxnSp>
        <p:nvCxnSpPr>
          <p:cNvPr id="43" name="Connecteur droit 42"/>
          <p:cNvCxnSpPr/>
          <p:nvPr/>
        </p:nvCxnSpPr>
        <p:spPr>
          <a:xfrm>
            <a:off x="227210" y="1334072"/>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contenu 2"/>
          <p:cNvSpPr>
            <a:spLocks noGrp="1"/>
          </p:cNvSpPr>
          <p:nvPr>
            <p:ph sz="half" idx="1"/>
          </p:nvPr>
        </p:nvSpPr>
        <p:spPr>
          <a:xfrm>
            <a:off x="1229499" y="525815"/>
            <a:ext cx="7296150" cy="779079"/>
          </a:xfrm>
        </p:spPr>
        <p:txBody>
          <a:bodyPr>
            <a:normAutofit/>
          </a:bodyPr>
          <a:lstStyle/>
          <a:p>
            <a:pPr marL="0" indent="0">
              <a:buNone/>
            </a:pPr>
            <a:r>
              <a:rPr lang="fr-FR" i="1" dirty="0">
                <a:solidFill>
                  <a:schemeClr val="accent5">
                    <a:lumMod val="75000"/>
                  </a:schemeClr>
                </a:solidFill>
              </a:rPr>
              <a:t>Construire et utiliser des automatismes  </a:t>
            </a:r>
          </a:p>
        </p:txBody>
      </p:sp>
      <p:sp>
        <p:nvSpPr>
          <p:cNvPr id="26" name="ZoneTexte 25"/>
          <p:cNvSpPr txBox="1"/>
          <p:nvPr/>
        </p:nvSpPr>
        <p:spPr>
          <a:xfrm>
            <a:off x="2282511" y="5704147"/>
            <a:ext cx="237566" cy="646331"/>
          </a:xfrm>
          <a:prstGeom prst="rect">
            <a:avLst/>
          </a:prstGeom>
          <a:noFill/>
        </p:spPr>
        <p:txBody>
          <a:bodyPr wrap="none" rtlCol="0">
            <a:spAutoFit/>
          </a:bodyPr>
          <a:lstStyle/>
          <a:p>
            <a:pPr marL="0" lvl="1"/>
            <a:r>
              <a:rPr lang="fr-FR" dirty="0" smtClean="0">
                <a:sym typeface="Wingdings" panose="05000000000000000000" pitchFamily="2" charset="2"/>
              </a:rPr>
              <a:t> </a:t>
            </a:r>
            <a:endParaRPr lang="fr-FR" dirty="0">
              <a:sym typeface="Wingdings" panose="05000000000000000000" pitchFamily="2" charset="2"/>
            </a:endParaRPr>
          </a:p>
          <a:p>
            <a:endParaRPr lang="en-US" dirty="0"/>
          </a:p>
        </p:txBody>
      </p:sp>
      <p:sp>
        <p:nvSpPr>
          <p:cNvPr id="3" name="ZoneTexte 2"/>
          <p:cNvSpPr txBox="1"/>
          <p:nvPr/>
        </p:nvSpPr>
        <p:spPr>
          <a:xfrm>
            <a:off x="530287" y="2594345"/>
            <a:ext cx="237566" cy="369332"/>
          </a:xfrm>
          <a:prstGeom prst="rect">
            <a:avLst/>
          </a:prstGeom>
          <a:noFill/>
        </p:spPr>
        <p:txBody>
          <a:bodyPr wrap="none" rtlCol="0">
            <a:spAutoFit/>
          </a:bodyPr>
          <a:lstStyle/>
          <a:p>
            <a:r>
              <a:rPr lang="en-US" dirty="0" smtClean="0"/>
              <a:t> </a:t>
            </a:r>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1855182602"/>
              </p:ext>
            </p:extLst>
          </p:nvPr>
        </p:nvGraphicFramePr>
        <p:xfrm>
          <a:off x="715351" y="2029968"/>
          <a:ext cx="7615268" cy="2270760"/>
        </p:xfrm>
        <a:graphic>
          <a:graphicData uri="http://schemas.openxmlformats.org/drawingml/2006/table">
            <a:tbl>
              <a:tblPr firstRow="1" bandRow="1">
                <a:tableStyleId>{BC89EF96-8CEA-46FF-86C4-4CE0E7609802}</a:tableStyleId>
              </a:tblPr>
              <a:tblGrid>
                <a:gridCol w="7615268"/>
              </a:tblGrid>
              <a:tr h="1159666">
                <a:tc>
                  <a:txBody>
                    <a:bodyPr/>
                    <a:lstStyle/>
                    <a:p>
                      <a:pPr algn="just">
                        <a:lnSpc>
                          <a:spcPct val="150000"/>
                        </a:lnSpc>
                        <a:spcAft>
                          <a:spcPts val="600"/>
                        </a:spcAft>
                        <a:tabLst>
                          <a:tab pos="228600" algn="l"/>
                        </a:tabLst>
                      </a:pPr>
                      <a:r>
                        <a:rPr lang="fr-FR" sz="2400" u="none" dirty="0" smtClean="0">
                          <a:effectLst/>
                        </a:rPr>
                        <a:t>Vacances à la neige. </a:t>
                      </a:r>
                    </a:p>
                    <a:p>
                      <a:pPr algn="just">
                        <a:lnSpc>
                          <a:spcPct val="100000"/>
                        </a:lnSpc>
                        <a:spcAft>
                          <a:spcPts val="0"/>
                        </a:spcAft>
                        <a:tabLst>
                          <a:tab pos="228600" algn="l"/>
                        </a:tabLst>
                      </a:pPr>
                      <a:r>
                        <a:rPr lang="fr-FR" sz="2400" u="none" dirty="0" smtClean="0">
                          <a:effectLst/>
                        </a:rPr>
                        <a:t>Paul tomba plusieurs fois. </a:t>
                      </a:r>
                      <a:r>
                        <a:rPr lang="fr-FR" sz="2400" u="none" dirty="0" smtClean="0">
                          <a:solidFill>
                            <a:srgbClr val="C00000"/>
                          </a:solidFill>
                          <a:effectLst/>
                        </a:rPr>
                        <a:t>La piste </a:t>
                      </a:r>
                      <a:r>
                        <a:rPr lang="fr-FR" sz="2400" u="none" dirty="0" smtClean="0">
                          <a:effectLst/>
                        </a:rPr>
                        <a:t>était si verglacée qu’</a:t>
                      </a:r>
                      <a:r>
                        <a:rPr lang="fr-FR" sz="2400" u="none" dirty="0" smtClean="0">
                          <a:solidFill>
                            <a:srgbClr val="C00000"/>
                          </a:solidFill>
                          <a:effectLst/>
                        </a:rPr>
                        <a:t>il</a:t>
                      </a:r>
                      <a:r>
                        <a:rPr lang="fr-FR" sz="2400" u="none" dirty="0" smtClean="0">
                          <a:effectLst/>
                        </a:rPr>
                        <a:t> craignait de ne pas réussir à regagner la station.»</a:t>
                      </a:r>
                      <a:endParaRPr lang="fr-FR" sz="2400" dirty="0"/>
                    </a:p>
                  </a:txBody>
                  <a:tcPr marL="68580" marR="68580"/>
                </a:tc>
              </a:tr>
              <a:tr h="370840">
                <a:tc>
                  <a:txBody>
                    <a:bodyPr/>
                    <a:lstStyle/>
                    <a:p>
                      <a:r>
                        <a:rPr lang="fr-FR" sz="2400" i="1" dirty="0" smtClean="0"/>
                        <a:t>La</a:t>
                      </a:r>
                      <a:r>
                        <a:rPr lang="fr-FR" sz="2400" i="1" baseline="0" dirty="0" smtClean="0"/>
                        <a:t> piste? Il?  </a:t>
                      </a:r>
                      <a:r>
                        <a:rPr lang="fr-FR" sz="2400" i="1" baseline="0" dirty="0" smtClean="0">
                          <a:sym typeface="Wingdings" panose="05000000000000000000" pitchFamily="2" charset="2"/>
                        </a:rPr>
                        <a:t>  </a:t>
                      </a:r>
                      <a:r>
                        <a:rPr lang="fr-FR" sz="2400" i="1" dirty="0" smtClean="0"/>
                        <a:t>Activation de scénario</a:t>
                      </a:r>
                      <a:r>
                        <a:rPr lang="fr-FR" sz="2400" i="1" baseline="0" dirty="0" smtClean="0"/>
                        <a:t> – focalisation  - appariement</a:t>
                      </a:r>
                      <a:endParaRPr lang="fr-FR" sz="2400" i="1" dirty="0"/>
                    </a:p>
                  </a:txBody>
                  <a:tcPr marL="68580" marR="68580"/>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xmlns="" val="1486034867"/>
              </p:ext>
            </p:extLst>
          </p:nvPr>
        </p:nvGraphicFramePr>
        <p:xfrm>
          <a:off x="715351" y="4542810"/>
          <a:ext cx="7615268" cy="1645920"/>
        </p:xfrm>
        <a:graphic>
          <a:graphicData uri="http://schemas.openxmlformats.org/drawingml/2006/table">
            <a:tbl>
              <a:tblPr firstRow="1" bandRow="1">
                <a:tableStyleId>{BC89EF96-8CEA-46FF-86C4-4CE0E7609802}</a:tableStyleId>
              </a:tblPr>
              <a:tblGrid>
                <a:gridCol w="7615268"/>
              </a:tblGrid>
              <a:tr h="434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rPr>
                        <a:t>A la fin, le jeune</a:t>
                      </a:r>
                      <a:r>
                        <a:rPr lang="fr-FR" sz="2400" kern="1200" baseline="0" dirty="0" smtClean="0">
                          <a:effectLst/>
                        </a:rPr>
                        <a:t> dromadaire en eut assez et montant sur l’estrade, il mordit le conférencier. </a:t>
                      </a:r>
                      <a:r>
                        <a:rPr lang="fr-FR" sz="2400" kern="1200" baseline="0" dirty="0" smtClean="0">
                          <a:solidFill>
                            <a:srgbClr val="C00000"/>
                          </a:solidFill>
                          <a:effectLst/>
                        </a:rPr>
                        <a:t>Chameau</a:t>
                      </a:r>
                      <a:r>
                        <a:rPr lang="fr-FR" sz="2400" kern="1200" baseline="0" dirty="0" smtClean="0">
                          <a:effectLst/>
                        </a:rPr>
                        <a:t>! dit le conférencier furieux.</a:t>
                      </a:r>
                      <a:endParaRPr lang="en-US" sz="2400" dirty="0" smtClean="0"/>
                    </a:p>
                  </a:txBody>
                  <a:tcPr marL="68580" marR="68580"/>
                </a:tc>
              </a:tr>
              <a:tr h="440724">
                <a:tc>
                  <a:txBody>
                    <a:bodyPr/>
                    <a:lstStyle/>
                    <a:p>
                      <a:r>
                        <a:rPr lang="fr-FR" sz="2400" i="1" dirty="0" smtClean="0"/>
                        <a:t>Chameau?   </a:t>
                      </a:r>
                      <a:r>
                        <a:rPr lang="fr-FR" sz="2400" i="1" dirty="0" smtClean="0">
                          <a:sym typeface="Wingdings" panose="05000000000000000000" pitchFamily="2" charset="2"/>
                        </a:rPr>
                        <a:t> Activation</a:t>
                      </a:r>
                      <a:r>
                        <a:rPr lang="fr-FR" sz="2400" i="1" baseline="0" dirty="0" smtClean="0">
                          <a:sym typeface="Wingdings" panose="05000000000000000000" pitchFamily="2" charset="2"/>
                        </a:rPr>
                        <a:t> et inhibition</a:t>
                      </a:r>
                      <a:endParaRPr lang="fr-FR" sz="2400" i="1" dirty="0"/>
                    </a:p>
                  </a:txBody>
                  <a:tcPr marL="68580" marR="68580"/>
                </a:tc>
              </a:tr>
            </a:tbl>
          </a:graphicData>
        </a:graphic>
      </p:graphicFrame>
      <p:sp>
        <p:nvSpPr>
          <p:cNvPr id="10" name="ZoneTexte 9"/>
          <p:cNvSpPr txBox="1"/>
          <p:nvPr/>
        </p:nvSpPr>
        <p:spPr>
          <a:xfrm>
            <a:off x="323528" y="6237312"/>
            <a:ext cx="4104456" cy="369332"/>
          </a:xfrm>
          <a:prstGeom prst="rect">
            <a:avLst/>
          </a:prstGeom>
          <a:noFill/>
        </p:spPr>
        <p:txBody>
          <a:bodyPr wrap="square" rtlCol="0">
            <a:spAutoFit/>
          </a:bodyPr>
          <a:lstStyle/>
          <a:p>
            <a:r>
              <a:rPr lang="fr-FR" dirty="0" smtClean="0"/>
              <a:t>Maryse Bianco</a:t>
            </a:r>
            <a:endParaRPr lang="fr-FR" dirty="0"/>
          </a:p>
        </p:txBody>
      </p:sp>
    </p:spTree>
    <p:extLst>
      <p:ext uri="{BB962C8B-B14F-4D97-AF65-F5344CB8AC3E}">
        <p14:creationId xmlns:p14="http://schemas.microsoft.com/office/powerpoint/2010/main" xmlns="" val="24460880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p:cNvSpPr txBox="1"/>
          <p:nvPr/>
        </p:nvSpPr>
        <p:spPr>
          <a:xfrm>
            <a:off x="71438" y="200025"/>
            <a:ext cx="34289" cy="369332"/>
          </a:xfrm>
          <a:prstGeom prst="rect">
            <a:avLst/>
          </a:prstGeom>
          <a:noFill/>
        </p:spPr>
        <p:txBody>
          <a:bodyPr wrap="square" rtlCol="0">
            <a:spAutoFit/>
          </a:bodyPr>
          <a:lstStyle/>
          <a:p>
            <a:endParaRPr lang="fr-FR">
              <a:solidFill>
                <a:prstClr val="black"/>
              </a:solidFill>
            </a:endParaRPr>
          </a:p>
        </p:txBody>
      </p:sp>
      <p:sp>
        <p:nvSpPr>
          <p:cNvPr id="46" name="Titre 1"/>
          <p:cNvSpPr txBox="1">
            <a:spLocks/>
          </p:cNvSpPr>
          <p:nvPr/>
        </p:nvSpPr>
        <p:spPr>
          <a:xfrm>
            <a:off x="438856" y="10321"/>
            <a:ext cx="8254691" cy="13984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50" normalizeH="0" baseline="0" noProof="0" dirty="0">
              <a:ln>
                <a:noFill/>
              </a:ln>
              <a:solidFill>
                <a:sysClr val="windowText" lastClr="000000">
                  <a:lumMod val="75000"/>
                  <a:lumOff val="25000"/>
                </a:sysClr>
              </a:solidFill>
              <a:effectLst/>
              <a:uLnTx/>
              <a:uFillTx/>
              <a:latin typeface="Constantia" panose="02030602050306030303"/>
              <a:ea typeface="+mj-ea"/>
              <a:cs typeface="+mj-cs"/>
            </a:endParaRPr>
          </a:p>
        </p:txBody>
      </p:sp>
      <p:sp>
        <p:nvSpPr>
          <p:cNvPr id="61" name="Espace réservé du contenu 2"/>
          <p:cNvSpPr>
            <a:spLocks noGrp="1"/>
          </p:cNvSpPr>
          <p:nvPr>
            <p:ph sz="half" idx="1"/>
          </p:nvPr>
        </p:nvSpPr>
        <p:spPr>
          <a:xfrm>
            <a:off x="179512" y="476672"/>
            <a:ext cx="9144000" cy="779079"/>
          </a:xfrm>
        </p:spPr>
        <p:txBody>
          <a:bodyPr>
            <a:noAutofit/>
          </a:bodyPr>
          <a:lstStyle/>
          <a:p>
            <a:pPr marL="0" indent="0">
              <a:buNone/>
            </a:pPr>
            <a:r>
              <a:rPr lang="fr-FR" i="1" dirty="0" smtClean="0">
                <a:solidFill>
                  <a:schemeClr val="accent5">
                    <a:lumMod val="75000"/>
                  </a:schemeClr>
                </a:solidFill>
              </a:rPr>
              <a:t>Raisonner et réfléchir  </a:t>
            </a:r>
            <a:r>
              <a:rPr lang="fr-FR" i="1" dirty="0">
                <a:solidFill>
                  <a:schemeClr val="accent5">
                    <a:lumMod val="75000"/>
                  </a:schemeClr>
                </a:solidFill>
              </a:rPr>
              <a:t>-  stratégies de lecture – de régulation</a:t>
            </a:r>
          </a:p>
        </p:txBody>
      </p:sp>
      <p:sp>
        <p:nvSpPr>
          <p:cNvPr id="9" name="Espace réservé du contenu 2"/>
          <p:cNvSpPr>
            <a:spLocks noGrp="1"/>
          </p:cNvSpPr>
          <p:nvPr>
            <p:ph sz="half" idx="2"/>
          </p:nvPr>
        </p:nvSpPr>
        <p:spPr>
          <a:xfrm>
            <a:off x="1609006" y="2039917"/>
            <a:ext cx="5827957" cy="923760"/>
          </a:xfrm>
        </p:spPr>
        <p:txBody>
          <a:bodyPr>
            <a:normAutofit fontScale="77500" lnSpcReduction="20000"/>
          </a:bodyPr>
          <a:lstStyle/>
          <a:p>
            <a:pPr marL="285750" lvl="2" indent="-285750">
              <a:buClr>
                <a:srgbClr val="CC0099"/>
              </a:buClr>
              <a:buFont typeface="Wingdings" panose="05000000000000000000" pitchFamily="2" charset="2"/>
              <a:buChar char="Ø"/>
            </a:pPr>
            <a:r>
              <a:rPr lang="fr-FR" sz="2600" i="1" dirty="0" smtClean="0"/>
              <a:t> </a:t>
            </a:r>
            <a:r>
              <a:rPr lang="fr-FR" sz="2600" i="1" dirty="0"/>
              <a:t>C</a:t>
            </a:r>
            <a:r>
              <a:rPr lang="fr-FR" sz="2600" i="1" dirty="0" smtClean="0"/>
              <a:t>omposante métacognitive</a:t>
            </a:r>
            <a:endParaRPr lang="fr-FR" sz="2600" b="1" u="sng" dirty="0"/>
          </a:p>
          <a:p>
            <a:pPr lvl="1">
              <a:buClr>
                <a:schemeClr val="bg2">
                  <a:lumMod val="60000"/>
                  <a:lumOff val="40000"/>
                </a:schemeClr>
              </a:buClr>
              <a:buFont typeface="Calibri" panose="020F0502020204030204" pitchFamily="34" charset="0"/>
              <a:buChar char="⁻"/>
            </a:pPr>
            <a:r>
              <a:rPr lang="fr-FR" sz="2600" b="1" dirty="0"/>
              <a:t> </a:t>
            </a:r>
            <a:r>
              <a:rPr lang="fr-FR" sz="2600" dirty="0"/>
              <a:t>Raisonner, réfléchir  - </a:t>
            </a:r>
            <a:r>
              <a:rPr lang="fr-FR" sz="2600" dirty="0" smtClean="0"/>
              <a:t>Autoévaluer </a:t>
            </a:r>
            <a:r>
              <a:rPr lang="fr-FR" sz="2600" dirty="0"/>
              <a:t>et </a:t>
            </a:r>
            <a:r>
              <a:rPr lang="fr-FR" sz="2600" dirty="0" smtClean="0"/>
              <a:t>réguler </a:t>
            </a:r>
          </a:p>
          <a:p>
            <a:pPr marL="800100" lvl="2" indent="-342900">
              <a:buClr>
                <a:schemeClr val="bg2">
                  <a:lumMod val="60000"/>
                  <a:lumOff val="40000"/>
                </a:schemeClr>
              </a:buClr>
              <a:buFont typeface="Calibri" panose="020F0502020204030204" pitchFamily="34" charset="0"/>
              <a:buChar char="⁻"/>
            </a:pPr>
            <a:endParaRPr lang="fr-FR" sz="2600" dirty="0" smtClean="0"/>
          </a:p>
          <a:p>
            <a:pPr marL="457200" lvl="2" indent="0">
              <a:buClr>
                <a:schemeClr val="bg2">
                  <a:lumMod val="60000"/>
                  <a:lumOff val="40000"/>
                </a:schemeClr>
              </a:buClr>
              <a:buNone/>
            </a:pPr>
            <a:endParaRPr lang="fr-FR" sz="2600" dirty="0" smtClean="0"/>
          </a:p>
          <a:p>
            <a:pPr marL="457200" lvl="2" indent="0">
              <a:buClr>
                <a:schemeClr val="bg2">
                  <a:lumMod val="60000"/>
                  <a:lumOff val="40000"/>
                </a:schemeClr>
              </a:buClr>
              <a:buNone/>
            </a:pPr>
            <a:endParaRPr lang="fr-FR" sz="2600" dirty="0" smtClean="0"/>
          </a:p>
          <a:p>
            <a:pPr marL="800100" lvl="2" indent="-342900">
              <a:buClr>
                <a:schemeClr val="bg2">
                  <a:lumMod val="60000"/>
                  <a:lumOff val="40000"/>
                </a:schemeClr>
              </a:buClr>
              <a:buFont typeface="Calibri" panose="020F0502020204030204" pitchFamily="34" charset="0"/>
              <a:buChar char="⁻"/>
            </a:pPr>
            <a:endParaRPr lang="fr-FR" sz="2600" dirty="0"/>
          </a:p>
        </p:txBody>
      </p:sp>
      <p:sp>
        <p:nvSpPr>
          <p:cNvPr id="26" name="ZoneTexte 25"/>
          <p:cNvSpPr txBox="1"/>
          <p:nvPr/>
        </p:nvSpPr>
        <p:spPr>
          <a:xfrm>
            <a:off x="2282511" y="5704147"/>
            <a:ext cx="237566" cy="646331"/>
          </a:xfrm>
          <a:prstGeom prst="rect">
            <a:avLst/>
          </a:prstGeom>
          <a:noFill/>
        </p:spPr>
        <p:txBody>
          <a:bodyPr wrap="none" rtlCol="0">
            <a:spAutoFit/>
          </a:bodyPr>
          <a:lstStyle/>
          <a:p>
            <a:pPr marL="0" lvl="1"/>
            <a:r>
              <a:rPr lang="fr-FR" dirty="0" smtClean="0">
                <a:sym typeface="Wingdings" panose="05000000000000000000" pitchFamily="2" charset="2"/>
              </a:rPr>
              <a:t> </a:t>
            </a:r>
            <a:endParaRPr lang="fr-FR" dirty="0">
              <a:sym typeface="Wingdings" panose="05000000000000000000" pitchFamily="2" charset="2"/>
            </a:endParaRPr>
          </a:p>
          <a:p>
            <a:endParaRPr lang="en-US" dirty="0"/>
          </a:p>
        </p:txBody>
      </p:sp>
      <p:sp>
        <p:nvSpPr>
          <p:cNvPr id="3" name="ZoneTexte 2"/>
          <p:cNvSpPr txBox="1"/>
          <p:nvPr/>
        </p:nvSpPr>
        <p:spPr>
          <a:xfrm>
            <a:off x="530287" y="2594345"/>
            <a:ext cx="237566" cy="369332"/>
          </a:xfrm>
          <a:prstGeom prst="rect">
            <a:avLst/>
          </a:prstGeom>
          <a:noFill/>
        </p:spPr>
        <p:txBody>
          <a:bodyPr wrap="none" rtlCol="0">
            <a:spAutoFit/>
          </a:bodyPr>
          <a:lstStyle/>
          <a:p>
            <a:r>
              <a:rPr lang="en-US" dirty="0" smtClean="0"/>
              <a:t> </a:t>
            </a:r>
            <a:endParaRPr lang="en-US" dirty="0"/>
          </a:p>
        </p:txBody>
      </p:sp>
      <p:cxnSp>
        <p:nvCxnSpPr>
          <p:cNvPr id="11" name="Connecteur droit 10"/>
          <p:cNvCxnSpPr/>
          <p:nvPr/>
        </p:nvCxnSpPr>
        <p:spPr>
          <a:xfrm>
            <a:off x="208160" y="1147805"/>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xmlns="" val="883235549"/>
              </p:ext>
            </p:extLst>
          </p:nvPr>
        </p:nvGraphicFramePr>
        <p:xfrm>
          <a:off x="618673" y="3593592"/>
          <a:ext cx="7615263" cy="2377440"/>
        </p:xfrm>
        <a:graphic>
          <a:graphicData uri="http://schemas.openxmlformats.org/drawingml/2006/table">
            <a:tbl>
              <a:tblPr firstRow="1" bandRow="1">
                <a:tableStyleId>{BC89EF96-8CEA-46FF-86C4-4CE0E7609802}</a:tableStyleId>
              </a:tblPr>
              <a:tblGrid>
                <a:gridCol w="7615263"/>
              </a:tblGrid>
              <a:tr h="1006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u="none" dirty="0" smtClean="0">
                          <a:effectLst/>
                        </a:rPr>
                        <a:t>Pendant de la réunion de chantier, l’architecte discute avec les menuisiers. Elle</a:t>
                      </a:r>
                      <a:r>
                        <a:rPr lang="fr-FR" sz="2400" u="none" baseline="0" dirty="0" smtClean="0">
                          <a:effectLst/>
                        </a:rPr>
                        <a:t> </a:t>
                      </a:r>
                      <a:r>
                        <a:rPr lang="fr-FR" sz="2400" u="none" dirty="0" smtClean="0">
                          <a:effectLst/>
                        </a:rPr>
                        <a:t>leur demande de terminer la pose des fenêtres dans la semaine.</a:t>
                      </a:r>
                    </a:p>
                    <a:p>
                      <a:endParaRPr lang="fr-FR" sz="2400" dirty="0"/>
                    </a:p>
                  </a:txBody>
                  <a:tcPr marL="68580" marR="68580"/>
                </a:tc>
              </a:tr>
              <a:tr h="370840">
                <a:tc>
                  <a:txBody>
                    <a:bodyPr/>
                    <a:lstStyle/>
                    <a:p>
                      <a:r>
                        <a:rPr lang="fr-FR" sz="2400" i="1" dirty="0" smtClean="0"/>
                        <a:t>Elle?</a:t>
                      </a:r>
                      <a:r>
                        <a:rPr lang="fr-FR" sz="2400" i="1" baseline="0" dirty="0" smtClean="0"/>
                        <a:t>  </a:t>
                      </a:r>
                      <a:r>
                        <a:rPr lang="fr-FR" sz="2400" i="1" baseline="0" dirty="0" smtClean="0">
                          <a:sym typeface="Wingdings" panose="05000000000000000000" pitchFamily="2" charset="2"/>
                        </a:rPr>
                        <a:t> </a:t>
                      </a:r>
                      <a:r>
                        <a:rPr lang="fr-FR" sz="2400" i="1" baseline="0" dirty="0" smtClean="0"/>
                        <a:t>Activation – détection d’une incohérence – Révision de l’interprétation /prédiction </a:t>
                      </a:r>
                      <a:endParaRPr lang="fr-FR" sz="2400" i="1" dirty="0"/>
                    </a:p>
                  </a:txBody>
                  <a:tcPr marL="68580" marR="68580"/>
                </a:tc>
              </a:tr>
            </a:tbl>
          </a:graphicData>
        </a:graphic>
      </p:graphicFrame>
      <p:sp>
        <p:nvSpPr>
          <p:cNvPr id="14" name="ZoneTexte 13"/>
          <p:cNvSpPr txBox="1"/>
          <p:nvPr/>
        </p:nvSpPr>
        <p:spPr>
          <a:xfrm>
            <a:off x="467544" y="6165304"/>
            <a:ext cx="3312368" cy="369332"/>
          </a:xfrm>
          <a:prstGeom prst="rect">
            <a:avLst/>
          </a:prstGeom>
          <a:noFill/>
        </p:spPr>
        <p:txBody>
          <a:bodyPr wrap="square" rtlCol="0">
            <a:spAutoFit/>
          </a:bodyPr>
          <a:lstStyle/>
          <a:p>
            <a:r>
              <a:rPr lang="fr-FR" dirty="0" smtClean="0"/>
              <a:t>Maryse Bianco</a:t>
            </a:r>
            <a:endParaRPr lang="fr-FR" dirty="0"/>
          </a:p>
        </p:txBody>
      </p:sp>
    </p:spTree>
    <p:extLst>
      <p:ext uri="{BB962C8B-B14F-4D97-AF65-F5344CB8AC3E}">
        <p14:creationId xmlns:p14="http://schemas.microsoft.com/office/powerpoint/2010/main" xmlns="" val="8747657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b="20000"/>
          <a:stretch>
            <a:fillRect/>
          </a:stretch>
        </p:blipFill>
        <p:spPr bwMode="auto">
          <a:xfrm>
            <a:off x="1403648" y="908720"/>
            <a:ext cx="6264696" cy="4320480"/>
          </a:xfrm>
          <a:prstGeom prst="rect">
            <a:avLst/>
          </a:prstGeom>
          <a:noFill/>
          <a:ln w="9525">
            <a:noFill/>
            <a:miter lim="800000"/>
            <a:headEnd/>
            <a:tailEnd/>
          </a:ln>
        </p:spPr>
      </p:pic>
      <p:sp>
        <p:nvSpPr>
          <p:cNvPr id="4" name="ZoneTexte 3"/>
          <p:cNvSpPr txBox="1"/>
          <p:nvPr/>
        </p:nvSpPr>
        <p:spPr>
          <a:xfrm>
            <a:off x="827584" y="5517232"/>
            <a:ext cx="7560840" cy="369332"/>
          </a:xfrm>
          <a:prstGeom prst="rect">
            <a:avLst/>
          </a:prstGeom>
          <a:noFill/>
        </p:spPr>
        <p:txBody>
          <a:bodyPr wrap="square" rtlCol="0">
            <a:spAutoFit/>
          </a:bodyPr>
          <a:lstStyle/>
          <a:p>
            <a:pPr algn="ctr"/>
            <a:r>
              <a:rPr lang="fr-FR" b="1" dirty="0" smtClean="0">
                <a:solidFill>
                  <a:srgbClr val="002060"/>
                </a:solidFill>
              </a:rPr>
              <a:t>Comment la compréhension se construit-elle ? </a:t>
            </a:r>
            <a:endParaRPr lang="fr-FR" b="1" dirty="0">
              <a:solidFill>
                <a:srgbClr val="002060"/>
              </a:solidFill>
            </a:endParaRPr>
          </a:p>
        </p:txBody>
      </p:sp>
      <p:sp>
        <p:nvSpPr>
          <p:cNvPr id="5" name="Espace réservé du pied de page 3"/>
          <p:cNvSpPr>
            <a:spLocks noGrp="1"/>
          </p:cNvSpPr>
          <p:nvPr>
            <p:ph type="ftr" sz="quarter" idx="11"/>
          </p:nvPr>
        </p:nvSpPr>
        <p:spPr>
          <a:xfrm>
            <a:off x="1907704" y="6093296"/>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10417"/>
            <a:ext cx="7886700" cy="816229"/>
          </a:xfrm>
        </p:spPr>
        <p:txBody>
          <a:bodyPr>
            <a:normAutofit/>
          </a:bodyPr>
          <a:lstStyle/>
          <a:p>
            <a:pPr algn="ctr"/>
            <a:r>
              <a:rPr lang="fr-FR" sz="2800" i="1" dirty="0">
                <a:solidFill>
                  <a:schemeClr val="accent5">
                    <a:lumMod val="75000"/>
                  </a:schemeClr>
                </a:solidFill>
                <a:latin typeface="+mn-lt"/>
              </a:rPr>
              <a:t>Simuler – modèles des situations </a:t>
            </a:r>
            <a:endParaRPr lang="fr-FR" sz="2800" i="1" dirty="0">
              <a:solidFill>
                <a:schemeClr val="accent5">
                  <a:lumMod val="75000"/>
                </a:schemeClr>
              </a:solidFill>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xmlns="" val="1109492980"/>
              </p:ext>
            </p:extLst>
          </p:nvPr>
        </p:nvGraphicFramePr>
        <p:xfrm>
          <a:off x="539552" y="2924944"/>
          <a:ext cx="7886700" cy="2575745"/>
        </p:xfrm>
        <a:graphic>
          <a:graphicData uri="http://schemas.openxmlformats.org/drawingml/2006/table">
            <a:tbl>
              <a:tblPr firstRow="1" bandRow="1">
                <a:tableStyleId>{5940675A-B579-460E-94D1-54222C63F5DA}</a:tableStyleId>
              </a:tblPr>
              <a:tblGrid>
                <a:gridCol w="3943350"/>
                <a:gridCol w="3943350"/>
              </a:tblGrid>
              <a:tr h="870335">
                <a:tc>
                  <a:txBody>
                    <a:bodyPr/>
                    <a:lstStyle/>
                    <a:p>
                      <a:pPr algn="ctr"/>
                      <a:r>
                        <a:rPr lang="fr-FR" sz="2000" kern="1200" dirty="0" smtClean="0">
                          <a:effectLst/>
                        </a:rPr>
                        <a:t>Phrases lue (ou entendue) </a:t>
                      </a:r>
                      <a:endParaRPr lang="fr-FR" sz="2000" dirty="0"/>
                    </a:p>
                  </a:txBody>
                  <a:tcPr marL="68580" marR="68580">
                    <a:solidFill>
                      <a:schemeClr val="accent1">
                        <a:lumMod val="20000"/>
                        <a:lumOff val="80000"/>
                      </a:schemeClr>
                    </a:solidFill>
                  </a:tcPr>
                </a:tc>
                <a:tc>
                  <a:txBody>
                    <a:bodyPr/>
                    <a:lstStyle/>
                    <a:p>
                      <a:pPr algn="ctr"/>
                      <a:r>
                        <a:rPr lang="fr-FR" sz="2000" kern="1200" dirty="0" smtClean="0">
                          <a:effectLst/>
                        </a:rPr>
                        <a:t>Est-il question de cet objet / animal ? </a:t>
                      </a:r>
                      <a:endParaRPr lang="fr-FR" sz="2000" dirty="0"/>
                    </a:p>
                  </a:txBody>
                  <a:tcPr marL="68580" marR="68580">
                    <a:solidFill>
                      <a:schemeClr val="accent1">
                        <a:lumMod val="20000"/>
                        <a:lumOff val="80000"/>
                      </a:schemeClr>
                    </a:solidFill>
                  </a:tcPr>
                </a:tc>
              </a:tr>
              <a:tr h="852705">
                <a:tc>
                  <a:txBody>
                    <a:bodyPr/>
                    <a:lstStyle/>
                    <a:p>
                      <a:r>
                        <a:rPr lang="fr-FR" sz="2000" kern="1200" dirty="0" smtClean="0">
                          <a:effectLst/>
                        </a:rPr>
                        <a:t>Léo regarde le pigeon sur le trottoir.</a:t>
                      </a:r>
                      <a:endParaRPr lang="fr-FR" sz="2000" dirty="0"/>
                    </a:p>
                  </a:txBody>
                  <a:tcPr marL="68580" marR="68580"/>
                </a:tc>
                <a:tc>
                  <a:txBody>
                    <a:bodyPr/>
                    <a:lstStyle/>
                    <a:p>
                      <a:endParaRPr lang="fr-FR" dirty="0"/>
                    </a:p>
                  </a:txBody>
                  <a:tcPr marL="68580" marR="68580"/>
                </a:tc>
              </a:tr>
              <a:tr h="852705">
                <a:tc>
                  <a:txBody>
                    <a:bodyPr/>
                    <a:lstStyle/>
                    <a:p>
                      <a:r>
                        <a:rPr lang="fr-FR" sz="2000" kern="1200" dirty="0" smtClean="0">
                          <a:effectLst/>
                        </a:rPr>
                        <a:t>Léo regarde le pigeon dans le ciel. </a:t>
                      </a:r>
                      <a:endParaRPr lang="fr-FR" sz="2000" dirty="0"/>
                    </a:p>
                  </a:txBody>
                  <a:tcPr marL="68580" marR="68580"/>
                </a:tc>
                <a:tc>
                  <a:txBody>
                    <a:bodyPr/>
                    <a:lstStyle/>
                    <a:p>
                      <a:endParaRPr lang="fr-FR" dirty="0"/>
                    </a:p>
                  </a:txBody>
                  <a:tcPr marL="68580" marR="68580"/>
                </a:tc>
              </a:tr>
            </a:tbl>
          </a:graphicData>
        </a:graphic>
      </p:graphicFrame>
      <p:cxnSp>
        <p:nvCxnSpPr>
          <p:cNvPr id="4" name="Connecteur droit 3"/>
          <p:cNvCxnSpPr/>
          <p:nvPr/>
        </p:nvCxnSpPr>
        <p:spPr>
          <a:xfrm>
            <a:off x="257175" y="1153879"/>
            <a:ext cx="862965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Image 16" descr="Afficher l'image d'origin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4546" y="4230361"/>
            <a:ext cx="695060" cy="559642"/>
          </a:xfrm>
          <a:prstGeom prst="rect">
            <a:avLst/>
          </a:prstGeom>
          <a:noFill/>
          <a:ln>
            <a:noFill/>
          </a:ln>
        </p:spPr>
      </p:pic>
      <p:pic>
        <p:nvPicPr>
          <p:cNvPr id="18" name="Image 17" descr="Afficher l'image d'origine"/>
          <p:cNvPicPr/>
          <p:nvPr/>
        </p:nvPicPr>
        <p:blipFill rotWithShape="1">
          <a:blip r:embed="rId4" cstate="print">
            <a:extLst>
              <a:ext uri="{28A0092B-C50C-407E-A947-70E740481C1C}">
                <a14:useLocalDpi xmlns:a14="http://schemas.microsoft.com/office/drawing/2010/main" xmlns="" val="0"/>
              </a:ext>
            </a:extLst>
          </a:blip>
          <a:srcRect t="10081" r="42201" b="32982"/>
          <a:stretch/>
        </p:blipFill>
        <p:spPr bwMode="auto">
          <a:xfrm>
            <a:off x="6676618" y="4374777"/>
            <a:ext cx="388144" cy="330263"/>
          </a:xfrm>
          <a:prstGeom prst="rect">
            <a:avLst/>
          </a:prstGeom>
          <a:noFill/>
          <a:ln>
            <a:noFill/>
          </a:ln>
          <a:extLst>
            <a:ext uri="{53640926-AAD7-44D8-BBD7-CCE9431645EC}">
              <a14:shadowObscured xmlns:a14="http://schemas.microsoft.com/office/drawing/2010/main" xmlns=""/>
            </a:ext>
          </a:extLst>
        </p:spPr>
      </p:pic>
      <p:pic>
        <p:nvPicPr>
          <p:cNvPr id="19" name="Image 18" descr="Afficher l'image d'origine"/>
          <p:cNvPicPr/>
          <p:nvPr/>
        </p:nvPicPr>
        <p:blipFill rotWithShape="1">
          <a:blip r:embed="rId5" cstate="print">
            <a:extLst>
              <a:ext uri="{28A0092B-C50C-407E-A947-70E740481C1C}">
                <a14:useLocalDpi xmlns:a14="http://schemas.microsoft.com/office/drawing/2010/main" xmlns="" val="0"/>
              </a:ext>
            </a:extLst>
          </a:blip>
          <a:srcRect t="10081" r="42201" b="32982"/>
          <a:stretch/>
        </p:blipFill>
        <p:spPr bwMode="auto">
          <a:xfrm>
            <a:off x="5564546" y="5090396"/>
            <a:ext cx="695060" cy="592959"/>
          </a:xfrm>
          <a:prstGeom prst="rect">
            <a:avLst/>
          </a:prstGeom>
          <a:noFill/>
          <a:ln>
            <a:noFill/>
          </a:ln>
          <a:extLst>
            <a:ext uri="{53640926-AAD7-44D8-BBD7-CCE9431645EC}">
              <a14:shadowObscured xmlns:a14="http://schemas.microsoft.com/office/drawing/2010/main" xmlns=""/>
            </a:ext>
          </a:extLst>
        </p:spPr>
      </p:pic>
      <p:pic>
        <p:nvPicPr>
          <p:cNvPr id="20" name="Image 19" descr="Afficher l'image d'origine"/>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76618" y="5163161"/>
            <a:ext cx="388144" cy="296346"/>
          </a:xfrm>
          <a:prstGeom prst="rect">
            <a:avLst/>
          </a:prstGeom>
          <a:noFill/>
          <a:ln>
            <a:noFill/>
          </a:ln>
        </p:spPr>
      </p:pic>
      <p:sp>
        <p:nvSpPr>
          <p:cNvPr id="21" name="Espace réservé du contenu 2"/>
          <p:cNvSpPr txBox="1">
            <a:spLocks/>
          </p:cNvSpPr>
          <p:nvPr/>
        </p:nvSpPr>
        <p:spPr>
          <a:xfrm>
            <a:off x="1043609" y="1371866"/>
            <a:ext cx="7056784" cy="14810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2" indent="-285750">
              <a:buClr>
                <a:srgbClr val="CC0099"/>
              </a:buClr>
              <a:buFont typeface="Wingdings" panose="05000000000000000000" pitchFamily="2" charset="2"/>
              <a:buChar char="Ø"/>
            </a:pPr>
            <a:r>
              <a:rPr lang="fr-FR" sz="2600" i="1" dirty="0" smtClean="0"/>
              <a:t> Représentation mentale </a:t>
            </a:r>
            <a:endParaRPr lang="fr-FR" sz="2600" dirty="0" smtClean="0"/>
          </a:p>
          <a:p>
            <a:pPr marL="457200" lvl="2" indent="-457200">
              <a:buClr>
                <a:srgbClr val="CC0099"/>
              </a:buClr>
              <a:buFontTx/>
              <a:buChar char="-"/>
            </a:pPr>
            <a:r>
              <a:rPr lang="fr-FR" sz="2600" dirty="0" smtClean="0"/>
              <a:t>(film de l’histoire, organisateurs graphiques (listes, diagrammes… ) </a:t>
            </a:r>
          </a:p>
          <a:p>
            <a:pPr marL="457200" lvl="2" indent="-457200">
              <a:buClr>
                <a:srgbClr val="CC0099"/>
              </a:buClr>
              <a:buFontTx/>
              <a:buChar char="-"/>
            </a:pPr>
            <a:r>
              <a:rPr lang="fr-FR" sz="2600" dirty="0" smtClean="0"/>
              <a:t>ancrée dans la perception, codes autres que verbaux</a:t>
            </a:r>
          </a:p>
          <a:p>
            <a:pPr marL="457200" lvl="2" indent="-457200">
              <a:buClr>
                <a:srgbClr val="CC0099"/>
              </a:buClr>
              <a:buFontTx/>
              <a:buChar char="-"/>
            </a:pPr>
            <a:r>
              <a:rPr lang="fr-FR" sz="2600" dirty="0" smtClean="0"/>
              <a:t>Dynamique, évolutive; mise à jour</a:t>
            </a:r>
          </a:p>
          <a:p>
            <a:pPr marL="0" lvl="2" indent="0">
              <a:buClr>
                <a:srgbClr val="CC0099"/>
              </a:buClr>
              <a:buNone/>
            </a:pPr>
            <a:endParaRPr lang="fr-FR" sz="2600" dirty="0" smtClean="0"/>
          </a:p>
          <a:p>
            <a:pPr marL="800100" lvl="2" indent="-342900">
              <a:buClr>
                <a:schemeClr val="bg2">
                  <a:lumMod val="60000"/>
                  <a:lumOff val="40000"/>
                </a:schemeClr>
              </a:buClr>
              <a:buFont typeface="Calibri" panose="020F0502020204030204" pitchFamily="34" charset="0"/>
              <a:buChar char="⁻"/>
            </a:pPr>
            <a:endParaRPr lang="fr-FR" sz="2600" dirty="0"/>
          </a:p>
        </p:txBody>
      </p:sp>
      <p:graphicFrame>
        <p:nvGraphicFramePr>
          <p:cNvPr id="3" name="Tableau 2"/>
          <p:cNvGraphicFramePr>
            <a:graphicFrameLocks noGrp="1"/>
          </p:cNvGraphicFramePr>
          <p:nvPr>
            <p:extLst>
              <p:ext uri="{D42A27DB-BD31-4B8C-83A1-F6EECF244321}">
                <p14:modId xmlns:p14="http://schemas.microsoft.com/office/powerpoint/2010/main" xmlns="" val="2492323278"/>
              </p:ext>
            </p:extLst>
          </p:nvPr>
        </p:nvGraphicFramePr>
        <p:xfrm>
          <a:off x="539552" y="5517232"/>
          <a:ext cx="7886700" cy="1194272"/>
        </p:xfrm>
        <a:graphic>
          <a:graphicData uri="http://schemas.openxmlformats.org/drawingml/2006/table">
            <a:tbl>
              <a:tblPr firstRow="1" bandRow="1">
                <a:tableStyleId>{5940675A-B579-460E-94D1-54222C63F5DA}</a:tableStyleId>
              </a:tblPr>
              <a:tblGrid>
                <a:gridCol w="3943350"/>
                <a:gridCol w="3943350"/>
              </a:tblGrid>
              <a:tr h="1194272">
                <a:tc>
                  <a:txBody>
                    <a:bodyPr/>
                    <a:lstStyle/>
                    <a:p>
                      <a:r>
                        <a:rPr lang="fr-FR" sz="2000" kern="1200" dirty="0" smtClean="0">
                          <a:effectLst/>
                        </a:rPr>
                        <a:t>Léo regardait le pigeon sur le trottoir</a:t>
                      </a:r>
                      <a:r>
                        <a:rPr lang="fr-FR" sz="2000" kern="1200" baseline="0" dirty="0" smtClean="0">
                          <a:effectLst/>
                        </a:rPr>
                        <a:t> puis celui-ci s’est envolé</a:t>
                      </a:r>
                      <a:endParaRPr lang="fr-FR" sz="2000" dirty="0"/>
                    </a:p>
                  </a:txBody>
                  <a:tcPr marL="68580" marR="68580"/>
                </a:tc>
                <a:tc>
                  <a:txBody>
                    <a:bodyPr/>
                    <a:lstStyle/>
                    <a:p>
                      <a:endParaRPr lang="fr-FR" dirty="0"/>
                    </a:p>
                  </a:txBody>
                  <a:tcPr marL="68580" marR="68580"/>
                </a:tc>
              </a:tr>
            </a:tbl>
          </a:graphicData>
        </a:graphic>
      </p:graphicFrame>
      <p:pic>
        <p:nvPicPr>
          <p:cNvPr id="12" name="Image 11" descr="Afficher l'image d'origin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4104" y="6029501"/>
            <a:ext cx="695060" cy="559642"/>
          </a:xfrm>
          <a:prstGeom prst="rect">
            <a:avLst/>
          </a:prstGeom>
          <a:noFill/>
          <a:ln>
            <a:noFill/>
          </a:ln>
        </p:spPr>
      </p:pic>
      <p:pic>
        <p:nvPicPr>
          <p:cNvPr id="13" name="Image 12" descr="Afficher l'image d'origine"/>
          <p:cNvPicPr/>
          <p:nvPr/>
        </p:nvPicPr>
        <p:blipFill rotWithShape="1">
          <a:blip r:embed="rId7" cstate="print">
            <a:extLst>
              <a:ext uri="{28A0092B-C50C-407E-A947-70E740481C1C}">
                <a14:useLocalDpi xmlns:a14="http://schemas.microsoft.com/office/drawing/2010/main" xmlns="" val="0"/>
              </a:ext>
            </a:extLst>
          </a:blip>
          <a:srcRect t="10081" r="42201" b="32982"/>
          <a:stretch/>
        </p:blipFill>
        <p:spPr bwMode="auto">
          <a:xfrm>
            <a:off x="6501654" y="6029502"/>
            <a:ext cx="618565" cy="559641"/>
          </a:xfrm>
          <a:prstGeom prst="rect">
            <a:avLst/>
          </a:prstGeom>
          <a:noFill/>
          <a:ln>
            <a:noFill/>
          </a:ln>
          <a:extLst>
            <a:ext uri="{53640926-AAD7-44D8-BBD7-CCE9431645EC}">
              <a14:shadowObscured xmlns:a14="http://schemas.microsoft.com/office/drawing/2010/main" xmlns=""/>
            </a:ext>
          </a:extLst>
        </p:spPr>
      </p:pic>
      <p:sp>
        <p:nvSpPr>
          <p:cNvPr id="15" name="ZoneTexte 14"/>
          <p:cNvSpPr txBox="1"/>
          <p:nvPr/>
        </p:nvSpPr>
        <p:spPr>
          <a:xfrm>
            <a:off x="7523312" y="6488668"/>
            <a:ext cx="1620688" cy="369332"/>
          </a:xfrm>
          <a:prstGeom prst="rect">
            <a:avLst/>
          </a:prstGeom>
          <a:noFill/>
        </p:spPr>
        <p:txBody>
          <a:bodyPr wrap="square" rtlCol="0">
            <a:spAutoFit/>
          </a:bodyPr>
          <a:lstStyle/>
          <a:p>
            <a:r>
              <a:rPr lang="fr-FR" dirty="0" smtClean="0"/>
              <a:t>Maryse Bianco</a:t>
            </a:r>
            <a:endParaRPr lang="fr-FR" dirty="0"/>
          </a:p>
        </p:txBody>
      </p:sp>
    </p:spTree>
    <p:extLst>
      <p:ext uri="{BB962C8B-B14F-4D97-AF65-F5344CB8AC3E}">
        <p14:creationId xmlns:p14="http://schemas.microsoft.com/office/powerpoint/2010/main" xmlns="" val="39936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2060"/>
                </a:solidFill>
                <a:effectLst>
                  <a:outerShdw blurRad="38100" dist="38100" dir="2700000" algn="tl">
                    <a:srgbClr val="000000">
                      <a:alpha val="43137"/>
                    </a:srgbClr>
                  </a:outerShdw>
                </a:effectLst>
              </a:rPr>
              <a:t>Apprendre à questionner et à se questionner sur le texte</a:t>
            </a:r>
            <a:endParaRPr lang="fr-FR" dirty="0">
              <a:solidFill>
                <a:srgbClr val="00206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dirty="0" smtClean="0"/>
          </a:p>
          <a:p>
            <a:endParaRPr lang="fr-FR" dirty="0" smtClean="0"/>
          </a:p>
          <a:p>
            <a:r>
              <a:rPr lang="fr-FR" dirty="0" smtClean="0"/>
              <a:t>ACT : Les Ateliers de Compréhension de Textes </a:t>
            </a:r>
          </a:p>
          <a:p>
            <a:pPr>
              <a:buNone/>
            </a:pPr>
            <a:r>
              <a:rPr lang="fr-FR" dirty="0" smtClean="0">
                <a:hlinkClick r:id="rId3"/>
              </a:rPr>
              <a:t>http://www.roll-descartes.net/</a:t>
            </a:r>
            <a:r>
              <a:rPr lang="fr-FR" dirty="0" smtClean="0"/>
              <a:t> </a:t>
            </a:r>
          </a:p>
          <a:p>
            <a:endParaRPr lang="fr-FR" dirty="0" smtClean="0"/>
          </a:p>
          <a:p>
            <a:pPr>
              <a:buNone/>
            </a:pPr>
            <a:r>
              <a:rPr lang="fr-FR" dirty="0" smtClean="0">
                <a:solidFill>
                  <a:srgbClr val="FF3300"/>
                </a:solidFill>
              </a:rPr>
              <a:t> </a:t>
            </a:r>
            <a:endParaRPr lang="fr-FR" dirty="0">
              <a:solidFill>
                <a:srgbClr val="FF33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solidFill>
                  <a:srgbClr val="002060"/>
                </a:solidFill>
              </a:rPr>
              <a:t>Les diapositives qui suivent peuvent être mises en lien avec les extraits correspondants de la conférence de Mme Perrin </a:t>
            </a:r>
            <a:r>
              <a:rPr lang="fr-FR" dirty="0" err="1" smtClean="0">
                <a:solidFill>
                  <a:srgbClr val="002060"/>
                </a:solidFill>
              </a:rPr>
              <a:t>Doucey</a:t>
            </a:r>
            <a:r>
              <a:rPr lang="fr-FR" dirty="0" smtClean="0">
                <a:solidFill>
                  <a:srgbClr val="002060"/>
                </a:solidFill>
              </a:rPr>
              <a:t> (vidéo n°2)</a:t>
            </a:r>
          </a:p>
          <a:p>
            <a:pPr>
              <a:buNone/>
            </a:pPr>
            <a:endParaRPr lang="fr-FR" dirty="0" smtClean="0"/>
          </a:p>
          <a:p>
            <a:pPr>
              <a:buNone/>
            </a:pPr>
            <a:r>
              <a:rPr lang="fr-FR" u="sng" dirty="0" smtClean="0">
                <a:hlinkClick r:id="rId3"/>
              </a:rPr>
              <a:t>http://www.univ-lyon2.fr/culture-savoirs/podcasts/la-comprehension-en-lecture-706448.kjsp?RH=WWW_FR</a:t>
            </a:r>
            <a:r>
              <a:rPr lang="fr-FR" dirty="0" smtClean="0"/>
              <a:t> </a:t>
            </a:r>
          </a:p>
          <a:p>
            <a:pPr>
              <a:buNone/>
            </a:pPr>
            <a:r>
              <a:rPr lang="fr-FR" dirty="0" smtClean="0"/>
              <a:t>  </a:t>
            </a:r>
          </a:p>
          <a:p>
            <a:pPr>
              <a:buNone/>
            </a:pPr>
            <a:endParaRPr lang="fr-FR" dirty="0"/>
          </a:p>
        </p:txBody>
      </p:sp>
      <p:sp>
        <p:nvSpPr>
          <p:cNvPr id="6" name="Espace réservé du pied de page 3"/>
          <p:cNvSpPr>
            <a:spLocks noGrp="1"/>
          </p:cNvSpPr>
          <p:nvPr>
            <p:ph type="ftr" sz="quarter" idx="11"/>
          </p:nvPr>
        </p:nvSpPr>
        <p:spPr>
          <a:xfrm>
            <a:off x="1835696" y="6093296"/>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589240"/>
            <a:ext cx="8496944" cy="7647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Observer / manipuler / confronter / raisonner /mémoriser </a:t>
            </a:r>
            <a:endParaRPr lang="fr-FR" sz="2400" dirty="0">
              <a:solidFill>
                <a:schemeClr val="tx1"/>
              </a:solidFill>
            </a:endParaRPr>
          </a:p>
        </p:txBody>
      </p:sp>
      <p:sp>
        <p:nvSpPr>
          <p:cNvPr id="5" name="Rectangle 4"/>
          <p:cNvSpPr/>
          <p:nvPr/>
        </p:nvSpPr>
        <p:spPr>
          <a:xfrm>
            <a:off x="3131840" y="3212976"/>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6" name="Diagramme 5"/>
          <p:cNvGraphicFramePr/>
          <p:nvPr/>
        </p:nvGraphicFramePr>
        <p:xfrm>
          <a:off x="1187624" y="332656"/>
          <a:ext cx="698477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5589240"/>
            <a:ext cx="7632848" cy="7474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Pour développer la lecture, comprendre ses fonctions, développer des stratégies</a:t>
            </a:r>
            <a:endParaRPr lang="fr-FR" sz="2000" dirty="0">
              <a:solidFill>
                <a:schemeClr val="tx1"/>
              </a:solidFill>
            </a:endParaRPr>
          </a:p>
        </p:txBody>
      </p:sp>
      <p:sp>
        <p:nvSpPr>
          <p:cNvPr id="6" name="Rectangle 5"/>
          <p:cNvSpPr/>
          <p:nvPr/>
        </p:nvSpPr>
        <p:spPr>
          <a:xfrm>
            <a:off x="3131840" y="3212976"/>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7" name="Diagramme 6"/>
          <p:cNvGraphicFramePr/>
          <p:nvPr/>
        </p:nvGraphicFramePr>
        <p:xfrm>
          <a:off x="1115616" y="260648"/>
          <a:ext cx="712879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9832" y="5445224"/>
            <a:ext cx="3024336" cy="10801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Évolution(s)</a:t>
            </a:r>
            <a:endParaRPr lang="fr-FR" sz="2800" dirty="0">
              <a:solidFill>
                <a:schemeClr val="tx1"/>
              </a:solidFill>
            </a:endParaRPr>
          </a:p>
        </p:txBody>
      </p:sp>
      <p:sp>
        <p:nvSpPr>
          <p:cNvPr id="2" name="Titre 1"/>
          <p:cNvSpPr>
            <a:spLocks noGrp="1"/>
          </p:cNvSpPr>
          <p:nvPr>
            <p:ph type="title"/>
          </p:nvPr>
        </p:nvSpPr>
        <p:spPr>
          <a:xfrm>
            <a:off x="467544" y="260648"/>
            <a:ext cx="8229600" cy="720080"/>
          </a:xfrm>
        </p:spPr>
        <p:txBody>
          <a:bodyPr>
            <a:normAutofit fontScale="90000"/>
          </a:bodyPr>
          <a:lstStyle/>
          <a:p>
            <a:r>
              <a:rPr lang="fr-FR" dirty="0" smtClean="0"/>
              <a:t>Le système des personnages </a:t>
            </a:r>
            <a:endParaRPr lang="fr-FR" dirty="0"/>
          </a:p>
        </p:txBody>
      </p:sp>
      <p:sp>
        <p:nvSpPr>
          <p:cNvPr id="4" name="Rectangle 3"/>
          <p:cNvSpPr/>
          <p:nvPr/>
        </p:nvSpPr>
        <p:spPr>
          <a:xfrm>
            <a:off x="3131840" y="3212976"/>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5" name="Diagramme 4"/>
          <p:cNvGraphicFramePr/>
          <p:nvPr/>
        </p:nvGraphicFramePr>
        <p:xfrm>
          <a:off x="1043608" y="980728"/>
          <a:ext cx="691276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792088"/>
          </a:xfrm>
        </p:spPr>
        <p:txBody>
          <a:bodyPr/>
          <a:lstStyle/>
          <a:p>
            <a:r>
              <a:rPr lang="fr-FR" dirty="0" smtClean="0"/>
              <a:t>Les évènements </a:t>
            </a:r>
            <a:endParaRPr lang="fr-FR" dirty="0"/>
          </a:p>
        </p:txBody>
      </p:sp>
      <p:sp>
        <p:nvSpPr>
          <p:cNvPr id="4" name="Rectangle 3"/>
          <p:cNvSpPr/>
          <p:nvPr/>
        </p:nvSpPr>
        <p:spPr>
          <a:xfrm>
            <a:off x="3059832" y="5589240"/>
            <a:ext cx="3024336" cy="8194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Effet(s)</a:t>
            </a:r>
            <a:endParaRPr lang="fr-FR" sz="2800" dirty="0">
              <a:solidFill>
                <a:schemeClr val="tx1"/>
              </a:solidFill>
            </a:endParaRPr>
          </a:p>
        </p:txBody>
      </p:sp>
      <p:sp>
        <p:nvSpPr>
          <p:cNvPr id="5" name="Rectangle 4"/>
          <p:cNvSpPr/>
          <p:nvPr/>
        </p:nvSpPr>
        <p:spPr>
          <a:xfrm>
            <a:off x="3083496" y="3156744"/>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6" name="Diagramme 5"/>
          <p:cNvGraphicFramePr/>
          <p:nvPr/>
        </p:nvGraphicFramePr>
        <p:xfrm>
          <a:off x="899592" y="980728"/>
          <a:ext cx="6840760"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720080"/>
          </a:xfrm>
        </p:spPr>
        <p:txBody>
          <a:bodyPr>
            <a:normAutofit fontScale="90000"/>
          </a:bodyPr>
          <a:lstStyle/>
          <a:p>
            <a:r>
              <a:rPr lang="fr-FR" dirty="0" smtClean="0"/>
              <a:t>Le texte</a:t>
            </a:r>
            <a:endParaRPr lang="fr-FR" dirty="0"/>
          </a:p>
        </p:txBody>
      </p:sp>
      <p:sp>
        <p:nvSpPr>
          <p:cNvPr id="3" name="Rectangle 2"/>
          <p:cNvSpPr/>
          <p:nvPr/>
        </p:nvSpPr>
        <p:spPr>
          <a:xfrm>
            <a:off x="1331640" y="5661248"/>
            <a:ext cx="6336704" cy="8640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Décryptage et utilisation</a:t>
            </a:r>
            <a:endParaRPr lang="fr-FR" sz="2800" dirty="0">
              <a:solidFill>
                <a:schemeClr val="tx1"/>
              </a:solidFill>
            </a:endParaRPr>
          </a:p>
        </p:txBody>
      </p:sp>
      <p:sp>
        <p:nvSpPr>
          <p:cNvPr id="4" name="Rectangle 3"/>
          <p:cNvSpPr/>
          <p:nvPr/>
        </p:nvSpPr>
        <p:spPr>
          <a:xfrm>
            <a:off x="3131840" y="3212976"/>
            <a:ext cx="2304256" cy="11521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Les personnages</a:t>
            </a:r>
            <a:endParaRPr lang="fr-FR" dirty="0">
              <a:solidFill>
                <a:schemeClr val="tx1"/>
              </a:solidFill>
            </a:endParaRPr>
          </a:p>
        </p:txBody>
      </p:sp>
      <p:graphicFrame>
        <p:nvGraphicFramePr>
          <p:cNvPr id="5" name="Diagramme 4"/>
          <p:cNvGraphicFramePr/>
          <p:nvPr/>
        </p:nvGraphicFramePr>
        <p:xfrm>
          <a:off x="899592" y="1124744"/>
          <a:ext cx="7056784"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5292080" y="6488668"/>
            <a:ext cx="3312368" cy="369332"/>
          </a:xfrm>
          <a:prstGeom prst="rect">
            <a:avLst/>
          </a:prstGeom>
          <a:noFill/>
        </p:spPr>
        <p:txBody>
          <a:bodyPr wrap="square" rtlCol="0">
            <a:spAutoFit/>
          </a:bodyPr>
          <a:lstStyle/>
          <a:p>
            <a:r>
              <a:rPr lang="fr-FR" dirty="0" smtClean="0"/>
              <a:t>A Perrin </a:t>
            </a:r>
            <a:r>
              <a:rPr lang="fr-FR" dirty="0" err="1" smtClean="0"/>
              <a:t>Doucey</a:t>
            </a:r>
            <a:r>
              <a:rPr lang="fr-FR" dirty="0" smtClean="0"/>
              <a:t> </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548680"/>
            <a:ext cx="8136904" cy="5139869"/>
          </a:xfrm>
          <a:prstGeom prst="rect">
            <a:avLst/>
          </a:prstGeom>
          <a:noFill/>
        </p:spPr>
        <p:txBody>
          <a:bodyPr wrap="square" rtlCol="0">
            <a:spAutoFit/>
          </a:bodyPr>
          <a:lstStyle/>
          <a:p>
            <a:r>
              <a:rPr lang="fr-FR" sz="3200" b="1" dirty="0" smtClean="0">
                <a:solidFill>
                  <a:srgbClr val="002060"/>
                </a:solidFill>
              </a:rPr>
              <a:t>Les écueils à éviter :</a:t>
            </a:r>
          </a:p>
          <a:p>
            <a:endParaRPr lang="fr-FR" dirty="0" smtClean="0">
              <a:solidFill>
                <a:srgbClr val="002060"/>
              </a:solidFill>
            </a:endParaRPr>
          </a:p>
          <a:p>
            <a:r>
              <a:rPr lang="fr-FR" sz="2800" dirty="0" smtClean="0">
                <a:solidFill>
                  <a:srgbClr val="002060"/>
                </a:solidFill>
              </a:rPr>
              <a:t>• Sous-estimation des difficultés de compréhension des élèves </a:t>
            </a:r>
          </a:p>
          <a:p>
            <a:pPr>
              <a:buFont typeface="Arial" pitchFamily="34" charset="0"/>
              <a:buChar char="•"/>
            </a:pPr>
            <a:r>
              <a:rPr lang="fr-FR" sz="2800" dirty="0" smtClean="0">
                <a:solidFill>
                  <a:srgbClr val="002060"/>
                </a:solidFill>
              </a:rPr>
              <a:t> Activités solitaires et autonomes trop précoces</a:t>
            </a:r>
          </a:p>
          <a:p>
            <a:r>
              <a:rPr lang="fr-FR" sz="2800" dirty="0" smtClean="0">
                <a:solidFill>
                  <a:srgbClr val="002060"/>
                </a:solidFill>
              </a:rPr>
              <a:t>• Surabondance de tâches d’anticipation et d’invention</a:t>
            </a:r>
          </a:p>
          <a:p>
            <a:r>
              <a:rPr lang="fr-FR" sz="2800" dirty="0" smtClean="0">
                <a:solidFill>
                  <a:srgbClr val="002060"/>
                </a:solidFill>
              </a:rPr>
              <a:t>• Survalorisation du questionnement au détriment de la reformulation</a:t>
            </a:r>
          </a:p>
          <a:p>
            <a:r>
              <a:rPr lang="fr-FR" sz="2800" dirty="0" smtClean="0">
                <a:solidFill>
                  <a:srgbClr val="002060"/>
                </a:solidFill>
              </a:rPr>
              <a:t>• Multiplication des expériences littéraires</a:t>
            </a:r>
          </a:p>
          <a:p>
            <a:r>
              <a:rPr lang="fr-FR" sz="2800" dirty="0" smtClean="0">
                <a:solidFill>
                  <a:srgbClr val="002060"/>
                </a:solidFill>
              </a:rPr>
              <a:t>• Confusion sur la "construction" des apprentissages</a:t>
            </a:r>
          </a:p>
          <a:p>
            <a:endParaRPr lang="fr-FR" dirty="0" smtClean="0">
              <a:solidFill>
                <a:srgbClr val="002060"/>
              </a:solidFill>
            </a:endParaRPr>
          </a:p>
          <a:p>
            <a:r>
              <a:rPr lang="fr-FR" dirty="0" err="1" smtClean="0">
                <a:solidFill>
                  <a:srgbClr val="002060"/>
                </a:solidFill>
              </a:rPr>
              <a:t>R.Goigoux</a:t>
            </a:r>
            <a:endParaRPr lang="fr-FR" dirty="0" smtClean="0">
              <a:solidFill>
                <a:srgbClr val="002060"/>
              </a:solidFill>
            </a:endParaRPr>
          </a:p>
          <a:p>
            <a:pPr>
              <a:buFont typeface="Arial" pitchFamily="34" charset="0"/>
              <a:buChar char="•"/>
            </a:pPr>
            <a:endParaRPr lang="fr-FR" dirty="0"/>
          </a:p>
        </p:txBody>
      </p:sp>
      <p:sp>
        <p:nvSpPr>
          <p:cNvPr id="4"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5536" y="980728"/>
            <a:ext cx="8280920" cy="5689627"/>
          </a:xfrm>
          <a:prstGeom prst="rect">
            <a:avLst/>
          </a:prstGeom>
          <a:noFill/>
          <a:ln w="9525">
            <a:noFill/>
            <a:miter lim="800000"/>
            <a:headEnd/>
            <a:tailEnd/>
          </a:ln>
        </p:spPr>
      </p:pic>
      <p:sp>
        <p:nvSpPr>
          <p:cNvPr id="3" name="ZoneTexte 2"/>
          <p:cNvSpPr txBox="1"/>
          <p:nvPr/>
        </p:nvSpPr>
        <p:spPr>
          <a:xfrm>
            <a:off x="539552" y="332656"/>
            <a:ext cx="8136904" cy="584775"/>
          </a:xfrm>
          <a:prstGeom prst="rect">
            <a:avLst/>
          </a:prstGeom>
          <a:noFill/>
        </p:spPr>
        <p:txBody>
          <a:bodyPr wrap="square" rtlCol="0">
            <a:spAutoFit/>
          </a:bodyPr>
          <a:lstStyle/>
          <a:p>
            <a:r>
              <a:rPr lang="fr-FR" sz="3200" b="1" dirty="0" smtClean="0">
                <a:solidFill>
                  <a:srgbClr val="002060"/>
                </a:solidFill>
              </a:rPr>
              <a:t>Lecture littéraire : des points de vigilance</a:t>
            </a:r>
            <a:endParaRPr lang="fr-FR" sz="32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764704"/>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9552" y="116632"/>
            <a:ext cx="8229600" cy="785242"/>
          </a:xfrm>
        </p:spPr>
        <p:txBody>
          <a:bodyPr>
            <a:normAutofit/>
          </a:bodyPr>
          <a:lstStyle/>
          <a:p>
            <a:pPr algn="ctr"/>
            <a:r>
              <a:rPr lang="fr-FR" sz="1800" b="1" dirty="0" smtClean="0">
                <a:solidFill>
                  <a:srgbClr val="0070C0"/>
                </a:solidFill>
              </a:rPr>
              <a:t>Comprendre nécessite l’activité du destinataire </a:t>
            </a:r>
            <a:br>
              <a:rPr lang="fr-FR" sz="1800" b="1" dirty="0" smtClean="0">
                <a:solidFill>
                  <a:srgbClr val="0070C0"/>
                </a:solidFill>
              </a:rPr>
            </a:br>
            <a:r>
              <a:rPr lang="fr-FR" sz="1800" b="1" dirty="0" smtClean="0">
                <a:solidFill>
                  <a:srgbClr val="0070C0"/>
                </a:solidFill>
              </a:rPr>
              <a:t>et la connaissance de l’univers de référence</a:t>
            </a:r>
            <a:endParaRPr lang="fr-FR" sz="1800" b="1" dirty="0">
              <a:solidFill>
                <a:srgbClr val="0070C0"/>
              </a:solidFill>
            </a:endParaRPr>
          </a:p>
        </p:txBody>
      </p:sp>
      <p:sp>
        <p:nvSpPr>
          <p:cNvPr id="3" name="Espace réservé du contenu 2"/>
          <p:cNvSpPr>
            <a:spLocks noGrp="1"/>
          </p:cNvSpPr>
          <p:nvPr>
            <p:ph idx="1"/>
          </p:nvPr>
        </p:nvSpPr>
        <p:spPr>
          <a:xfrm>
            <a:off x="0" y="764704"/>
            <a:ext cx="9144000" cy="5688632"/>
          </a:xfrm>
        </p:spPr>
        <p:txBody>
          <a:bodyPr>
            <a:normAutofit/>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sz="1400" dirty="0" smtClean="0">
              <a:solidFill>
                <a:srgbClr val="FFFF00"/>
              </a:solidFill>
            </a:endParaRPr>
          </a:p>
          <a:p>
            <a:pPr>
              <a:buNone/>
            </a:pPr>
            <a:endParaRPr lang="fr-FR" sz="1400" dirty="0" smtClean="0">
              <a:solidFill>
                <a:srgbClr val="FFFF00"/>
              </a:solidFill>
            </a:endParaRPr>
          </a:p>
          <a:p>
            <a:pPr>
              <a:buNone/>
            </a:pPr>
            <a:endParaRPr lang="fr-FR" sz="1400" dirty="0" smtClean="0">
              <a:solidFill>
                <a:srgbClr val="FFFF00"/>
              </a:solidFill>
            </a:endParaRPr>
          </a:p>
          <a:p>
            <a:pPr>
              <a:buNone/>
            </a:pPr>
            <a:r>
              <a:rPr lang="fr-FR" sz="1400" dirty="0" smtClean="0">
                <a:solidFill>
                  <a:srgbClr val="FF0000"/>
                </a:solidFill>
              </a:rPr>
              <a:t>                         </a:t>
            </a:r>
            <a:r>
              <a:rPr lang="fr-FR" sz="1400" b="1" dirty="0" smtClean="0">
                <a:solidFill>
                  <a:srgbClr val="FF0000"/>
                </a:solidFill>
              </a:rPr>
              <a:t> Destinateur   </a:t>
            </a:r>
            <a:r>
              <a:rPr lang="fr-FR" sz="1400" b="1" dirty="0" smtClean="0">
                <a:solidFill>
                  <a:srgbClr val="FFC000"/>
                </a:solidFill>
              </a:rPr>
              <a:t>     </a:t>
            </a:r>
            <a:r>
              <a:rPr lang="fr-FR" sz="1400" b="1" dirty="0" smtClean="0"/>
              <a:t>                                               message                                                             </a:t>
            </a:r>
            <a:r>
              <a:rPr lang="fr-FR" sz="1400" dirty="0" smtClean="0"/>
              <a:t> </a:t>
            </a:r>
            <a:r>
              <a:rPr lang="fr-FR" sz="1400" b="1" dirty="0" smtClean="0">
                <a:solidFill>
                  <a:srgbClr val="E88502"/>
                </a:solidFill>
              </a:rPr>
              <a:t>Destinataire</a:t>
            </a:r>
          </a:p>
          <a:p>
            <a:pPr>
              <a:buNone/>
            </a:pPr>
            <a:r>
              <a:rPr lang="fr-FR" sz="1400" dirty="0" smtClean="0"/>
              <a:t>                                                    </a:t>
            </a:r>
          </a:p>
          <a:p>
            <a:pPr algn="ctr">
              <a:buNone/>
            </a:pPr>
            <a:r>
              <a:rPr lang="fr-FR" sz="1400" b="1" i="1" u="sng" dirty="0" smtClean="0">
                <a:solidFill>
                  <a:srgbClr val="002060"/>
                </a:solidFill>
              </a:rPr>
              <a:t>La marche de l’Empereur</a:t>
            </a:r>
          </a:p>
          <a:p>
            <a:pPr algn="ctr"/>
            <a:r>
              <a:rPr lang="fr-FR" sz="1150" b="1" i="1" dirty="0" smtClean="0">
                <a:solidFill>
                  <a:srgbClr val="FF0000"/>
                </a:solidFill>
              </a:rPr>
              <a:t>Film documentaire de Luc Jacquet 2004</a:t>
            </a:r>
          </a:p>
          <a:p>
            <a:pPr algn="ctr"/>
            <a:r>
              <a:rPr lang="fr-FR" sz="1150" b="1" i="1" u="sng" dirty="0" smtClean="0">
                <a:solidFill>
                  <a:srgbClr val="E88502"/>
                </a:solidFill>
              </a:rPr>
              <a:t>L’empereur</a:t>
            </a:r>
            <a:r>
              <a:rPr lang="fr-FR" sz="1150" i="1" dirty="0" smtClean="0">
                <a:solidFill>
                  <a:srgbClr val="E88502"/>
                </a:solidFill>
              </a:rPr>
              <a:t> Concerto n° 5 Beethoven</a:t>
            </a:r>
          </a:p>
          <a:p>
            <a:pPr algn="ctr"/>
            <a:r>
              <a:rPr lang="fr-FR" sz="1150" b="1" i="1" dirty="0" smtClean="0">
                <a:solidFill>
                  <a:srgbClr val="E88502"/>
                </a:solidFill>
              </a:rPr>
              <a:t>La marche de l’empereur = le vol de l’aigle = Les 100 j de Napoléon I</a:t>
            </a:r>
          </a:p>
          <a:p>
            <a:pPr algn="ctr"/>
            <a:r>
              <a:rPr lang="fr-FR" sz="1150" b="1" i="1" dirty="0" smtClean="0"/>
              <a:t>La marche de l’Empereur</a:t>
            </a:r>
            <a:r>
              <a:rPr lang="fr-FR" sz="1150" i="1" dirty="0" smtClean="0"/>
              <a:t> //Star </a:t>
            </a:r>
            <a:r>
              <a:rPr lang="fr-FR" sz="1150" i="1" dirty="0" err="1" smtClean="0"/>
              <a:t>Wars</a:t>
            </a:r>
            <a:r>
              <a:rPr lang="fr-FR" sz="1150" i="1" dirty="0" smtClean="0"/>
              <a:t> épisode 5 musique de J Williams</a:t>
            </a:r>
          </a:p>
          <a:p>
            <a:pPr algn="ctr">
              <a:buNone/>
            </a:pPr>
            <a:endParaRPr lang="fr-FR" sz="1100" i="1" dirty="0" smtClean="0">
              <a:solidFill>
                <a:srgbClr val="00B0F0"/>
              </a:solidFill>
            </a:endParaRPr>
          </a:p>
          <a:p>
            <a:pPr algn="ctr">
              <a:buNone/>
            </a:pPr>
            <a:r>
              <a:rPr lang="fr-FR" sz="1200" b="1" i="1" dirty="0" smtClean="0">
                <a:solidFill>
                  <a:srgbClr val="002060"/>
                </a:solidFill>
              </a:rPr>
              <a:t>Le quiproquo  induit par le titre:</a:t>
            </a:r>
          </a:p>
          <a:p>
            <a:pPr algn="ctr">
              <a:buNone/>
            </a:pPr>
            <a:r>
              <a:rPr lang="fr-FR" sz="1200" b="1" i="1" dirty="0" smtClean="0"/>
              <a:t>Empereur au singulier (alors qu’il s’agit des « manchots empereurs ») </a:t>
            </a:r>
          </a:p>
          <a:p>
            <a:pPr algn="ctr">
              <a:buNone/>
            </a:pPr>
            <a:r>
              <a:rPr lang="fr-FR" sz="1200" b="1" i="1" dirty="0" smtClean="0"/>
              <a:t>Ambigüité voulue (convocation de références historiques : N I , cents jours = ténacité, courage// courage des animaux)</a:t>
            </a:r>
          </a:p>
        </p:txBody>
      </p:sp>
      <p:cxnSp>
        <p:nvCxnSpPr>
          <p:cNvPr id="6" name="Connecteur droit avec flèche 5"/>
          <p:cNvCxnSpPr/>
          <p:nvPr/>
        </p:nvCxnSpPr>
        <p:spPr>
          <a:xfrm>
            <a:off x="1547664" y="4077072"/>
            <a:ext cx="23762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932040" y="4077072"/>
            <a:ext cx="27363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6012160" y="4149080"/>
            <a:ext cx="2808312" cy="792088"/>
          </a:xfrm>
          <a:prstGeom prst="straightConnector1">
            <a:avLst/>
          </a:prstGeom>
          <a:ln w="28575">
            <a:solidFill>
              <a:srgbClr val="E88502"/>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6804248" y="4149080"/>
            <a:ext cx="2016224" cy="936104"/>
          </a:xfrm>
          <a:prstGeom prst="straightConnector1">
            <a:avLst/>
          </a:prstGeom>
          <a:ln w="28575">
            <a:solidFill>
              <a:srgbClr val="E8850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611560" y="4149080"/>
            <a:ext cx="2592288"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3528" y="5589240"/>
            <a:ext cx="849694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lèche droite 25"/>
          <p:cNvSpPr/>
          <p:nvPr/>
        </p:nvSpPr>
        <p:spPr>
          <a:xfrm rot="18749311">
            <a:off x="793142" y="3496260"/>
            <a:ext cx="524088" cy="332554"/>
          </a:xfrm>
          <a:prstGeom prst="rightArrow">
            <a:avLst>
              <a:gd name="adj1" fmla="val 6653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rot="13084419">
            <a:off x="7941992" y="3561409"/>
            <a:ext cx="560666" cy="380341"/>
          </a:xfrm>
          <a:prstGeom prst="rightArrow">
            <a:avLst>
              <a:gd name="adj1" fmla="val 66535"/>
              <a:gd name="adj2" fmla="val 50000"/>
            </a:avLst>
          </a:prstGeom>
          <a:solidFill>
            <a:srgbClr val="E885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88502"/>
              </a:solidFill>
            </a:endParaRPr>
          </a:p>
        </p:txBody>
      </p:sp>
      <p:sp>
        <p:nvSpPr>
          <p:cNvPr id="28" name="Rectangle 27"/>
          <p:cNvSpPr/>
          <p:nvPr/>
        </p:nvSpPr>
        <p:spPr>
          <a:xfrm>
            <a:off x="611560" y="2924944"/>
            <a:ext cx="100811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Émission des informations  </a:t>
            </a:r>
            <a:endParaRPr lang="fr-FR" sz="1200" b="1" dirty="0">
              <a:solidFill>
                <a:schemeClr val="tx1"/>
              </a:solidFill>
            </a:endParaRPr>
          </a:p>
        </p:txBody>
      </p:sp>
      <p:sp>
        <p:nvSpPr>
          <p:cNvPr id="29" name="Rectangle 28"/>
          <p:cNvSpPr/>
          <p:nvPr/>
        </p:nvSpPr>
        <p:spPr>
          <a:xfrm>
            <a:off x="7524328" y="2924944"/>
            <a:ext cx="1080120" cy="57606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Réception des informations  </a:t>
            </a:r>
            <a:endParaRPr lang="fr-FR" sz="1200" b="1" dirty="0">
              <a:solidFill>
                <a:schemeClr val="bg1"/>
              </a:solidFill>
            </a:endParaRPr>
          </a:p>
        </p:txBody>
      </p:sp>
      <p:sp>
        <p:nvSpPr>
          <p:cNvPr id="31" name="Rectangle 30"/>
          <p:cNvSpPr/>
          <p:nvPr/>
        </p:nvSpPr>
        <p:spPr>
          <a:xfrm>
            <a:off x="251520" y="1988840"/>
            <a:ext cx="1728192"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Un film incroyable</a:t>
            </a:r>
          </a:p>
          <a:p>
            <a:pPr algn="ctr"/>
            <a:r>
              <a:rPr lang="fr-FR" sz="1200" i="1" dirty="0" smtClean="0">
                <a:solidFill>
                  <a:schemeClr val="tx1"/>
                </a:solidFill>
              </a:rPr>
              <a:t>La marche de l’Empereur</a:t>
            </a:r>
            <a:endParaRPr lang="fr-FR" sz="1200" i="1" dirty="0">
              <a:solidFill>
                <a:schemeClr val="tx1"/>
              </a:solidFill>
            </a:endParaRPr>
          </a:p>
        </p:txBody>
      </p:sp>
      <p:sp>
        <p:nvSpPr>
          <p:cNvPr id="32" name="Rectangle 31"/>
          <p:cNvSpPr/>
          <p:nvPr/>
        </p:nvSpPr>
        <p:spPr>
          <a:xfrm>
            <a:off x="251520" y="2420888"/>
            <a:ext cx="1728192"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000" b="1" i="1" dirty="0" smtClean="0">
                <a:solidFill>
                  <a:schemeClr val="bg1"/>
                </a:solidFill>
              </a:rPr>
              <a:t>La Marche de l’Empereur…</a:t>
            </a:r>
          </a:p>
          <a:p>
            <a:pPr algn="ctr"/>
            <a:r>
              <a:rPr lang="fr-FR" sz="1000" b="1" dirty="0" smtClean="0">
                <a:solidFill>
                  <a:schemeClr val="bg1"/>
                </a:solidFill>
                <a:sym typeface="Wingdings"/>
              </a:rPr>
              <a:t></a:t>
            </a:r>
            <a:r>
              <a:rPr lang="fr-FR" sz="1000" b="1" dirty="0" smtClean="0">
                <a:solidFill>
                  <a:schemeClr val="bg1"/>
                </a:solidFill>
              </a:rPr>
              <a:t>N1  + concerto n°5   </a:t>
            </a:r>
            <a:endParaRPr lang="fr-FR" sz="1000" b="1" dirty="0">
              <a:solidFill>
                <a:schemeClr val="bg1"/>
              </a:solidFill>
            </a:endParaRPr>
          </a:p>
        </p:txBody>
      </p:sp>
      <p:sp>
        <p:nvSpPr>
          <p:cNvPr id="33" name="Rectangle 32"/>
          <p:cNvSpPr/>
          <p:nvPr/>
        </p:nvSpPr>
        <p:spPr>
          <a:xfrm>
            <a:off x="7452320" y="1268760"/>
            <a:ext cx="1584176"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dirty="0" smtClean="0">
                <a:solidFill>
                  <a:schemeClr val="bg1"/>
                </a:solidFill>
              </a:rPr>
              <a:t>?? RM littérales </a:t>
            </a:r>
            <a:endParaRPr lang="fr-FR" sz="1100" b="1" dirty="0">
              <a:solidFill>
                <a:schemeClr val="bg1"/>
              </a:solidFill>
            </a:endParaRPr>
          </a:p>
        </p:txBody>
      </p:sp>
      <p:sp>
        <p:nvSpPr>
          <p:cNvPr id="34" name="Rectangle 33"/>
          <p:cNvSpPr/>
          <p:nvPr/>
        </p:nvSpPr>
        <p:spPr>
          <a:xfrm>
            <a:off x="7452320" y="764704"/>
            <a:ext cx="158417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Des passages super émouvants… </a:t>
            </a:r>
            <a:r>
              <a:rPr lang="fr-FR" sz="1200" b="1" dirty="0" err="1" smtClean="0">
                <a:solidFill>
                  <a:schemeClr val="tx1"/>
                </a:solidFill>
              </a:rPr>
              <a:t>qd</a:t>
            </a:r>
            <a:r>
              <a:rPr lang="fr-FR" sz="1200" b="1" dirty="0" smtClean="0">
                <a:solidFill>
                  <a:schemeClr val="tx1"/>
                </a:solidFill>
              </a:rPr>
              <a:t> ils se passent les </a:t>
            </a:r>
            <a:r>
              <a:rPr lang="fr-FR" sz="1200" b="1" dirty="0" err="1" smtClean="0">
                <a:solidFill>
                  <a:schemeClr val="tx1"/>
                </a:solidFill>
              </a:rPr>
              <a:t>oeufs</a:t>
            </a:r>
            <a:endParaRPr lang="fr-FR" sz="1200" b="1" dirty="0">
              <a:solidFill>
                <a:schemeClr val="tx1"/>
              </a:solidFill>
            </a:endParaRPr>
          </a:p>
        </p:txBody>
      </p:sp>
      <p:sp>
        <p:nvSpPr>
          <p:cNvPr id="35" name="Rectangle 34"/>
          <p:cNvSpPr/>
          <p:nvPr/>
        </p:nvSpPr>
        <p:spPr>
          <a:xfrm>
            <a:off x="6948264" y="2204864"/>
            <a:ext cx="2016224"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dirty="0" smtClean="0">
                <a:solidFill>
                  <a:schemeClr val="bg1"/>
                </a:solidFill>
              </a:rPr>
              <a:t>???? Perte de compréhension. Maintien des représentations initiales ; incohérence totale</a:t>
            </a:r>
            <a:endParaRPr lang="fr-FR" sz="1100" b="1" dirty="0">
              <a:solidFill>
                <a:schemeClr val="bg1"/>
              </a:solidFill>
            </a:endParaRPr>
          </a:p>
        </p:txBody>
      </p:sp>
      <p:sp>
        <p:nvSpPr>
          <p:cNvPr id="36" name="Rectangle 35"/>
          <p:cNvSpPr/>
          <p:nvPr/>
        </p:nvSpPr>
        <p:spPr>
          <a:xfrm>
            <a:off x="6948264" y="1772816"/>
            <a:ext cx="2016224"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Avant ils s’étaient accouplés … </a:t>
            </a:r>
            <a:r>
              <a:rPr lang="fr-FR" sz="1200" b="1" dirty="0" err="1" smtClean="0">
                <a:solidFill>
                  <a:schemeClr val="tx1"/>
                </a:solidFill>
              </a:rPr>
              <a:t>pdt</a:t>
            </a:r>
            <a:r>
              <a:rPr lang="fr-FR" sz="1200" b="1" dirty="0" smtClean="0">
                <a:solidFill>
                  <a:schemeClr val="tx1"/>
                </a:solidFill>
              </a:rPr>
              <a:t> des heures</a:t>
            </a:r>
            <a:endParaRPr lang="fr-FR" sz="1200" b="1" dirty="0">
              <a:solidFill>
                <a:schemeClr val="tx1"/>
              </a:solidFill>
            </a:endParaRPr>
          </a:p>
        </p:txBody>
      </p:sp>
      <p:sp>
        <p:nvSpPr>
          <p:cNvPr id="37" name="Rectangle 36"/>
          <p:cNvSpPr/>
          <p:nvPr/>
        </p:nvSpPr>
        <p:spPr>
          <a:xfrm>
            <a:off x="5724128" y="764704"/>
            <a:ext cx="158417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Un moment… dévorer par un phoque …horrible</a:t>
            </a:r>
            <a:endParaRPr lang="fr-FR" sz="1200" b="1" dirty="0">
              <a:solidFill>
                <a:schemeClr val="tx1"/>
              </a:solidFill>
            </a:endParaRPr>
          </a:p>
        </p:txBody>
      </p:sp>
      <p:sp>
        <p:nvSpPr>
          <p:cNvPr id="38" name="Rectangle 37"/>
          <p:cNvSpPr/>
          <p:nvPr/>
        </p:nvSpPr>
        <p:spPr>
          <a:xfrm>
            <a:off x="5724128" y="1268760"/>
            <a:ext cx="1584176"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u="sng" dirty="0" smtClean="0">
                <a:solidFill>
                  <a:schemeClr val="bg1"/>
                </a:solidFill>
              </a:rPr>
              <a:t>RM</a:t>
            </a:r>
            <a:r>
              <a:rPr lang="fr-FR" sz="1100" b="1" dirty="0" smtClean="0">
                <a:solidFill>
                  <a:schemeClr val="bg1"/>
                </a:solidFill>
              </a:rPr>
              <a:t> : Phoque géant, cris</a:t>
            </a:r>
            <a:endParaRPr lang="fr-FR" sz="1100" b="1" dirty="0">
              <a:solidFill>
                <a:schemeClr val="bg1"/>
              </a:solidFill>
            </a:endParaRPr>
          </a:p>
        </p:txBody>
      </p:sp>
      <p:sp>
        <p:nvSpPr>
          <p:cNvPr id="39" name="Rectangle 38"/>
          <p:cNvSpPr/>
          <p:nvPr/>
        </p:nvSpPr>
        <p:spPr>
          <a:xfrm>
            <a:off x="3923928" y="764704"/>
            <a:ext cx="158417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Parfois ils glissent sur le ventre</a:t>
            </a:r>
            <a:endParaRPr lang="fr-FR" sz="1200" b="1" dirty="0">
              <a:solidFill>
                <a:schemeClr val="tx1"/>
              </a:solidFill>
            </a:endParaRPr>
          </a:p>
        </p:txBody>
      </p:sp>
      <p:sp>
        <p:nvSpPr>
          <p:cNvPr id="40" name="Rectangle 39"/>
          <p:cNvSpPr/>
          <p:nvPr/>
        </p:nvSpPr>
        <p:spPr>
          <a:xfrm>
            <a:off x="3923928" y="1268760"/>
            <a:ext cx="1584176"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u="sng" dirty="0" smtClean="0">
                <a:solidFill>
                  <a:schemeClr val="bg1"/>
                </a:solidFill>
              </a:rPr>
              <a:t>RM=</a:t>
            </a:r>
            <a:r>
              <a:rPr lang="fr-FR" sz="1100" b="1" dirty="0" smtClean="0">
                <a:solidFill>
                  <a:schemeClr val="bg1"/>
                </a:solidFill>
              </a:rPr>
              <a:t> infos littérales</a:t>
            </a:r>
            <a:endParaRPr lang="fr-FR" sz="1100" b="1" dirty="0">
              <a:solidFill>
                <a:schemeClr val="bg1"/>
              </a:solidFill>
            </a:endParaRPr>
          </a:p>
        </p:txBody>
      </p:sp>
      <p:sp>
        <p:nvSpPr>
          <p:cNvPr id="46" name="Rectangle 45"/>
          <p:cNvSpPr/>
          <p:nvPr/>
        </p:nvSpPr>
        <p:spPr>
          <a:xfrm>
            <a:off x="2051720" y="764704"/>
            <a:ext cx="1656184"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Des centaines d’empereurs qui marchent….</a:t>
            </a:r>
            <a:endParaRPr lang="fr-FR" sz="1200" b="1" dirty="0">
              <a:solidFill>
                <a:schemeClr val="tx1"/>
              </a:solidFill>
            </a:endParaRPr>
          </a:p>
        </p:txBody>
      </p:sp>
      <p:sp>
        <p:nvSpPr>
          <p:cNvPr id="47" name="Rectangle 46"/>
          <p:cNvSpPr/>
          <p:nvPr/>
        </p:nvSpPr>
        <p:spPr>
          <a:xfrm>
            <a:off x="2051720" y="1268760"/>
            <a:ext cx="1656184"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u="sng" dirty="0" smtClean="0">
                <a:solidFill>
                  <a:schemeClr val="bg1"/>
                </a:solidFill>
              </a:rPr>
              <a:t>R M</a:t>
            </a:r>
            <a:r>
              <a:rPr lang="fr-FR" sz="1100" b="1" dirty="0" smtClean="0">
                <a:solidFill>
                  <a:schemeClr val="bg1"/>
                </a:solidFill>
              </a:rPr>
              <a:t> = Empereurs (N 1) en file indienne + banquise </a:t>
            </a:r>
            <a:endParaRPr lang="fr-FR" sz="1100" b="1" dirty="0">
              <a:solidFill>
                <a:schemeClr val="bg1"/>
              </a:solidFill>
            </a:endParaRPr>
          </a:p>
        </p:txBody>
      </p:sp>
      <p:sp>
        <p:nvSpPr>
          <p:cNvPr id="48" name="Rectangle 47"/>
          <p:cNvSpPr/>
          <p:nvPr/>
        </p:nvSpPr>
        <p:spPr>
          <a:xfrm>
            <a:off x="179512" y="764704"/>
            <a:ext cx="158417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solidFill>
                  <a:schemeClr val="tx1"/>
                </a:solidFill>
              </a:rPr>
              <a:t>Ca se passe en Antarctique</a:t>
            </a:r>
            <a:endParaRPr lang="fr-FR" sz="1200" b="1" dirty="0">
              <a:solidFill>
                <a:schemeClr val="tx1"/>
              </a:solidFill>
            </a:endParaRPr>
          </a:p>
        </p:txBody>
      </p:sp>
      <p:sp>
        <p:nvSpPr>
          <p:cNvPr id="49" name="Rectangle 48"/>
          <p:cNvSpPr/>
          <p:nvPr/>
        </p:nvSpPr>
        <p:spPr>
          <a:xfrm>
            <a:off x="179512" y="1268760"/>
            <a:ext cx="1584176"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100" b="1" u="sng" dirty="0" smtClean="0">
                <a:solidFill>
                  <a:schemeClr val="bg1"/>
                </a:solidFill>
              </a:rPr>
              <a:t>Réajustement</a:t>
            </a:r>
            <a:r>
              <a:rPr lang="fr-FR" sz="1100" b="1" dirty="0" smtClean="0">
                <a:solidFill>
                  <a:schemeClr val="bg1"/>
                </a:solidFill>
              </a:rPr>
              <a:t> </a:t>
            </a:r>
            <a:r>
              <a:rPr lang="fr-FR" sz="1100" b="1" u="sng" dirty="0" smtClean="0">
                <a:solidFill>
                  <a:schemeClr val="bg1"/>
                </a:solidFill>
              </a:rPr>
              <a:t>représentation mentale </a:t>
            </a:r>
            <a:r>
              <a:rPr lang="fr-FR" sz="1100" b="1" dirty="0" smtClean="0">
                <a:solidFill>
                  <a:schemeClr val="bg1"/>
                </a:solidFill>
              </a:rPr>
              <a:t>: N1 + Antarctique</a:t>
            </a:r>
          </a:p>
          <a:p>
            <a:pPr algn="ctr"/>
            <a:r>
              <a:rPr lang="fr-FR" sz="1100" b="1" dirty="0" smtClean="0">
                <a:solidFill>
                  <a:srgbClr val="FFFF00"/>
                </a:solidFill>
              </a:rPr>
              <a:t>flexibilité</a:t>
            </a:r>
            <a:endParaRPr lang="fr-FR" sz="1100" b="1" dirty="0">
              <a:solidFill>
                <a:srgbClr val="FFFF00"/>
              </a:solidFill>
            </a:endParaRPr>
          </a:p>
        </p:txBody>
      </p:sp>
      <p:cxnSp>
        <p:nvCxnSpPr>
          <p:cNvPr id="58" name="Connecteur droit avec flèche 57"/>
          <p:cNvCxnSpPr>
            <a:stCxn id="35" idx="1"/>
          </p:cNvCxnSpPr>
          <p:nvPr/>
        </p:nvCxnSpPr>
        <p:spPr>
          <a:xfrm flipH="1">
            <a:off x="5508104" y="2528900"/>
            <a:ext cx="1440160" cy="756084"/>
          </a:xfrm>
          <a:prstGeom prst="straightConnector1">
            <a:avLst/>
          </a:prstGeom>
          <a:ln w="28575">
            <a:solidFill>
              <a:srgbClr val="E88502"/>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3203848" y="2852936"/>
            <a:ext cx="2304256" cy="892552"/>
          </a:xfrm>
          <a:prstGeom prst="rect">
            <a:avLst/>
          </a:prstGeom>
          <a:noFill/>
        </p:spPr>
        <p:txBody>
          <a:bodyPr wrap="square" rtlCol="0">
            <a:spAutoFit/>
          </a:bodyPr>
          <a:lstStyle/>
          <a:p>
            <a:pPr algn="ctr"/>
            <a:r>
              <a:rPr lang="fr-FR" sz="1300" b="1" dirty="0" smtClean="0">
                <a:solidFill>
                  <a:srgbClr val="E88502"/>
                </a:solidFill>
              </a:rPr>
              <a:t>Méconnaissance du contexte évoqué ou non convocation d’autres sens possibles, même s’ils sont connus.  </a:t>
            </a:r>
            <a:endParaRPr lang="fr-FR" sz="1300" b="1" dirty="0">
              <a:solidFill>
                <a:srgbClr val="E88502"/>
              </a:solidFill>
            </a:endParaRPr>
          </a:p>
        </p:txBody>
      </p:sp>
      <p:sp>
        <p:nvSpPr>
          <p:cNvPr id="43" name="Espace réservé du pied de page 3"/>
          <p:cNvSpPr>
            <a:spLocks noGrp="1"/>
          </p:cNvSpPr>
          <p:nvPr>
            <p:ph type="ftr" sz="quarter" idx="11"/>
          </p:nvPr>
        </p:nvSpPr>
        <p:spPr>
          <a:xfrm>
            <a:off x="2267744"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20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heckerboard(across)">
                                      <p:cBhvr>
                                        <p:cTn id="22" dur="20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3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box(in)">
                                      <p:cBhvr>
                                        <p:cTn id="52" dur="20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across)">
                                      <p:cBhvr>
                                        <p:cTn id="57" dur="3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ox(in)">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Effect transition="in" filter="box(in)">
                                      <p:cBhvr>
                                        <p:cTn id="67" dur="2000"/>
                                        <p:tgtEl>
                                          <p:spTgt spid="2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heckerboard(across)">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checkerboard(across)">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box(in)">
                                      <p:cBhvr>
                                        <p:cTn id="82" dur="3000"/>
                                        <p:tgtEl>
                                          <p:spTgt spid="31">
                                            <p:txEl>
                                              <p:pRg st="0" end="0"/>
                                            </p:txEl>
                                          </p:spTgt>
                                        </p:tgtEl>
                                      </p:cBhvr>
                                    </p:animEffect>
                                  </p:childTnLst>
                                </p:cTn>
                              </p:par>
                              <p:par>
                                <p:cTn id="83" presetID="4" presetClass="entr" presetSubtype="16" fill="hold" nodeType="withEffect">
                                  <p:stCondLst>
                                    <p:cond delay="0"/>
                                  </p:stCondLst>
                                  <p:childTnLst>
                                    <p:set>
                                      <p:cBhvr>
                                        <p:cTn id="84" dur="1" fill="hold">
                                          <p:stCondLst>
                                            <p:cond delay="0"/>
                                          </p:stCondLst>
                                        </p:cTn>
                                        <p:tgtEl>
                                          <p:spTgt spid="31">
                                            <p:txEl>
                                              <p:pRg st="1" end="1"/>
                                            </p:txEl>
                                          </p:spTgt>
                                        </p:tgtEl>
                                        <p:attrNameLst>
                                          <p:attrName>style.visibility</p:attrName>
                                        </p:attrNameLst>
                                      </p:cBhvr>
                                      <p:to>
                                        <p:strVal val="visible"/>
                                      </p:to>
                                    </p:set>
                                    <p:animEffect transition="in" filter="box(in)">
                                      <p:cBhvr>
                                        <p:cTn id="85" dur="3000"/>
                                        <p:tgtEl>
                                          <p:spTgt spid="31">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32">
                                            <p:txEl>
                                              <p:pRg st="0" end="0"/>
                                            </p:txEl>
                                          </p:spTgt>
                                        </p:tgtEl>
                                        <p:attrNameLst>
                                          <p:attrName>style.visibility</p:attrName>
                                        </p:attrNameLst>
                                      </p:cBhvr>
                                      <p:to>
                                        <p:strVal val="visible"/>
                                      </p:to>
                                    </p:set>
                                    <p:animEffect transition="in" filter="box(in)">
                                      <p:cBhvr>
                                        <p:cTn id="90" dur="2000"/>
                                        <p:tgtEl>
                                          <p:spTgt spid="32">
                                            <p:txEl>
                                              <p:pRg st="0" end="0"/>
                                            </p:txEl>
                                          </p:spTgt>
                                        </p:tgtEl>
                                      </p:cBhvr>
                                    </p:animEffect>
                                  </p:childTnLst>
                                </p:cTn>
                              </p:par>
                              <p:par>
                                <p:cTn id="91" presetID="4" presetClass="entr" presetSubtype="16" fill="hold" nodeType="withEffect">
                                  <p:stCondLst>
                                    <p:cond delay="0"/>
                                  </p:stCondLst>
                                  <p:childTnLst>
                                    <p:set>
                                      <p:cBhvr>
                                        <p:cTn id="92" dur="1" fill="hold">
                                          <p:stCondLst>
                                            <p:cond delay="0"/>
                                          </p:stCondLst>
                                        </p:cTn>
                                        <p:tgtEl>
                                          <p:spTgt spid="32">
                                            <p:txEl>
                                              <p:pRg st="1" end="1"/>
                                            </p:txEl>
                                          </p:spTgt>
                                        </p:tgtEl>
                                        <p:attrNameLst>
                                          <p:attrName>style.visibility</p:attrName>
                                        </p:attrNameLst>
                                      </p:cBhvr>
                                      <p:to>
                                        <p:strVal val="visible"/>
                                      </p:to>
                                    </p:set>
                                    <p:animEffect transition="in" filter="box(in)">
                                      <p:cBhvr>
                                        <p:cTn id="93" dur="2000"/>
                                        <p:tgtEl>
                                          <p:spTgt spid="32">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box(in)">
                                      <p:cBhvr>
                                        <p:cTn id="98" dur="2000"/>
                                        <p:tgtEl>
                                          <p:spTgt spid="48">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49">
                                            <p:txEl>
                                              <p:pRg st="0" end="0"/>
                                            </p:txEl>
                                          </p:spTgt>
                                        </p:tgtEl>
                                        <p:attrNameLst>
                                          <p:attrName>style.visibility</p:attrName>
                                        </p:attrNameLst>
                                      </p:cBhvr>
                                      <p:to>
                                        <p:strVal val="visible"/>
                                      </p:to>
                                    </p:set>
                                    <p:animEffect transition="in" filter="box(in)">
                                      <p:cBhvr>
                                        <p:cTn id="103" dur="2000"/>
                                        <p:tgtEl>
                                          <p:spTgt spid="49">
                                            <p:txEl>
                                              <p:pRg st="0" end="0"/>
                                            </p:txEl>
                                          </p:spTgt>
                                        </p:tgtEl>
                                      </p:cBhvr>
                                    </p:animEffect>
                                  </p:childTnLst>
                                </p:cTn>
                              </p:par>
                              <p:par>
                                <p:cTn id="104" presetID="4" presetClass="entr" presetSubtype="16" fill="hold" nodeType="withEffect">
                                  <p:stCondLst>
                                    <p:cond delay="0"/>
                                  </p:stCondLst>
                                  <p:childTnLst>
                                    <p:set>
                                      <p:cBhvr>
                                        <p:cTn id="105" dur="1" fill="hold">
                                          <p:stCondLst>
                                            <p:cond delay="0"/>
                                          </p:stCondLst>
                                        </p:cTn>
                                        <p:tgtEl>
                                          <p:spTgt spid="49">
                                            <p:txEl>
                                              <p:pRg st="1" end="1"/>
                                            </p:txEl>
                                          </p:spTgt>
                                        </p:tgtEl>
                                        <p:attrNameLst>
                                          <p:attrName>style.visibility</p:attrName>
                                        </p:attrNameLst>
                                      </p:cBhvr>
                                      <p:to>
                                        <p:strVal val="visible"/>
                                      </p:to>
                                    </p:set>
                                    <p:animEffect transition="in" filter="box(in)">
                                      <p:cBhvr>
                                        <p:cTn id="106" dur="2000"/>
                                        <p:tgtEl>
                                          <p:spTgt spid="49">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nodeType="clickEffect">
                                  <p:stCondLst>
                                    <p:cond delay="0"/>
                                  </p:stCondLst>
                                  <p:childTnLst>
                                    <p:set>
                                      <p:cBhvr>
                                        <p:cTn id="110" dur="1" fill="hold">
                                          <p:stCondLst>
                                            <p:cond delay="0"/>
                                          </p:stCondLst>
                                        </p:cTn>
                                        <p:tgtEl>
                                          <p:spTgt spid="46">
                                            <p:txEl>
                                              <p:pRg st="0" end="0"/>
                                            </p:txEl>
                                          </p:spTgt>
                                        </p:tgtEl>
                                        <p:attrNameLst>
                                          <p:attrName>style.visibility</p:attrName>
                                        </p:attrNameLst>
                                      </p:cBhvr>
                                      <p:to>
                                        <p:strVal val="visible"/>
                                      </p:to>
                                    </p:set>
                                    <p:animEffect transition="in" filter="box(in)">
                                      <p:cBhvr>
                                        <p:cTn id="111" dur="2000"/>
                                        <p:tgtEl>
                                          <p:spTgt spid="46">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nodeType="clickEffect">
                                  <p:stCondLst>
                                    <p:cond delay="0"/>
                                  </p:stCondLst>
                                  <p:childTnLst>
                                    <p:set>
                                      <p:cBhvr>
                                        <p:cTn id="115" dur="1" fill="hold">
                                          <p:stCondLst>
                                            <p:cond delay="0"/>
                                          </p:stCondLst>
                                        </p:cTn>
                                        <p:tgtEl>
                                          <p:spTgt spid="47">
                                            <p:txEl>
                                              <p:pRg st="0" end="0"/>
                                            </p:txEl>
                                          </p:spTgt>
                                        </p:tgtEl>
                                        <p:attrNameLst>
                                          <p:attrName>style.visibility</p:attrName>
                                        </p:attrNameLst>
                                      </p:cBhvr>
                                      <p:to>
                                        <p:strVal val="visible"/>
                                      </p:to>
                                    </p:set>
                                    <p:animEffect transition="in" filter="box(in)">
                                      <p:cBhvr>
                                        <p:cTn id="116" dur="2000"/>
                                        <p:tgtEl>
                                          <p:spTgt spid="47">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nodeType="clickEffect">
                                  <p:stCondLst>
                                    <p:cond delay="0"/>
                                  </p:stCondLst>
                                  <p:childTnLst>
                                    <p:set>
                                      <p:cBhvr>
                                        <p:cTn id="120" dur="1" fill="hold">
                                          <p:stCondLst>
                                            <p:cond delay="0"/>
                                          </p:stCondLst>
                                        </p:cTn>
                                        <p:tgtEl>
                                          <p:spTgt spid="39">
                                            <p:txEl>
                                              <p:pRg st="0" end="0"/>
                                            </p:txEl>
                                          </p:spTgt>
                                        </p:tgtEl>
                                        <p:attrNameLst>
                                          <p:attrName>style.visibility</p:attrName>
                                        </p:attrNameLst>
                                      </p:cBhvr>
                                      <p:to>
                                        <p:strVal val="visible"/>
                                      </p:to>
                                    </p:set>
                                    <p:animEffect transition="in" filter="box(in)">
                                      <p:cBhvr>
                                        <p:cTn id="121" dur="2000"/>
                                        <p:tgtEl>
                                          <p:spTgt spid="39">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nodeType="clickEffect">
                                  <p:stCondLst>
                                    <p:cond delay="0"/>
                                  </p:stCondLst>
                                  <p:childTnLst>
                                    <p:set>
                                      <p:cBhvr>
                                        <p:cTn id="125" dur="1" fill="hold">
                                          <p:stCondLst>
                                            <p:cond delay="0"/>
                                          </p:stCondLst>
                                        </p:cTn>
                                        <p:tgtEl>
                                          <p:spTgt spid="40">
                                            <p:txEl>
                                              <p:pRg st="0" end="0"/>
                                            </p:txEl>
                                          </p:spTgt>
                                        </p:tgtEl>
                                        <p:attrNameLst>
                                          <p:attrName>style.visibility</p:attrName>
                                        </p:attrNameLst>
                                      </p:cBhvr>
                                      <p:to>
                                        <p:strVal val="visible"/>
                                      </p:to>
                                    </p:set>
                                    <p:animEffect transition="in" filter="box(in)">
                                      <p:cBhvr>
                                        <p:cTn id="126" dur="500"/>
                                        <p:tgtEl>
                                          <p:spTgt spid="40">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nodeType="clickEffect">
                                  <p:stCondLst>
                                    <p:cond delay="0"/>
                                  </p:stCondLst>
                                  <p:childTnLst>
                                    <p:set>
                                      <p:cBhvr>
                                        <p:cTn id="130" dur="1" fill="hold">
                                          <p:stCondLst>
                                            <p:cond delay="0"/>
                                          </p:stCondLst>
                                        </p:cTn>
                                        <p:tgtEl>
                                          <p:spTgt spid="37">
                                            <p:txEl>
                                              <p:pRg st="0" end="0"/>
                                            </p:txEl>
                                          </p:spTgt>
                                        </p:tgtEl>
                                        <p:attrNameLst>
                                          <p:attrName>style.visibility</p:attrName>
                                        </p:attrNameLst>
                                      </p:cBhvr>
                                      <p:to>
                                        <p:strVal val="visible"/>
                                      </p:to>
                                    </p:set>
                                    <p:animEffect transition="in" filter="box(in)">
                                      <p:cBhvr>
                                        <p:cTn id="131" dur="2000"/>
                                        <p:tgtEl>
                                          <p:spTgt spid="37">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nodeType="clickEffect">
                                  <p:stCondLst>
                                    <p:cond delay="0"/>
                                  </p:stCondLst>
                                  <p:childTnLst>
                                    <p:set>
                                      <p:cBhvr>
                                        <p:cTn id="135" dur="1" fill="hold">
                                          <p:stCondLst>
                                            <p:cond delay="0"/>
                                          </p:stCondLst>
                                        </p:cTn>
                                        <p:tgtEl>
                                          <p:spTgt spid="38">
                                            <p:txEl>
                                              <p:pRg st="0" end="0"/>
                                            </p:txEl>
                                          </p:spTgt>
                                        </p:tgtEl>
                                        <p:attrNameLst>
                                          <p:attrName>style.visibility</p:attrName>
                                        </p:attrNameLst>
                                      </p:cBhvr>
                                      <p:to>
                                        <p:strVal val="visible"/>
                                      </p:to>
                                    </p:set>
                                    <p:animEffect transition="in" filter="box(in)">
                                      <p:cBhvr>
                                        <p:cTn id="136" dur="2000"/>
                                        <p:tgtEl>
                                          <p:spTgt spid="38">
                                            <p:txEl>
                                              <p:pRg st="0" end="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nodeType="clickEffect">
                                  <p:stCondLst>
                                    <p:cond delay="0"/>
                                  </p:stCondLst>
                                  <p:childTnLst>
                                    <p:set>
                                      <p:cBhvr>
                                        <p:cTn id="140" dur="1" fill="hold">
                                          <p:stCondLst>
                                            <p:cond delay="0"/>
                                          </p:stCondLst>
                                        </p:cTn>
                                        <p:tgtEl>
                                          <p:spTgt spid="34">
                                            <p:txEl>
                                              <p:pRg st="0" end="0"/>
                                            </p:txEl>
                                          </p:spTgt>
                                        </p:tgtEl>
                                        <p:attrNameLst>
                                          <p:attrName>style.visibility</p:attrName>
                                        </p:attrNameLst>
                                      </p:cBhvr>
                                      <p:to>
                                        <p:strVal val="visible"/>
                                      </p:to>
                                    </p:set>
                                    <p:animEffect transition="in" filter="box(in)">
                                      <p:cBhvr>
                                        <p:cTn id="141" dur="2000"/>
                                        <p:tgtEl>
                                          <p:spTgt spid="34">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nodeType="clickEffect">
                                  <p:stCondLst>
                                    <p:cond delay="0"/>
                                  </p:stCondLst>
                                  <p:childTnLst>
                                    <p:set>
                                      <p:cBhvr>
                                        <p:cTn id="145" dur="1" fill="hold">
                                          <p:stCondLst>
                                            <p:cond delay="0"/>
                                          </p:stCondLst>
                                        </p:cTn>
                                        <p:tgtEl>
                                          <p:spTgt spid="33">
                                            <p:txEl>
                                              <p:pRg st="0" end="0"/>
                                            </p:txEl>
                                          </p:spTgt>
                                        </p:tgtEl>
                                        <p:attrNameLst>
                                          <p:attrName>style.visibility</p:attrName>
                                        </p:attrNameLst>
                                      </p:cBhvr>
                                      <p:to>
                                        <p:strVal val="visible"/>
                                      </p:to>
                                    </p:set>
                                    <p:animEffect transition="in" filter="box(in)">
                                      <p:cBhvr>
                                        <p:cTn id="146" dur="2000"/>
                                        <p:tgtEl>
                                          <p:spTgt spid="33">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nodeType="clickEffect">
                                  <p:stCondLst>
                                    <p:cond delay="0"/>
                                  </p:stCondLst>
                                  <p:childTnLst>
                                    <p:set>
                                      <p:cBhvr>
                                        <p:cTn id="150" dur="1" fill="hold">
                                          <p:stCondLst>
                                            <p:cond delay="0"/>
                                          </p:stCondLst>
                                        </p:cTn>
                                        <p:tgtEl>
                                          <p:spTgt spid="36">
                                            <p:txEl>
                                              <p:pRg st="0" end="0"/>
                                            </p:txEl>
                                          </p:spTgt>
                                        </p:tgtEl>
                                        <p:attrNameLst>
                                          <p:attrName>style.visibility</p:attrName>
                                        </p:attrNameLst>
                                      </p:cBhvr>
                                      <p:to>
                                        <p:strVal val="visible"/>
                                      </p:to>
                                    </p:set>
                                    <p:animEffect transition="in" filter="box(in)">
                                      <p:cBhvr>
                                        <p:cTn id="151" dur="2000"/>
                                        <p:tgtEl>
                                          <p:spTgt spid="36">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nodeType="clickEffect">
                                  <p:stCondLst>
                                    <p:cond delay="0"/>
                                  </p:stCondLst>
                                  <p:childTnLst>
                                    <p:set>
                                      <p:cBhvr>
                                        <p:cTn id="155" dur="1" fill="hold">
                                          <p:stCondLst>
                                            <p:cond delay="0"/>
                                          </p:stCondLst>
                                        </p:cTn>
                                        <p:tgtEl>
                                          <p:spTgt spid="35">
                                            <p:txEl>
                                              <p:pRg st="0" end="0"/>
                                            </p:txEl>
                                          </p:spTgt>
                                        </p:tgtEl>
                                        <p:attrNameLst>
                                          <p:attrName>style.visibility</p:attrName>
                                        </p:attrNameLst>
                                      </p:cBhvr>
                                      <p:to>
                                        <p:strVal val="visible"/>
                                      </p:to>
                                    </p:set>
                                    <p:animEffect transition="in" filter="box(in)">
                                      <p:cBhvr>
                                        <p:cTn id="156" dur="2000"/>
                                        <p:tgtEl>
                                          <p:spTgt spid="35">
                                            <p:txEl>
                                              <p:pRg st="0" end="0"/>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5" presetClass="entr" presetSubtype="10" fill="hold" nodeType="click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checkerboard(across)">
                                      <p:cBhvr>
                                        <p:cTn id="161" dur="2000"/>
                                        <p:tgtEl>
                                          <p:spTgt spid="58"/>
                                        </p:tgtEl>
                                      </p:cBhvr>
                                    </p:animEffec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nodeType="clickEffect">
                                  <p:stCondLst>
                                    <p:cond delay="0"/>
                                  </p:stCondLst>
                                  <p:childTnLst>
                                    <p:set>
                                      <p:cBhvr>
                                        <p:cTn id="165" dur="1" fill="hold">
                                          <p:stCondLst>
                                            <p:cond delay="0"/>
                                          </p:stCondLst>
                                        </p:cTn>
                                        <p:tgtEl>
                                          <p:spTgt spid="59">
                                            <p:txEl>
                                              <p:pRg st="0" end="0"/>
                                            </p:txEl>
                                          </p:spTgt>
                                        </p:tgtEl>
                                        <p:attrNameLst>
                                          <p:attrName>style.visibility</p:attrName>
                                        </p:attrNameLst>
                                      </p:cBhvr>
                                      <p:to>
                                        <p:strVal val="visible"/>
                                      </p:to>
                                    </p:set>
                                    <p:animEffect transition="in" filter="box(in)">
                                      <p:cBhvr>
                                        <p:cTn id="166" dur="2000"/>
                                        <p:tgtEl>
                                          <p:spTgt spid="59">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4" presetClass="entr" presetSubtype="16" fill="hold" grpId="0" nodeType="clickEffect">
                                  <p:stCondLst>
                                    <p:cond delay="0"/>
                                  </p:stCondLst>
                                  <p:childTnLst>
                                    <p:set>
                                      <p:cBhvr>
                                        <p:cTn id="170" dur="1" fill="hold">
                                          <p:stCondLst>
                                            <p:cond delay="0"/>
                                          </p:stCondLst>
                                        </p:cTn>
                                        <p:tgtEl>
                                          <p:spTgt spid="2"/>
                                        </p:tgtEl>
                                        <p:attrNameLst>
                                          <p:attrName>style.visibility</p:attrName>
                                        </p:attrNameLst>
                                      </p:cBhvr>
                                      <p:to>
                                        <p:strVal val="visible"/>
                                      </p:to>
                                    </p:set>
                                    <p:animEffect transition="in" filter="box(in)">
                                      <p:cBhvr>
                                        <p:cTn id="171" dur="3000"/>
                                        <p:tgtEl>
                                          <p:spTgt spid="2"/>
                                        </p:tgtEl>
                                      </p:cBhvr>
                                    </p:animEffect>
                                  </p:childTnLst>
                                </p:cTn>
                              </p:par>
                            </p:childTnLst>
                          </p:cTn>
                        </p:par>
                      </p:childTnLst>
                    </p:cTn>
                  </p:par>
                  <p:par>
                    <p:cTn id="172" fill="hold">
                      <p:stCondLst>
                        <p:cond delay="indefinite"/>
                      </p:stCondLst>
                      <p:childTnLst>
                        <p:par>
                          <p:cTn id="173" fill="hold">
                            <p:stCondLst>
                              <p:cond delay="0"/>
                            </p:stCondLst>
                            <p:childTnLst>
                              <p:par>
                                <p:cTn id="174" presetID="4" presetClass="entr" presetSubtype="16" fill="hold" nodeType="clickEffect">
                                  <p:stCondLst>
                                    <p:cond delay="0"/>
                                  </p:stCondLst>
                                  <p:childTnLst>
                                    <p:set>
                                      <p:cBhvr>
                                        <p:cTn id="175" dur="1" fill="hold">
                                          <p:stCondLst>
                                            <p:cond delay="0"/>
                                          </p:stCondLst>
                                        </p:cTn>
                                        <p:tgtEl>
                                          <p:spTgt spid="3">
                                            <p:txEl>
                                              <p:pRg st="15" end="15"/>
                                            </p:txEl>
                                          </p:spTgt>
                                        </p:tgtEl>
                                        <p:attrNameLst>
                                          <p:attrName>style.visibility</p:attrName>
                                        </p:attrNameLst>
                                      </p:cBhvr>
                                      <p:to>
                                        <p:strVal val="visible"/>
                                      </p:to>
                                    </p:set>
                                    <p:animEffect transition="in" filter="box(in)">
                                      <p:cBhvr>
                                        <p:cTn id="176" dur="3000"/>
                                        <p:tgtEl>
                                          <p:spTgt spid="3">
                                            <p:txEl>
                                              <p:pRg st="15" end="15"/>
                                            </p:txEl>
                                          </p:spTgt>
                                        </p:tgtEl>
                                      </p:cBhvr>
                                    </p:animEffect>
                                  </p:childTnLst>
                                </p:cTn>
                              </p:par>
                              <p:par>
                                <p:cTn id="177" presetID="4" presetClass="entr" presetSubtype="16" fill="hold" nodeType="withEffect">
                                  <p:stCondLst>
                                    <p:cond delay="0"/>
                                  </p:stCondLst>
                                  <p:childTnLst>
                                    <p:set>
                                      <p:cBhvr>
                                        <p:cTn id="178" dur="1" fill="hold">
                                          <p:stCondLst>
                                            <p:cond delay="0"/>
                                          </p:stCondLst>
                                        </p:cTn>
                                        <p:tgtEl>
                                          <p:spTgt spid="3">
                                            <p:txEl>
                                              <p:pRg st="16" end="16"/>
                                            </p:txEl>
                                          </p:spTgt>
                                        </p:tgtEl>
                                        <p:attrNameLst>
                                          <p:attrName>style.visibility</p:attrName>
                                        </p:attrNameLst>
                                      </p:cBhvr>
                                      <p:to>
                                        <p:strVal val="visible"/>
                                      </p:to>
                                    </p:set>
                                    <p:animEffect transition="in" filter="box(in)">
                                      <p:cBhvr>
                                        <p:cTn id="179" dur="3000"/>
                                        <p:tgtEl>
                                          <p:spTgt spid="3">
                                            <p:txEl>
                                              <p:pRg st="16" end="16"/>
                                            </p:txEl>
                                          </p:spTgt>
                                        </p:tgtEl>
                                      </p:cBhvr>
                                    </p:animEffect>
                                  </p:childTnLst>
                                </p:cTn>
                              </p:par>
                              <p:par>
                                <p:cTn id="180" presetID="4" presetClass="entr" presetSubtype="16" fill="hold" nodeType="withEffect">
                                  <p:stCondLst>
                                    <p:cond delay="0"/>
                                  </p:stCondLst>
                                  <p:childTnLst>
                                    <p:set>
                                      <p:cBhvr>
                                        <p:cTn id="181" dur="1" fill="hold">
                                          <p:stCondLst>
                                            <p:cond delay="0"/>
                                          </p:stCondLst>
                                        </p:cTn>
                                        <p:tgtEl>
                                          <p:spTgt spid="3">
                                            <p:txEl>
                                              <p:pRg st="17" end="17"/>
                                            </p:txEl>
                                          </p:spTgt>
                                        </p:tgtEl>
                                        <p:attrNameLst>
                                          <p:attrName>style.visibility</p:attrName>
                                        </p:attrNameLst>
                                      </p:cBhvr>
                                      <p:to>
                                        <p:strVal val="visible"/>
                                      </p:to>
                                    </p:set>
                                    <p:animEffect transition="in" filter="box(in)">
                                      <p:cBhvr>
                                        <p:cTn id="182" dur="3000"/>
                                        <p:tgtEl>
                                          <p:spTgt spid="3">
                                            <p:txEl>
                                              <p:pRg st="17" end="17"/>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4"/>
                                        </p:tgtEl>
                                        <p:attrNameLst>
                                          <p:attrName>style.visibility</p:attrName>
                                        </p:attrNameLst>
                                      </p:cBhvr>
                                      <p:to>
                                        <p:strVal val="visible"/>
                                      </p:to>
                                    </p:set>
                                    <p:anim calcmode="lin" valueType="num">
                                      <p:cBhvr additive="base">
                                        <p:cTn id="187" dur="2000" fill="hold"/>
                                        <p:tgtEl>
                                          <p:spTgt spid="24"/>
                                        </p:tgtEl>
                                        <p:attrNameLst>
                                          <p:attrName>ppt_x</p:attrName>
                                        </p:attrNameLst>
                                      </p:cBhvr>
                                      <p:tavLst>
                                        <p:tav tm="0">
                                          <p:val>
                                            <p:strVal val="#ppt_x"/>
                                          </p:val>
                                        </p:tav>
                                        <p:tav tm="100000">
                                          <p:val>
                                            <p:strVal val="#ppt_x"/>
                                          </p:val>
                                        </p:tav>
                                      </p:tavLst>
                                    </p:anim>
                                    <p:anim calcmode="lin" valueType="num">
                                      <p:cBhvr additive="base">
                                        <p:cTn id="18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6" grpId="0" animBg="1"/>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88640"/>
            <a:ext cx="8424936" cy="6647974"/>
          </a:xfrm>
          <a:prstGeom prst="rect">
            <a:avLst/>
          </a:prstGeom>
          <a:noFill/>
        </p:spPr>
        <p:txBody>
          <a:bodyPr wrap="square" rtlCol="0">
            <a:spAutoFit/>
          </a:bodyPr>
          <a:lstStyle/>
          <a:p>
            <a:r>
              <a:rPr lang="fr-FR" sz="2800" b="1" u="sng" dirty="0" smtClean="0">
                <a:solidFill>
                  <a:srgbClr val="0070C0"/>
                </a:solidFill>
              </a:rPr>
              <a:t>Anticiper les difficultés</a:t>
            </a:r>
            <a:r>
              <a:rPr lang="fr-FR" sz="2800" b="1" dirty="0" smtClean="0">
                <a:solidFill>
                  <a:srgbClr val="0070C0"/>
                </a:solidFill>
              </a:rPr>
              <a:t> :</a:t>
            </a:r>
          </a:p>
          <a:p>
            <a:endParaRPr lang="fr-FR" sz="800" b="1" dirty="0" smtClean="0">
              <a:solidFill>
                <a:srgbClr val="FF3300"/>
              </a:solidFill>
            </a:endParaRPr>
          </a:p>
          <a:p>
            <a:r>
              <a:rPr lang="fr-FR" sz="2000" b="1" dirty="0" smtClean="0">
                <a:solidFill>
                  <a:srgbClr val="FF3300"/>
                </a:solidFill>
                <a:latin typeface="Arial" pitchFamily="34" charset="0"/>
                <a:cs typeface="Arial" pitchFamily="34" charset="0"/>
              </a:rPr>
              <a:t>Préparation de la séquence d’apprentissage :</a:t>
            </a:r>
          </a:p>
          <a:p>
            <a:r>
              <a:rPr lang="fr-FR" sz="2000" b="1" dirty="0" smtClean="0">
                <a:solidFill>
                  <a:srgbClr val="0070C0"/>
                </a:solidFill>
              </a:rPr>
              <a:t>Analyser les points de complexité des textes au regard :</a:t>
            </a:r>
          </a:p>
          <a:p>
            <a:pPr>
              <a:buFontTx/>
              <a:buChar char="-"/>
            </a:pPr>
            <a:r>
              <a:rPr lang="fr-FR" b="1" dirty="0" smtClean="0">
                <a:solidFill>
                  <a:srgbClr val="0070C0"/>
                </a:solidFill>
              </a:rPr>
              <a:t>des spécificités de chaque type de texte, </a:t>
            </a:r>
          </a:p>
          <a:p>
            <a:pPr>
              <a:buFontTx/>
              <a:buChar char="-"/>
            </a:pPr>
            <a:r>
              <a:rPr lang="fr-FR" b="1" dirty="0" smtClean="0">
                <a:solidFill>
                  <a:srgbClr val="0070C0"/>
                </a:solidFill>
              </a:rPr>
              <a:t>des contenus, </a:t>
            </a:r>
          </a:p>
          <a:p>
            <a:pPr>
              <a:buFontTx/>
              <a:buChar char="-"/>
            </a:pPr>
            <a:r>
              <a:rPr lang="fr-FR" b="1" dirty="0" smtClean="0">
                <a:solidFill>
                  <a:srgbClr val="0070C0"/>
                </a:solidFill>
              </a:rPr>
              <a:t>des supports de lecture ou d’écoute (papier, écran, locuteur présent, support numérique audio…), </a:t>
            </a:r>
          </a:p>
          <a:p>
            <a:pPr>
              <a:buFontTx/>
              <a:buChar char="-"/>
            </a:pPr>
            <a:r>
              <a:rPr lang="fr-FR" b="1" dirty="0" smtClean="0">
                <a:solidFill>
                  <a:srgbClr val="0070C0"/>
                </a:solidFill>
              </a:rPr>
              <a:t>du type de lecture requis</a:t>
            </a:r>
            <a:r>
              <a:rPr lang="fr-FR" dirty="0" smtClean="0">
                <a:solidFill>
                  <a:srgbClr val="0070C0"/>
                </a:solidFill>
              </a:rPr>
              <a:t> (linéaire, hypertexte, discontinue avec mise en relation de supports hétérogènes (relation textes /images dans les albums ou les supports composites par exemple)</a:t>
            </a:r>
          </a:p>
          <a:p>
            <a:r>
              <a:rPr lang="fr-FR" sz="2000" b="1" dirty="0" smtClean="0">
                <a:solidFill>
                  <a:srgbClr val="0070C0"/>
                </a:solidFill>
              </a:rPr>
              <a:t>Familiariser les élèves avec des univers de référence  éloignés des leurs </a:t>
            </a:r>
            <a:r>
              <a:rPr lang="fr-FR" dirty="0" smtClean="0">
                <a:solidFill>
                  <a:srgbClr val="0070C0"/>
                </a:solidFill>
              </a:rPr>
              <a:t>(en lien avec d’autres domaines d’enseignement : questionner le monde par ex.)</a:t>
            </a:r>
          </a:p>
          <a:p>
            <a:r>
              <a:rPr lang="fr-FR" sz="2000" b="1" dirty="0" smtClean="0">
                <a:solidFill>
                  <a:srgbClr val="0070C0"/>
                </a:solidFill>
                <a:cs typeface="Arial" pitchFamily="34" charset="0"/>
              </a:rPr>
              <a:t>Lire le texte ou raconter ce dont il s’agit aux lecteurs fragiles en amont de la séance</a:t>
            </a:r>
            <a:r>
              <a:rPr lang="fr-FR" b="1" dirty="0" smtClean="0">
                <a:solidFill>
                  <a:srgbClr val="0070C0"/>
                </a:solidFill>
                <a:cs typeface="Arial" pitchFamily="34" charset="0"/>
              </a:rPr>
              <a:t>.</a:t>
            </a:r>
            <a:r>
              <a:rPr lang="fr-FR" b="1" dirty="0" smtClean="0">
                <a:solidFill>
                  <a:srgbClr val="0070C0"/>
                </a:solidFill>
              </a:rPr>
              <a:t> …</a:t>
            </a:r>
            <a:endParaRPr lang="fr-FR" sz="2400" b="1" i="1" dirty="0" smtClean="0">
              <a:solidFill>
                <a:srgbClr val="0070C0"/>
              </a:solidFill>
            </a:endParaRPr>
          </a:p>
          <a:p>
            <a:endParaRPr lang="fr-FR" sz="800" b="1" dirty="0" smtClean="0">
              <a:solidFill>
                <a:srgbClr val="0070C0"/>
              </a:solidFill>
              <a:cs typeface="Arial" pitchFamily="34" charset="0"/>
            </a:endParaRPr>
          </a:p>
          <a:p>
            <a:r>
              <a:rPr lang="fr-FR" sz="2000" b="1" dirty="0" smtClean="0">
                <a:solidFill>
                  <a:srgbClr val="FF0000"/>
                </a:solidFill>
                <a:latin typeface="Arial" pitchFamily="34" charset="0"/>
                <a:cs typeface="Arial" pitchFamily="34" charset="0"/>
              </a:rPr>
              <a:t>Ajuster ses gestes professionnels en cours de séance :</a:t>
            </a:r>
          </a:p>
          <a:p>
            <a:r>
              <a:rPr lang="fr-FR" b="1" dirty="0" smtClean="0">
                <a:solidFill>
                  <a:srgbClr val="0070C0"/>
                </a:solidFill>
                <a:cs typeface="Arial" pitchFamily="34" charset="0"/>
              </a:rPr>
              <a:t>-Exposer les enjeux d’apprentissage</a:t>
            </a:r>
          </a:p>
          <a:p>
            <a:r>
              <a:rPr lang="fr-FR" b="1" dirty="0" smtClean="0">
                <a:solidFill>
                  <a:srgbClr val="0070C0"/>
                </a:solidFill>
                <a:cs typeface="Arial" pitchFamily="34" charset="0"/>
              </a:rPr>
              <a:t>-Inscrire les élèves dans un projet de lecteurs</a:t>
            </a:r>
          </a:p>
          <a:p>
            <a:r>
              <a:rPr lang="fr-FR" b="1" dirty="0" smtClean="0">
                <a:solidFill>
                  <a:srgbClr val="0070C0"/>
                </a:solidFill>
                <a:cs typeface="Arial" pitchFamily="34" charset="0"/>
              </a:rPr>
              <a:t>-Favoriser les interactions </a:t>
            </a:r>
            <a:r>
              <a:rPr lang="fr-FR" sz="1600" dirty="0" smtClean="0">
                <a:solidFill>
                  <a:srgbClr val="0070C0"/>
                </a:solidFill>
                <a:cs typeface="Arial" pitchFamily="34" charset="0"/>
              </a:rPr>
              <a:t>(en posant des questions ouvertes), </a:t>
            </a:r>
            <a:r>
              <a:rPr lang="fr-FR" b="1" dirty="0" smtClean="0">
                <a:solidFill>
                  <a:srgbClr val="0070C0"/>
                </a:solidFill>
                <a:cs typeface="Arial" pitchFamily="34" charset="0"/>
              </a:rPr>
              <a:t>les échanges de points de vue et de stratégies et repérer les pertes de compréhension.</a:t>
            </a:r>
          </a:p>
          <a:p>
            <a:r>
              <a:rPr lang="fr-FR" b="1" dirty="0" smtClean="0">
                <a:solidFill>
                  <a:srgbClr val="0070C0"/>
                </a:solidFill>
                <a:cs typeface="Arial" pitchFamily="34" charset="0"/>
              </a:rPr>
              <a:t>-Construire avec les élèves des écrits de travail pour mémoriser et conscientiser les processus à l’œuvre dans l’activité de compréhension</a:t>
            </a:r>
            <a:r>
              <a:rPr lang="fr-FR" sz="1600" dirty="0" smtClean="0">
                <a:solidFill>
                  <a:srgbClr val="0070C0"/>
                </a:solidFill>
                <a:latin typeface="Arial" pitchFamily="34" charset="0"/>
                <a:cs typeface="Arial" pitchFamily="34" charset="0"/>
              </a:rPr>
              <a:t>. </a:t>
            </a:r>
            <a:r>
              <a:rPr lang="fr-FR" sz="1600" b="1" dirty="0" smtClean="0">
                <a:solidFill>
                  <a:srgbClr val="0070C0"/>
                </a:solidFill>
                <a:latin typeface="Arial" pitchFamily="34" charset="0"/>
                <a:cs typeface="Arial" pitchFamily="34" charset="0"/>
              </a:rPr>
              <a:t>…</a:t>
            </a:r>
            <a:endParaRPr lang="fr-FR" b="1" dirty="0" smtClean="0">
              <a:solidFill>
                <a:srgbClr val="0070C0"/>
              </a:solidFill>
              <a:cs typeface="Arial" pitchFamily="34" charset="0"/>
            </a:endParaRPr>
          </a:p>
        </p:txBody>
      </p:sp>
      <p:sp>
        <p:nvSpPr>
          <p:cNvPr id="4" name="Espace réservé du pied de page 3"/>
          <p:cNvSpPr>
            <a:spLocks noGrp="1"/>
          </p:cNvSpPr>
          <p:nvPr>
            <p:ph type="ftr" sz="quarter" idx="11"/>
          </p:nvPr>
        </p:nvSpPr>
        <p:spPr>
          <a:xfrm>
            <a:off x="3744913"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4000" b="1" u="sng" dirty="0" smtClean="0">
                <a:solidFill>
                  <a:srgbClr val="002060"/>
                </a:solidFill>
                <a:effectLst>
                  <a:outerShdw blurRad="38100" dist="38100" dir="2700000" algn="tl">
                    <a:srgbClr val="000000">
                      <a:alpha val="43137"/>
                    </a:srgbClr>
                  </a:outerShdw>
                </a:effectLst>
              </a:rPr>
              <a:t>LA COMPRÉHENSION DANS</a:t>
            </a:r>
            <a:br>
              <a:rPr lang="fr-FR" sz="4000" b="1" u="sng" dirty="0" smtClean="0">
                <a:solidFill>
                  <a:srgbClr val="002060"/>
                </a:solidFill>
                <a:effectLst>
                  <a:outerShdw blurRad="38100" dist="38100" dir="2700000" algn="tl">
                    <a:srgbClr val="000000">
                      <a:alpha val="43137"/>
                    </a:srgbClr>
                  </a:outerShdw>
                </a:effectLst>
              </a:rPr>
            </a:br>
            <a:r>
              <a:rPr lang="fr-FR" sz="4000" b="1" u="sng" dirty="0" smtClean="0">
                <a:solidFill>
                  <a:srgbClr val="002060"/>
                </a:solidFill>
                <a:effectLst>
                  <a:outerShdw blurRad="38100" dist="38100" dir="2700000" algn="tl">
                    <a:srgbClr val="000000">
                      <a:alpha val="43137"/>
                    </a:srgbClr>
                  </a:outerShdw>
                </a:effectLst>
              </a:rPr>
              <a:t> LE SOCLE </a:t>
            </a:r>
            <a:br>
              <a:rPr lang="fr-FR" sz="4000" b="1" u="sng" dirty="0" smtClean="0">
                <a:solidFill>
                  <a:srgbClr val="002060"/>
                </a:solidFill>
                <a:effectLst>
                  <a:outerShdw blurRad="38100" dist="38100" dir="2700000" algn="tl">
                    <a:srgbClr val="000000">
                      <a:alpha val="43137"/>
                    </a:srgbClr>
                  </a:outerShdw>
                </a:effectLst>
              </a:rPr>
            </a:br>
            <a:r>
              <a:rPr lang="fr-FR" sz="4000" b="1" u="sng" dirty="0" smtClean="0">
                <a:solidFill>
                  <a:srgbClr val="002060"/>
                </a:solidFill>
                <a:effectLst>
                  <a:outerShdw blurRad="38100" dist="38100" dir="2700000" algn="tl">
                    <a:srgbClr val="000000">
                      <a:alpha val="43137"/>
                    </a:srgbClr>
                  </a:outerShdw>
                </a:effectLst>
              </a:rPr>
              <a:t>et </a:t>
            </a:r>
            <a:br>
              <a:rPr lang="fr-FR" sz="4000" b="1" u="sng" dirty="0" smtClean="0">
                <a:solidFill>
                  <a:srgbClr val="002060"/>
                </a:solidFill>
                <a:effectLst>
                  <a:outerShdw blurRad="38100" dist="38100" dir="2700000" algn="tl">
                    <a:srgbClr val="000000">
                      <a:alpha val="43137"/>
                    </a:srgbClr>
                  </a:outerShdw>
                </a:effectLst>
              </a:rPr>
            </a:br>
            <a:r>
              <a:rPr lang="fr-FR" sz="4000" b="1" u="sng" dirty="0" smtClean="0">
                <a:solidFill>
                  <a:srgbClr val="002060"/>
                </a:solidFill>
                <a:effectLst>
                  <a:outerShdw blurRad="38100" dist="38100" dir="2700000" algn="tl">
                    <a:srgbClr val="000000">
                      <a:alpha val="43137"/>
                    </a:srgbClr>
                  </a:outerShdw>
                </a:effectLst>
              </a:rPr>
              <a:t>LES PROGRAMMES 2015 </a:t>
            </a:r>
            <a:r>
              <a:rPr lang="fr-FR" dirty="0">
                <a:solidFill>
                  <a:srgbClr val="002060"/>
                </a:solidFill>
                <a:effectLst>
                  <a:outerShdw blurRad="38100" dist="38100" dir="2700000" algn="tl">
                    <a:srgbClr val="000000">
                      <a:alpha val="43137"/>
                    </a:srgbClr>
                  </a:outerShdw>
                </a:effectLst>
              </a:rPr>
              <a:t/>
            </a:r>
            <a:br>
              <a:rPr lang="fr-FR" dirty="0">
                <a:solidFill>
                  <a:srgbClr val="002060"/>
                </a:solidFill>
                <a:effectLst>
                  <a:outerShdw blurRad="38100" dist="38100" dir="2700000" algn="tl">
                    <a:srgbClr val="000000">
                      <a:alpha val="43137"/>
                    </a:srgbClr>
                  </a:outerShdw>
                </a:effectLst>
              </a:rPr>
            </a:br>
            <a:endParaRPr lang="fr-FR"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p:txBody>
          <a:bodyPr/>
          <a:lstStyle/>
          <a:p>
            <a:r>
              <a:rPr lang="fr-FR" b="1" i="1" u="sng" dirty="0"/>
              <a:t>L</a:t>
            </a:r>
            <a:r>
              <a:rPr lang="fr-FR" b="1" i="1" u="sng" dirty="0" smtClean="0"/>
              <a:t>es attentes institutionnelles</a:t>
            </a:r>
            <a:r>
              <a:rPr lang="fr-FR" i="1" dirty="0" smtClean="0"/>
              <a:t/>
            </a:r>
            <a:br>
              <a:rPr lang="fr-FR" i="1" dirty="0" smtClean="0"/>
            </a:br>
            <a:endParaRPr lang="fr-FR" i="1" dirty="0"/>
          </a:p>
        </p:txBody>
      </p:sp>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686800" cy="1143000"/>
          </a:xfrm>
        </p:spPr>
        <p:txBody>
          <a:bodyPr>
            <a:normAutofit/>
          </a:bodyPr>
          <a:lstStyle/>
          <a:p>
            <a:r>
              <a:rPr lang="fr-FR" sz="2400" b="1" i="1" dirty="0">
                <a:solidFill>
                  <a:srgbClr val="0070C0"/>
                </a:solidFill>
              </a:rPr>
              <a:t>1) </a:t>
            </a:r>
            <a:r>
              <a:rPr lang="fr-FR" sz="2400" b="1" i="1" u="sng" dirty="0">
                <a:solidFill>
                  <a:srgbClr val="0070C0"/>
                </a:solidFill>
              </a:rPr>
              <a:t>La compréhension dans le </a:t>
            </a:r>
            <a:r>
              <a:rPr lang="fr-FR" sz="2400" b="1" i="1" u="sng" dirty="0" smtClean="0">
                <a:solidFill>
                  <a:srgbClr val="0070C0"/>
                </a:solidFill>
              </a:rPr>
              <a:t>socle 2015 </a:t>
            </a:r>
            <a:r>
              <a:rPr lang="fr-FR" sz="1800" b="1" i="1" dirty="0">
                <a:solidFill>
                  <a:srgbClr val="00B050"/>
                </a:solidFill>
              </a:rPr>
              <a:t>(carte mentale </a:t>
            </a:r>
            <a:r>
              <a:rPr lang="fr-FR" sz="1800" b="1" i="1" dirty="0" smtClean="0">
                <a:solidFill>
                  <a:srgbClr val="00B050"/>
                </a:solidFill>
              </a:rPr>
              <a:t>animée ? )</a:t>
            </a:r>
            <a:r>
              <a:rPr lang="fr-FR" sz="2700" b="1" i="1" dirty="0">
                <a:solidFill>
                  <a:srgbClr val="00B050"/>
                </a:solidFill>
              </a:rPr>
              <a:t> </a:t>
            </a:r>
            <a:r>
              <a:rPr lang="fr-FR" dirty="0"/>
              <a:t/>
            </a:r>
            <a:br>
              <a:rPr lang="fr-FR" dirty="0"/>
            </a:br>
            <a:r>
              <a:rPr lang="fr-FR" sz="2000" b="1" dirty="0" smtClean="0">
                <a:solidFill>
                  <a:srgbClr val="0070C0"/>
                </a:solidFill>
              </a:rPr>
              <a:t>Comprendre </a:t>
            </a:r>
            <a:r>
              <a:rPr lang="fr-FR" sz="2000" b="1" dirty="0">
                <a:solidFill>
                  <a:srgbClr val="0070C0"/>
                </a:solidFill>
              </a:rPr>
              <a:t>au cœur du socle commun en transversalité dans tous les domaines </a:t>
            </a:r>
            <a:endParaRPr lang="fr-FR" sz="2000" dirty="0">
              <a:solidFill>
                <a:srgbClr val="0070C0"/>
              </a:solidFill>
            </a:endParaRPr>
          </a:p>
        </p:txBody>
      </p:sp>
      <p:pic>
        <p:nvPicPr>
          <p:cNvPr id="4" name="Espace réservé du contenu 3" descr="ACTUENCOURS12bis-socle-comprendre-V101116.jpeg"/>
          <p:cNvPicPr>
            <a:picLocks noGrp="1" noChangeAspect="1"/>
          </p:cNvPicPr>
          <p:nvPr>
            <p:ph idx="1"/>
          </p:nvPr>
        </p:nvPicPr>
        <p:blipFill>
          <a:blip r:embed="rId3" cstate="print"/>
          <a:stretch>
            <a:fillRect/>
          </a:stretch>
        </p:blipFill>
        <p:spPr>
          <a:xfrm>
            <a:off x="179512" y="1196752"/>
            <a:ext cx="8784976" cy="5112568"/>
          </a:xfrm>
        </p:spPr>
      </p:pic>
      <p:sp>
        <p:nvSpPr>
          <p:cNvPr id="6" name="Espace réservé du pied de page 3"/>
          <p:cNvSpPr>
            <a:spLocks noGrp="1"/>
          </p:cNvSpPr>
          <p:nvPr>
            <p:ph type="ftr" sz="quarter" idx="11"/>
          </p:nvPr>
        </p:nvSpPr>
        <p:spPr>
          <a:xfrm>
            <a:off x="0" y="6237312"/>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188640"/>
            <a:ext cx="8784976" cy="936104"/>
          </a:xfrm>
        </p:spPr>
        <p:txBody>
          <a:bodyPr>
            <a:normAutofit/>
          </a:bodyPr>
          <a:lstStyle/>
          <a:p>
            <a:pPr algn="l"/>
            <a:r>
              <a:rPr lang="fr-FR" sz="2300" b="1" i="1" u="sng" dirty="0" smtClean="0">
                <a:solidFill>
                  <a:srgbClr val="0070C0"/>
                </a:solidFill>
              </a:rPr>
              <a:t>2) La compréhension dans les programmes : éléments de progressivité du C1 au C4</a:t>
            </a:r>
            <a:endParaRPr lang="fr-FR" sz="2300" b="1" i="1" u="sng" dirty="0">
              <a:solidFill>
                <a:srgbClr val="0070C0"/>
              </a:solidFill>
            </a:endParaRPr>
          </a:p>
        </p:txBody>
      </p:sp>
      <p:pic>
        <p:nvPicPr>
          <p:cNvPr id="1027" name="Picture 3"/>
          <p:cNvPicPr>
            <a:picLocks noChangeAspect="1" noChangeArrowheads="1"/>
          </p:cNvPicPr>
          <p:nvPr/>
        </p:nvPicPr>
        <p:blipFill>
          <a:blip r:embed="rId3" cstate="print"/>
          <a:srcRect/>
          <a:stretch>
            <a:fillRect/>
          </a:stretch>
        </p:blipFill>
        <p:spPr bwMode="auto">
          <a:xfrm>
            <a:off x="1691679" y="1052736"/>
            <a:ext cx="5184577" cy="5688632"/>
          </a:xfrm>
          <a:prstGeom prst="rect">
            <a:avLst/>
          </a:prstGeom>
          <a:noFill/>
          <a:ln w="9525">
            <a:noFill/>
            <a:miter lim="800000"/>
            <a:headEnd/>
            <a:tailEnd/>
          </a:ln>
        </p:spPr>
      </p:pic>
      <p:sp>
        <p:nvSpPr>
          <p:cNvPr id="5" name="Espace réservé du pied de page 3"/>
          <p:cNvSpPr>
            <a:spLocks noGrp="1"/>
          </p:cNvSpPr>
          <p:nvPr>
            <p:ph type="ftr" sz="quarter" idx="11"/>
          </p:nvPr>
        </p:nvSpPr>
        <p:spPr>
          <a:xfrm>
            <a:off x="3491880" y="6445250"/>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20688"/>
            <a:ext cx="8136904" cy="3770263"/>
          </a:xfrm>
          <a:prstGeom prst="rect">
            <a:avLst/>
          </a:prstGeom>
        </p:spPr>
        <p:txBody>
          <a:bodyPr wrap="square">
            <a:spAutoFit/>
          </a:bodyPr>
          <a:lstStyle/>
          <a:p>
            <a:pPr lvl="0" fontAlgn="base">
              <a:spcBef>
                <a:spcPct val="0"/>
              </a:spcBef>
              <a:spcAft>
                <a:spcPct val="0"/>
              </a:spcAft>
            </a:pPr>
            <a:endParaRPr lang="fr-FR" sz="1100" i="1" dirty="0" smtClean="0">
              <a:solidFill>
                <a:srgbClr val="002060"/>
              </a:solidFill>
              <a:latin typeface="Arial" pitchFamily="34" charset="0"/>
              <a:cs typeface="Arial" pitchFamily="34" charset="0"/>
            </a:endParaRPr>
          </a:p>
          <a:p>
            <a:pPr lvl="0" fontAlgn="base">
              <a:spcBef>
                <a:spcPct val="0"/>
              </a:spcBef>
              <a:spcAft>
                <a:spcPct val="0"/>
              </a:spcAft>
            </a:pPr>
            <a:endParaRPr lang="fr-FR" sz="800" dirty="0" smtClean="0">
              <a:solidFill>
                <a:srgbClr val="002060"/>
              </a:solidFill>
              <a:latin typeface="Arial" pitchFamily="34" charset="0"/>
              <a:cs typeface="Arial" pitchFamily="34" charset="0"/>
            </a:endParaRPr>
          </a:p>
          <a:p>
            <a:pPr lvl="0" eaLnBrk="0" fontAlgn="base" hangingPunct="0">
              <a:spcBef>
                <a:spcPct val="0"/>
              </a:spcBef>
              <a:spcAft>
                <a:spcPct val="0"/>
              </a:spcAft>
            </a:pPr>
            <a:r>
              <a:rPr lang="fr-FR" sz="2800" dirty="0" smtClean="0">
                <a:solidFill>
                  <a:srgbClr val="002060"/>
                </a:solidFill>
                <a:latin typeface="CIDFont+F1"/>
                <a:ea typeface="Calibri" pitchFamily="34" charset="0"/>
                <a:cs typeface="Times New Roman" pitchFamily="18" charset="0"/>
              </a:rPr>
              <a:t>« La compr</a:t>
            </a:r>
            <a:r>
              <a:rPr lang="fr-FR" sz="2800" dirty="0" smtClean="0">
                <a:solidFill>
                  <a:srgbClr val="002060"/>
                </a:solidFill>
                <a:ea typeface="Calibri" pitchFamily="34" charset="0"/>
                <a:cs typeface="Times New Roman" pitchFamily="18" charset="0"/>
              </a:rPr>
              <a:t>é</a:t>
            </a:r>
            <a:r>
              <a:rPr lang="fr-FR" sz="2800" dirty="0" smtClean="0">
                <a:solidFill>
                  <a:srgbClr val="002060"/>
                </a:solidFill>
                <a:latin typeface="CIDFont+F1"/>
                <a:ea typeface="Calibri" pitchFamily="34" charset="0"/>
                <a:cs typeface="Times New Roman" pitchFamily="18" charset="0"/>
              </a:rPr>
              <a:t>hension fait l</a:t>
            </a:r>
            <a:r>
              <a:rPr lang="fr-FR" sz="2800" dirty="0" smtClean="0">
                <a:solidFill>
                  <a:srgbClr val="002060"/>
                </a:solidFill>
                <a:ea typeface="Calibri" pitchFamily="34" charset="0"/>
                <a:cs typeface="Times New Roman" pitchFamily="18" charset="0"/>
              </a:rPr>
              <a:t>’</a:t>
            </a:r>
            <a:r>
              <a:rPr lang="fr-FR" sz="2800" dirty="0" smtClean="0">
                <a:solidFill>
                  <a:srgbClr val="002060"/>
                </a:solidFill>
                <a:latin typeface="CIDFont+F1"/>
                <a:ea typeface="Calibri" pitchFamily="34" charset="0"/>
                <a:cs typeface="Times New Roman" pitchFamily="18" charset="0"/>
              </a:rPr>
              <a:t>objet d</a:t>
            </a:r>
            <a:r>
              <a:rPr lang="fr-FR" sz="2800" dirty="0" smtClean="0">
                <a:solidFill>
                  <a:srgbClr val="002060"/>
                </a:solidFill>
                <a:ea typeface="Calibri" pitchFamily="34" charset="0"/>
                <a:cs typeface="Times New Roman" pitchFamily="18" charset="0"/>
              </a:rPr>
              <a:t>’</a:t>
            </a:r>
            <a:r>
              <a:rPr lang="fr-FR" sz="2800" dirty="0" smtClean="0">
                <a:solidFill>
                  <a:srgbClr val="002060"/>
                </a:solidFill>
                <a:latin typeface="CIDFont+F1"/>
                <a:ea typeface="Calibri" pitchFamily="34" charset="0"/>
                <a:cs typeface="Times New Roman" pitchFamily="18" charset="0"/>
              </a:rPr>
              <a:t>un </a:t>
            </a:r>
            <a:r>
              <a:rPr lang="fr-FR" sz="2800" b="1" dirty="0" smtClean="0">
                <a:solidFill>
                  <a:srgbClr val="002060"/>
                </a:solidFill>
                <a:latin typeface="CIDFont+F1"/>
                <a:ea typeface="Calibri" pitchFamily="34" charset="0"/>
                <a:cs typeface="Times New Roman" pitchFamily="18" charset="0"/>
              </a:rPr>
              <a:t>enseignement explicite</a:t>
            </a:r>
            <a:r>
              <a:rPr lang="fr-FR" sz="2800" dirty="0" smtClean="0">
                <a:solidFill>
                  <a:srgbClr val="002060"/>
                </a:solidFill>
                <a:latin typeface="CIDFont+F1"/>
                <a:ea typeface="Calibri" pitchFamily="34" charset="0"/>
                <a:cs typeface="Times New Roman" pitchFamily="18" charset="0"/>
              </a:rPr>
              <a:t> d</a:t>
            </a:r>
            <a:r>
              <a:rPr lang="fr-FR" sz="2800" dirty="0" smtClean="0">
                <a:solidFill>
                  <a:srgbClr val="002060"/>
                </a:solidFill>
                <a:ea typeface="Calibri" pitchFamily="34" charset="0"/>
                <a:cs typeface="Times New Roman" pitchFamily="18" charset="0"/>
              </a:rPr>
              <a:t>è</a:t>
            </a:r>
            <a:r>
              <a:rPr lang="fr-FR" sz="2800" dirty="0" smtClean="0">
                <a:solidFill>
                  <a:srgbClr val="002060"/>
                </a:solidFill>
                <a:latin typeface="CIDFont+F1"/>
                <a:ea typeface="Calibri" pitchFamily="34" charset="0"/>
                <a:cs typeface="Times New Roman" pitchFamily="18" charset="0"/>
              </a:rPr>
              <a:t>s le cycle 2, </a:t>
            </a:r>
            <a:r>
              <a:rPr lang="fr-FR" sz="2800" b="1" u="sng" dirty="0" smtClean="0">
                <a:solidFill>
                  <a:srgbClr val="002060"/>
                </a:solidFill>
                <a:latin typeface="CIDFont+F1"/>
                <a:ea typeface="Calibri" pitchFamily="34" charset="0"/>
                <a:cs typeface="Times New Roman" pitchFamily="18" charset="0"/>
              </a:rPr>
              <a:t>d</a:t>
            </a:r>
            <a:r>
              <a:rPr lang="fr-FR" sz="2800" b="1" u="sng" dirty="0" smtClean="0">
                <a:solidFill>
                  <a:srgbClr val="002060"/>
                </a:solidFill>
                <a:ea typeface="Calibri" pitchFamily="34" charset="0"/>
                <a:cs typeface="Times New Roman" pitchFamily="18" charset="0"/>
              </a:rPr>
              <a:t>’</a:t>
            </a:r>
            <a:r>
              <a:rPr lang="fr-FR" sz="2800" b="1" u="sng" dirty="0" smtClean="0">
                <a:solidFill>
                  <a:srgbClr val="002060"/>
                </a:solidFill>
                <a:latin typeface="CIDFont+F1"/>
                <a:ea typeface="Calibri" pitchFamily="34" charset="0"/>
                <a:cs typeface="Times New Roman" pitchFamily="18" charset="0"/>
              </a:rPr>
              <a:t>abord</a:t>
            </a:r>
            <a:r>
              <a:rPr lang="fr-FR" sz="2800" dirty="0" smtClean="0">
                <a:solidFill>
                  <a:srgbClr val="002060"/>
                </a:solidFill>
                <a:latin typeface="CIDFont+F1"/>
                <a:ea typeface="Calibri" pitchFamily="34" charset="0"/>
                <a:cs typeface="Times New Roman" pitchFamily="18" charset="0"/>
              </a:rPr>
              <a:t> </a:t>
            </a:r>
            <a:r>
              <a:rPr lang="fr-FR" sz="2800" dirty="0" smtClean="0">
                <a:solidFill>
                  <a:srgbClr val="002060"/>
                </a:solidFill>
                <a:ea typeface="Calibri" pitchFamily="34" charset="0"/>
                <a:cs typeface="Times New Roman" pitchFamily="18" charset="0"/>
              </a:rPr>
              <a:t>à</a:t>
            </a:r>
            <a:r>
              <a:rPr lang="fr-FR" sz="2800" dirty="0" smtClean="0">
                <a:solidFill>
                  <a:srgbClr val="002060"/>
                </a:solidFill>
                <a:latin typeface="CIDFont+F1"/>
                <a:ea typeface="Calibri" pitchFamily="34" charset="0"/>
                <a:cs typeface="Times New Roman" pitchFamily="18" charset="0"/>
              </a:rPr>
              <a:t> partir de </a:t>
            </a:r>
            <a:r>
              <a:rPr lang="fr-FR" sz="2800" b="1" dirty="0" smtClean="0">
                <a:solidFill>
                  <a:srgbClr val="002060"/>
                </a:solidFill>
                <a:latin typeface="CIDFont+F1"/>
                <a:ea typeface="Calibri" pitchFamily="34" charset="0"/>
                <a:cs typeface="Times New Roman" pitchFamily="18" charset="0"/>
              </a:rPr>
              <a:t>textes lus par l</a:t>
            </a:r>
            <a:r>
              <a:rPr lang="fr-FR" sz="2800" b="1" dirty="0" smtClean="0">
                <a:solidFill>
                  <a:srgbClr val="002060"/>
                </a:solidFill>
                <a:ea typeface="Calibri" pitchFamily="34" charset="0"/>
                <a:cs typeface="Times New Roman" pitchFamily="18" charset="0"/>
              </a:rPr>
              <a:t>’</a:t>
            </a:r>
            <a:r>
              <a:rPr lang="fr-FR" sz="2800" b="1" dirty="0" smtClean="0">
                <a:solidFill>
                  <a:srgbClr val="002060"/>
                </a:solidFill>
                <a:latin typeface="CIDFont+F1"/>
                <a:ea typeface="Calibri" pitchFamily="34" charset="0"/>
                <a:cs typeface="Times New Roman" pitchFamily="18" charset="0"/>
              </a:rPr>
              <a:t>enseignant</a:t>
            </a:r>
            <a:r>
              <a:rPr lang="fr-FR" sz="2800" dirty="0" smtClean="0">
                <a:solidFill>
                  <a:srgbClr val="002060"/>
                </a:solidFill>
                <a:latin typeface="CIDFont+F1"/>
                <a:ea typeface="Calibri" pitchFamily="34" charset="0"/>
                <a:cs typeface="Times New Roman" pitchFamily="18" charset="0"/>
              </a:rPr>
              <a:t>,</a:t>
            </a:r>
            <a:endParaRPr lang="fr-FR" sz="2800" dirty="0" smtClean="0">
              <a:solidFill>
                <a:srgbClr val="002060"/>
              </a:solidFill>
              <a:latin typeface="Arial" pitchFamily="34" charset="0"/>
              <a:cs typeface="Arial" pitchFamily="34" charset="0"/>
            </a:endParaRPr>
          </a:p>
          <a:p>
            <a:pPr lvl="0" eaLnBrk="0" fontAlgn="base" hangingPunct="0">
              <a:spcBef>
                <a:spcPct val="0"/>
              </a:spcBef>
              <a:spcAft>
                <a:spcPct val="0"/>
              </a:spcAft>
            </a:pPr>
            <a:r>
              <a:rPr lang="fr-FR" sz="2800" b="1" u="sng" dirty="0" smtClean="0">
                <a:solidFill>
                  <a:srgbClr val="002060"/>
                </a:solidFill>
                <a:latin typeface="CIDFont+F1"/>
                <a:ea typeface="Calibri" pitchFamily="34" charset="0"/>
                <a:cs typeface="Times New Roman" pitchFamily="18" charset="0"/>
              </a:rPr>
              <a:t>ensuite</a:t>
            </a:r>
            <a:r>
              <a:rPr lang="fr-FR" sz="2800" dirty="0" smtClean="0">
                <a:solidFill>
                  <a:srgbClr val="002060"/>
                </a:solidFill>
                <a:latin typeface="CIDFont+F1"/>
                <a:ea typeface="Calibri" pitchFamily="34" charset="0"/>
                <a:cs typeface="Times New Roman" pitchFamily="18" charset="0"/>
              </a:rPr>
              <a:t> </a:t>
            </a:r>
            <a:r>
              <a:rPr lang="fr-FR" sz="2800" dirty="0" smtClean="0">
                <a:solidFill>
                  <a:srgbClr val="002060"/>
                </a:solidFill>
                <a:ea typeface="Calibri" pitchFamily="34" charset="0"/>
                <a:cs typeface="Times New Roman" pitchFamily="18" charset="0"/>
              </a:rPr>
              <a:t>à</a:t>
            </a:r>
            <a:r>
              <a:rPr lang="fr-FR" sz="2800" dirty="0" smtClean="0">
                <a:solidFill>
                  <a:srgbClr val="002060"/>
                </a:solidFill>
                <a:latin typeface="CIDFont+F1"/>
                <a:ea typeface="Calibri" pitchFamily="34" charset="0"/>
                <a:cs typeface="Times New Roman" pitchFamily="18" charset="0"/>
              </a:rPr>
              <a:t> partir de </a:t>
            </a:r>
            <a:r>
              <a:rPr lang="fr-FR" sz="2800" b="1" dirty="0" smtClean="0">
                <a:solidFill>
                  <a:srgbClr val="002060"/>
                </a:solidFill>
                <a:latin typeface="CIDFont+F1"/>
                <a:ea typeface="Calibri" pitchFamily="34" charset="0"/>
                <a:cs typeface="Times New Roman" pitchFamily="18" charset="0"/>
              </a:rPr>
              <a:t>textes d</a:t>
            </a:r>
            <a:r>
              <a:rPr lang="fr-FR" sz="2800" b="1" dirty="0" smtClean="0">
                <a:solidFill>
                  <a:srgbClr val="002060"/>
                </a:solidFill>
                <a:ea typeface="Calibri" pitchFamily="34" charset="0"/>
                <a:cs typeface="Times New Roman" pitchFamily="18" charset="0"/>
              </a:rPr>
              <a:t>é</a:t>
            </a:r>
            <a:r>
              <a:rPr lang="fr-FR" sz="2800" b="1" dirty="0" smtClean="0">
                <a:solidFill>
                  <a:srgbClr val="002060"/>
                </a:solidFill>
                <a:latin typeface="CIDFont+F1"/>
                <a:ea typeface="Calibri" pitchFamily="34" charset="0"/>
                <a:cs typeface="Times New Roman" pitchFamily="18" charset="0"/>
              </a:rPr>
              <a:t>couverts en lecture collective</a:t>
            </a:r>
            <a:r>
              <a:rPr lang="fr-FR" sz="2800" dirty="0" smtClean="0">
                <a:solidFill>
                  <a:srgbClr val="002060"/>
                </a:solidFill>
                <a:latin typeface="Arial" pitchFamily="34" charset="0"/>
                <a:cs typeface="Arial" pitchFamily="34" charset="0"/>
              </a:rPr>
              <a:t> </a:t>
            </a:r>
            <a:r>
              <a:rPr lang="fr-FR" sz="2800" b="1" u="sng" dirty="0" smtClean="0">
                <a:solidFill>
                  <a:srgbClr val="002060"/>
                </a:solidFill>
                <a:latin typeface="CIDFont+F1"/>
                <a:ea typeface="Calibri" pitchFamily="34" charset="0"/>
                <a:cs typeface="Times New Roman" pitchFamily="18" charset="0"/>
              </a:rPr>
              <a:t>puis</a:t>
            </a:r>
            <a:r>
              <a:rPr lang="fr-FR" sz="2800" dirty="0" smtClean="0">
                <a:solidFill>
                  <a:srgbClr val="002060"/>
                </a:solidFill>
                <a:latin typeface="CIDFont+F1"/>
                <a:ea typeface="Calibri" pitchFamily="34" charset="0"/>
                <a:cs typeface="Times New Roman" pitchFamily="18" charset="0"/>
              </a:rPr>
              <a:t> </a:t>
            </a:r>
            <a:r>
              <a:rPr lang="fr-FR" sz="2800" b="1" dirty="0" smtClean="0">
                <a:solidFill>
                  <a:srgbClr val="002060"/>
                </a:solidFill>
                <a:latin typeface="CIDFont+F1"/>
                <a:ea typeface="Calibri" pitchFamily="34" charset="0"/>
                <a:cs typeface="Times New Roman" pitchFamily="18" charset="0"/>
              </a:rPr>
              <a:t>autonome</a:t>
            </a:r>
            <a:r>
              <a:rPr lang="fr-FR" sz="2800" dirty="0" smtClean="0">
                <a:solidFill>
                  <a:srgbClr val="002060"/>
                </a:solidFill>
                <a:latin typeface="CIDFont+F1"/>
                <a:ea typeface="Calibri" pitchFamily="34" charset="0"/>
                <a:cs typeface="Times New Roman" pitchFamily="18" charset="0"/>
              </a:rPr>
              <a:t>.</a:t>
            </a:r>
          </a:p>
          <a:p>
            <a:pPr eaLnBrk="0" fontAlgn="base" hangingPunct="0">
              <a:spcBef>
                <a:spcPct val="0"/>
              </a:spcBef>
              <a:spcAft>
                <a:spcPct val="0"/>
              </a:spcAft>
            </a:pPr>
            <a:endParaRPr lang="fr-FR" sz="2000" dirty="0" smtClean="0">
              <a:solidFill>
                <a:srgbClr val="002060"/>
              </a:solidFill>
              <a:latin typeface="Arial" pitchFamily="34" charset="0"/>
              <a:ea typeface="Calibri" pitchFamily="34" charset="0"/>
              <a:cs typeface="Arial" pitchFamily="34" charset="0"/>
            </a:endParaRPr>
          </a:p>
          <a:p>
            <a:pPr eaLnBrk="0" fontAlgn="base" hangingPunct="0">
              <a:spcBef>
                <a:spcPct val="0"/>
              </a:spcBef>
              <a:spcAft>
                <a:spcPct val="0"/>
              </a:spcAft>
            </a:pPr>
            <a:r>
              <a:rPr lang="fr-FR" sz="2000" dirty="0" err="1" smtClean="0">
                <a:solidFill>
                  <a:srgbClr val="002060"/>
                </a:solidFill>
                <a:latin typeface="Arial" pitchFamily="34" charset="0"/>
                <a:ea typeface="Calibri" pitchFamily="34" charset="0"/>
                <a:cs typeface="Arial" pitchFamily="34" charset="0"/>
              </a:rPr>
              <a:t>Eduscol</a:t>
            </a:r>
            <a:r>
              <a:rPr lang="fr-FR" sz="2000" dirty="0" smtClean="0">
                <a:solidFill>
                  <a:srgbClr val="002060"/>
                </a:solidFill>
                <a:ea typeface="Calibri" pitchFamily="34" charset="0"/>
                <a:cs typeface="Arial" pitchFamily="34" charset="0"/>
              </a:rPr>
              <a:t> </a:t>
            </a:r>
            <a:r>
              <a:rPr lang="fr-FR" sz="2000" dirty="0" smtClean="0">
                <a:solidFill>
                  <a:srgbClr val="002060"/>
                </a:solidFill>
                <a:latin typeface="Arial" pitchFamily="34" charset="0"/>
                <a:ea typeface="Calibri" pitchFamily="34" charset="0"/>
                <a:cs typeface="Arial" pitchFamily="34" charset="0"/>
              </a:rPr>
              <a:t>: Ressources d</a:t>
            </a:r>
            <a:r>
              <a:rPr lang="fr-FR" sz="2000" dirty="0" smtClean="0">
                <a:solidFill>
                  <a:srgbClr val="002060"/>
                </a:solidFill>
                <a:ea typeface="Calibri" pitchFamily="34" charset="0"/>
                <a:cs typeface="Arial" pitchFamily="34" charset="0"/>
              </a:rPr>
              <a:t>’</a:t>
            </a:r>
            <a:r>
              <a:rPr lang="fr-FR" sz="2000" dirty="0" smtClean="0">
                <a:solidFill>
                  <a:srgbClr val="002060"/>
                </a:solidFill>
                <a:latin typeface="Arial" pitchFamily="34" charset="0"/>
                <a:ea typeface="Calibri" pitchFamily="34" charset="0"/>
                <a:cs typeface="Arial" pitchFamily="34" charset="0"/>
              </a:rPr>
              <a:t>accompagnement </a:t>
            </a:r>
            <a:r>
              <a:rPr lang="fr-FR" sz="2000" dirty="0" smtClean="0">
                <a:solidFill>
                  <a:srgbClr val="002060"/>
                </a:solidFill>
                <a:ea typeface="Calibri" pitchFamily="34" charset="0"/>
                <a:cs typeface="Arial" pitchFamily="34" charset="0"/>
              </a:rPr>
              <a:t> </a:t>
            </a:r>
            <a:r>
              <a:rPr lang="fr-FR" sz="2000" dirty="0" smtClean="0">
                <a:solidFill>
                  <a:srgbClr val="002060"/>
                </a:solidFill>
                <a:latin typeface="Arial" pitchFamily="34" charset="0"/>
                <a:ea typeface="Calibri" pitchFamily="34" charset="0"/>
                <a:cs typeface="Arial" pitchFamily="34" charset="0"/>
              </a:rPr>
              <a:t>: </a:t>
            </a:r>
            <a:r>
              <a:rPr lang="fr-FR" sz="2000" i="1" dirty="0" smtClean="0">
                <a:solidFill>
                  <a:srgbClr val="002060"/>
                </a:solidFill>
                <a:latin typeface="Arial" pitchFamily="34" charset="0"/>
                <a:ea typeface="Calibri" pitchFamily="34" charset="0"/>
                <a:cs typeface="Arial" pitchFamily="34" charset="0"/>
              </a:rPr>
              <a:t>Pour une lecture heuristique du programme en lecture et compr</a:t>
            </a:r>
            <a:r>
              <a:rPr lang="fr-FR" sz="2000" i="1" dirty="0" smtClean="0">
                <a:solidFill>
                  <a:srgbClr val="002060"/>
                </a:solidFill>
                <a:ea typeface="Calibri" pitchFamily="34" charset="0"/>
                <a:cs typeface="Arial" pitchFamily="34" charset="0"/>
              </a:rPr>
              <a:t>é</a:t>
            </a:r>
            <a:r>
              <a:rPr lang="fr-FR" sz="2000" i="1" dirty="0" smtClean="0">
                <a:solidFill>
                  <a:srgbClr val="002060"/>
                </a:solidFill>
                <a:latin typeface="Arial" pitchFamily="34" charset="0"/>
                <a:ea typeface="Calibri" pitchFamily="34" charset="0"/>
                <a:cs typeface="Arial" pitchFamily="34" charset="0"/>
              </a:rPr>
              <a:t>hension de l</a:t>
            </a:r>
            <a:r>
              <a:rPr lang="fr-FR" sz="2000" i="1" dirty="0" smtClean="0">
                <a:solidFill>
                  <a:srgbClr val="002060"/>
                </a:solidFill>
                <a:ea typeface="Calibri" pitchFamily="34" charset="0"/>
                <a:cs typeface="Arial" pitchFamily="34" charset="0"/>
              </a:rPr>
              <a:t>’é</a:t>
            </a:r>
            <a:r>
              <a:rPr lang="fr-FR" sz="2000" i="1" dirty="0" smtClean="0">
                <a:solidFill>
                  <a:srgbClr val="002060"/>
                </a:solidFill>
                <a:latin typeface="Arial" pitchFamily="34" charset="0"/>
                <a:ea typeface="Calibri" pitchFamily="34" charset="0"/>
                <a:cs typeface="Arial" pitchFamily="34" charset="0"/>
              </a:rPr>
              <a:t>crit </a:t>
            </a:r>
          </a:p>
          <a:p>
            <a:pPr eaLnBrk="0" fontAlgn="base" hangingPunct="0">
              <a:spcBef>
                <a:spcPct val="0"/>
              </a:spcBef>
              <a:spcAft>
                <a:spcPct val="0"/>
              </a:spcAft>
            </a:pPr>
            <a:endParaRPr lang="fr-FR" sz="2000" i="1" dirty="0" smtClean="0">
              <a:solidFill>
                <a:srgbClr val="002060"/>
              </a:solidFill>
              <a:latin typeface="Arial" pitchFamily="34" charset="0"/>
              <a:ea typeface="Calibri" pitchFamily="34" charset="0"/>
              <a:cs typeface="Arial" pitchFamily="34" charset="0"/>
            </a:endParaRPr>
          </a:p>
        </p:txBody>
      </p:sp>
      <p:sp>
        <p:nvSpPr>
          <p:cNvPr id="4"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0070C0"/>
                </a:solidFill>
              </a:rPr>
              <a:t>               Comprendre en français</a:t>
            </a:r>
            <a:r>
              <a:rPr lang="fr-FR" sz="2400" b="1" dirty="0">
                <a:solidFill>
                  <a:srgbClr val="0070C0"/>
                </a:solidFill>
              </a:rPr>
              <a:t> : Les attendus de fin de cycle 2</a:t>
            </a:r>
            <a:endParaRPr lang="fr-FR" sz="2400" dirty="0">
              <a:solidFill>
                <a:srgbClr val="0070C0"/>
              </a:solidFill>
            </a:endParaRPr>
          </a:p>
        </p:txBody>
      </p:sp>
      <p:graphicFrame>
        <p:nvGraphicFramePr>
          <p:cNvPr id="4" name="Espace réservé du contenu 3"/>
          <p:cNvGraphicFramePr>
            <a:graphicFrameLocks noGrp="1"/>
          </p:cNvGraphicFramePr>
          <p:nvPr>
            <p:ph idx="1"/>
          </p:nvPr>
        </p:nvGraphicFramePr>
        <p:xfrm>
          <a:off x="395536" y="1268760"/>
          <a:ext cx="8291264" cy="5144943"/>
        </p:xfrm>
        <a:graphic>
          <a:graphicData uri="http://schemas.openxmlformats.org/drawingml/2006/table">
            <a:tbl>
              <a:tblPr bandRow="1">
                <a:tableStyleId>{5C22544A-7EE6-4342-B048-85BDC9FD1C3A}</a:tableStyleId>
              </a:tblPr>
              <a:tblGrid>
                <a:gridCol w="8291264"/>
              </a:tblGrid>
              <a:tr h="440115">
                <a:tc>
                  <a:txBody>
                    <a:bodyPr/>
                    <a:lstStyle/>
                    <a:p>
                      <a:pPr>
                        <a:lnSpc>
                          <a:spcPct val="115000"/>
                        </a:lnSpc>
                        <a:spcAft>
                          <a:spcPts val="0"/>
                        </a:spcAft>
                      </a:pPr>
                      <a:r>
                        <a:rPr lang="fr-FR" sz="1600" b="1" dirty="0">
                          <a:solidFill>
                            <a:srgbClr val="002060"/>
                          </a:solidFill>
                          <a:latin typeface="Calibri"/>
                          <a:ea typeface="Calibri"/>
                          <a:cs typeface="Times New Roman"/>
                        </a:rPr>
                        <a:t>Langage oral</a:t>
                      </a:r>
                      <a:endParaRPr lang="fr-FR" sz="1600" dirty="0">
                        <a:latin typeface="Calibri"/>
                        <a:ea typeface="Calibri"/>
                        <a:cs typeface="Times New Roman"/>
                      </a:endParaRPr>
                    </a:p>
                  </a:txBody>
                  <a:tcPr marL="68580" marR="68580" marT="0" marB="0"/>
                </a:tc>
              </a:tr>
              <a:tr h="1663996">
                <a:tc>
                  <a:txBody>
                    <a:bodyPr/>
                    <a:lstStyle/>
                    <a:p>
                      <a:pPr>
                        <a:lnSpc>
                          <a:spcPct val="115000"/>
                        </a:lnSpc>
                        <a:spcAft>
                          <a:spcPts val="0"/>
                        </a:spcAft>
                      </a:pPr>
                      <a:r>
                        <a:rPr lang="fr-FR" sz="1200" dirty="0">
                          <a:solidFill>
                            <a:srgbClr val="000000"/>
                          </a:solidFill>
                          <a:latin typeface="Calibri"/>
                          <a:ea typeface="Calibri"/>
                          <a:cs typeface="Calibri"/>
                        </a:rPr>
                        <a:t>‐ Conserver une attention soutenue lors de situations d’écoute ou d’interactions et manifester, si besoin et à bon</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escient, son incompréhension.</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 Dans les différentes situations de communication, produire des énoncés clairs en tenant compte de l’objet du propos</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et des interlocuteurs.</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 Pratiquer avec efficacité les formes de discours attendues  ‐  notamment, raconter, décrire, expliquer  ‐  dans des</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situations où les attentes sont explicites ; en particulier raconter seul un récit étudié en classe.</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 Participer avec pertinence à un échange (questionner, répondre à une interpellation, exprimer un accord ou un</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désaccord, apporter un complément…).</a:t>
                      </a:r>
                      <a:endParaRPr lang="fr-FR" sz="1200" dirty="0">
                        <a:latin typeface="Calibri"/>
                        <a:ea typeface="Calibri"/>
                        <a:cs typeface="Times New Roman"/>
                      </a:endParaRPr>
                    </a:p>
                  </a:txBody>
                  <a:tcPr marL="68580" marR="68580" marT="0" marB="0"/>
                </a:tc>
              </a:tr>
              <a:tr h="440115">
                <a:tc>
                  <a:txBody>
                    <a:bodyPr/>
                    <a:lstStyle/>
                    <a:p>
                      <a:pPr>
                        <a:lnSpc>
                          <a:spcPct val="115000"/>
                        </a:lnSpc>
                        <a:spcAft>
                          <a:spcPts val="0"/>
                        </a:spcAft>
                      </a:pPr>
                      <a:r>
                        <a:rPr lang="fr-FR" sz="1600" b="1" dirty="0">
                          <a:solidFill>
                            <a:srgbClr val="002060"/>
                          </a:solidFill>
                          <a:latin typeface="Calibri"/>
                          <a:ea typeface="Calibri"/>
                          <a:cs typeface="Times New Roman"/>
                        </a:rPr>
                        <a:t>Lecture et compréhension de l’écrit</a:t>
                      </a:r>
                      <a:endParaRPr lang="fr-FR" sz="1600" dirty="0">
                        <a:latin typeface="Calibri"/>
                        <a:ea typeface="Calibri"/>
                        <a:cs typeface="Times New Roman"/>
                      </a:endParaRPr>
                    </a:p>
                  </a:txBody>
                  <a:tcPr marL="68580" marR="68580" marT="0" marB="0"/>
                </a:tc>
              </a:tr>
              <a:tr h="623999">
                <a:tc>
                  <a:txBody>
                    <a:bodyPr/>
                    <a:lstStyle/>
                    <a:p>
                      <a:pPr>
                        <a:lnSpc>
                          <a:spcPct val="115000"/>
                        </a:lnSpc>
                        <a:spcAft>
                          <a:spcPts val="0"/>
                        </a:spcAft>
                      </a:pPr>
                      <a:r>
                        <a:rPr lang="fr-FR" sz="1200" dirty="0">
                          <a:solidFill>
                            <a:srgbClr val="000000"/>
                          </a:solidFill>
                          <a:latin typeface="Calibri"/>
                          <a:ea typeface="Calibri"/>
                          <a:cs typeface="Calibri"/>
                        </a:rPr>
                        <a:t>- Lire et comprendre des textes adaptés à la maturité et à la culture scolaire </a:t>
                      </a:r>
                      <a:r>
                        <a:rPr lang="fr-FR" sz="1200" dirty="0" smtClean="0">
                          <a:solidFill>
                            <a:srgbClr val="000000"/>
                          </a:solidFill>
                          <a:latin typeface="Calibri"/>
                          <a:ea typeface="Calibri"/>
                          <a:cs typeface="Calibri"/>
                        </a:rPr>
                        <a:t>des</a:t>
                      </a:r>
                      <a:r>
                        <a:rPr lang="fr-FR" sz="1200" baseline="0" dirty="0" smtClean="0">
                          <a:solidFill>
                            <a:srgbClr val="000000"/>
                          </a:solidFill>
                          <a:latin typeface="Calibri"/>
                          <a:ea typeface="Calibri"/>
                          <a:cs typeface="Calibri"/>
                        </a:rPr>
                        <a:t> élèves</a:t>
                      </a:r>
                      <a:r>
                        <a:rPr lang="fr-FR" sz="1200" dirty="0" smtClean="0">
                          <a:solidFill>
                            <a:srgbClr val="000000"/>
                          </a:solidFill>
                          <a:latin typeface="Calibri"/>
                          <a:ea typeface="Calibri"/>
                          <a:cs typeface="Calibri"/>
                        </a:rPr>
                        <a:t>.</a:t>
                      </a:r>
                      <a:r>
                        <a:rPr lang="fr-FR" sz="1200" dirty="0">
                          <a:solidFill>
                            <a:srgbClr val="000000"/>
                          </a:solidFill>
                          <a:latin typeface="Calibri"/>
                          <a:ea typeface="Calibri"/>
                          <a:cs typeface="Calibri"/>
                        </a:rPr>
                        <a:t>  </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 Lire à voix haute avec fluidité, après préparation, un texte d’une </a:t>
                      </a:r>
                      <a:r>
                        <a:rPr lang="fr-FR" sz="1200" dirty="0" smtClean="0">
                          <a:solidFill>
                            <a:srgbClr val="000000"/>
                          </a:solidFill>
                          <a:latin typeface="Calibri"/>
                          <a:ea typeface="Calibri"/>
                          <a:cs typeface="Calibri"/>
                        </a:rPr>
                        <a:t>demi</a:t>
                      </a:r>
                      <a:r>
                        <a:rPr lang="fr-FR" sz="1200" baseline="0" dirty="0" smtClean="0">
                          <a:solidFill>
                            <a:srgbClr val="000000"/>
                          </a:solidFill>
                          <a:latin typeface="Calibri"/>
                          <a:ea typeface="Calibri"/>
                          <a:cs typeface="Calibri"/>
                        </a:rPr>
                        <a:t> </a:t>
                      </a:r>
                      <a:r>
                        <a:rPr lang="fr-FR" sz="1200" dirty="0" smtClean="0">
                          <a:solidFill>
                            <a:srgbClr val="000000"/>
                          </a:solidFill>
                          <a:latin typeface="Calibri"/>
                          <a:ea typeface="Calibri"/>
                          <a:cs typeface="Calibri"/>
                        </a:rPr>
                        <a:t>page </a:t>
                      </a:r>
                      <a:r>
                        <a:rPr lang="fr-FR" sz="1200" dirty="0">
                          <a:solidFill>
                            <a:srgbClr val="000000"/>
                          </a:solidFill>
                          <a:latin typeface="Calibri"/>
                          <a:ea typeface="Calibri"/>
                          <a:cs typeface="Calibri"/>
                        </a:rPr>
                        <a:t>; participer à une lecture dialoguée après</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préparation </a:t>
                      </a:r>
                      <a:r>
                        <a:rPr lang="fr-FR" sz="1200" dirty="0">
                          <a:solidFill>
                            <a:srgbClr val="0070C0"/>
                          </a:solidFill>
                          <a:latin typeface="Calibri"/>
                          <a:ea typeface="Calibri"/>
                          <a:cs typeface="Calibri"/>
                        </a:rPr>
                        <a:t>(= lire pour donner à comprendre)</a:t>
                      </a:r>
                      <a:endParaRPr lang="fr-FR" sz="1200" dirty="0">
                        <a:latin typeface="Calibri"/>
                        <a:ea typeface="Calibri"/>
                        <a:cs typeface="Times New Roman"/>
                      </a:endParaRPr>
                    </a:p>
                  </a:txBody>
                  <a:tcPr marL="68580" marR="68580" marT="0" marB="0"/>
                </a:tc>
              </a:tr>
              <a:tr h="440115">
                <a:tc>
                  <a:txBody>
                    <a:bodyPr/>
                    <a:lstStyle/>
                    <a:p>
                      <a:pPr>
                        <a:lnSpc>
                          <a:spcPct val="115000"/>
                        </a:lnSpc>
                        <a:spcAft>
                          <a:spcPts val="0"/>
                        </a:spcAft>
                      </a:pPr>
                      <a:r>
                        <a:rPr lang="fr-FR" sz="1600" b="1" dirty="0">
                          <a:solidFill>
                            <a:srgbClr val="002060"/>
                          </a:solidFill>
                          <a:latin typeface="Calibri"/>
                          <a:ea typeface="Calibri"/>
                          <a:cs typeface="Times New Roman"/>
                        </a:rPr>
                        <a:t>Ecriture</a:t>
                      </a:r>
                      <a:endParaRPr lang="fr-FR" sz="1600" dirty="0">
                        <a:latin typeface="Calibri"/>
                        <a:ea typeface="Calibri"/>
                        <a:cs typeface="Times New Roman"/>
                      </a:endParaRPr>
                    </a:p>
                  </a:txBody>
                  <a:tcPr marL="68580" marR="68580" marT="0" marB="0"/>
                </a:tc>
              </a:tr>
              <a:tr h="623999">
                <a:tc>
                  <a:txBody>
                    <a:bodyPr/>
                    <a:lstStyle/>
                    <a:p>
                      <a:pPr>
                        <a:lnSpc>
                          <a:spcPct val="115000"/>
                        </a:lnSpc>
                        <a:spcAft>
                          <a:spcPts val="0"/>
                        </a:spcAft>
                      </a:pPr>
                      <a:r>
                        <a:rPr lang="fr-FR" sz="1200" dirty="0">
                          <a:solidFill>
                            <a:srgbClr val="000000"/>
                          </a:solidFill>
                          <a:latin typeface="Calibri"/>
                          <a:ea typeface="Calibri"/>
                          <a:cs typeface="Calibri"/>
                        </a:rPr>
                        <a:t>- Rédiger un texte d’environ une </a:t>
                      </a:r>
                      <a:r>
                        <a:rPr lang="fr-FR" sz="1200" dirty="0" smtClean="0">
                          <a:solidFill>
                            <a:srgbClr val="000000"/>
                          </a:solidFill>
                          <a:latin typeface="Calibri"/>
                          <a:ea typeface="Calibri"/>
                          <a:cs typeface="Calibri"/>
                        </a:rPr>
                        <a:t>demi</a:t>
                      </a:r>
                      <a:r>
                        <a:rPr lang="fr-FR" sz="1200" baseline="0" dirty="0" smtClean="0">
                          <a:solidFill>
                            <a:srgbClr val="000000"/>
                          </a:solidFill>
                          <a:latin typeface="Calibri"/>
                          <a:ea typeface="Calibri"/>
                          <a:cs typeface="Calibri"/>
                        </a:rPr>
                        <a:t> </a:t>
                      </a:r>
                      <a:r>
                        <a:rPr lang="fr-FR" sz="1200" dirty="0" smtClean="0">
                          <a:solidFill>
                            <a:srgbClr val="000000"/>
                          </a:solidFill>
                          <a:latin typeface="Calibri"/>
                          <a:ea typeface="Calibri"/>
                          <a:cs typeface="Calibri"/>
                        </a:rPr>
                        <a:t>page</a:t>
                      </a:r>
                      <a:r>
                        <a:rPr lang="fr-FR" sz="1200" dirty="0">
                          <a:solidFill>
                            <a:srgbClr val="000000"/>
                          </a:solidFill>
                          <a:latin typeface="Calibri"/>
                          <a:ea typeface="Calibri"/>
                          <a:cs typeface="Calibri"/>
                        </a:rPr>
                        <a:t>, cohérent, organisé, ponctué, pertinent par rapport à la visée et au</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destinataire.  </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 Améliorer une production, notamment l’orthographe, en tenant compte d’indications.  </a:t>
                      </a:r>
                      <a:endParaRPr lang="fr-FR" sz="1200" dirty="0">
                        <a:latin typeface="Calibri"/>
                        <a:ea typeface="Calibri"/>
                        <a:cs typeface="Times New Roman"/>
                      </a:endParaRPr>
                    </a:p>
                  </a:txBody>
                  <a:tcPr marL="68580" marR="68580" marT="0" marB="0"/>
                </a:tc>
              </a:tr>
              <a:tr h="440115">
                <a:tc>
                  <a:txBody>
                    <a:bodyPr/>
                    <a:lstStyle/>
                    <a:p>
                      <a:pPr>
                        <a:lnSpc>
                          <a:spcPct val="115000"/>
                        </a:lnSpc>
                        <a:spcAft>
                          <a:spcPts val="0"/>
                        </a:spcAft>
                      </a:pPr>
                      <a:r>
                        <a:rPr lang="fr-FR" sz="1600" b="1" dirty="0">
                          <a:solidFill>
                            <a:srgbClr val="002060"/>
                          </a:solidFill>
                          <a:latin typeface="Calibri"/>
                          <a:ea typeface="Calibri"/>
                          <a:cs typeface="Times New Roman"/>
                        </a:rPr>
                        <a:t>Etude de la langue </a:t>
                      </a:r>
                      <a:endParaRPr lang="fr-FR" sz="1600" dirty="0">
                        <a:latin typeface="Calibri"/>
                        <a:ea typeface="Calibri"/>
                        <a:cs typeface="Times New Roman"/>
                      </a:endParaRPr>
                    </a:p>
                  </a:txBody>
                  <a:tcPr marL="68580" marR="68580" marT="0" marB="0"/>
                </a:tc>
              </a:tr>
              <a:tr h="440115">
                <a:tc>
                  <a:txBody>
                    <a:bodyPr/>
                    <a:lstStyle/>
                    <a:p>
                      <a:pPr marL="90170">
                        <a:lnSpc>
                          <a:spcPct val="115000"/>
                        </a:lnSpc>
                        <a:spcAft>
                          <a:spcPts val="0"/>
                        </a:spcAft>
                      </a:pPr>
                      <a:r>
                        <a:rPr lang="fr-FR" sz="1200" b="1" dirty="0">
                          <a:solidFill>
                            <a:srgbClr val="002060"/>
                          </a:solidFill>
                          <a:latin typeface="Calibri"/>
                          <a:ea typeface="Calibri"/>
                          <a:cs typeface="Times New Roman"/>
                        </a:rPr>
                        <a:t>- </a:t>
                      </a:r>
                      <a:r>
                        <a:rPr lang="fr-FR" sz="1200" dirty="0">
                          <a:solidFill>
                            <a:srgbClr val="000000"/>
                          </a:solidFill>
                          <a:latin typeface="Calibri"/>
                          <a:ea typeface="Calibri"/>
                          <a:cs typeface="Calibri"/>
                        </a:rPr>
                        <a:t>Utiliser ses connaissances sur la langue pour mieux s’exprimer à l’oral, pour mieux comprendre des mots et des</a:t>
                      </a:r>
                      <a:br>
                        <a:rPr lang="fr-FR" sz="1200" dirty="0">
                          <a:solidFill>
                            <a:srgbClr val="000000"/>
                          </a:solidFill>
                          <a:latin typeface="Calibri"/>
                          <a:ea typeface="Calibri"/>
                          <a:cs typeface="Calibri"/>
                        </a:rPr>
                      </a:br>
                      <a:r>
                        <a:rPr lang="fr-FR" sz="1200" dirty="0">
                          <a:solidFill>
                            <a:srgbClr val="000000"/>
                          </a:solidFill>
                          <a:latin typeface="Calibri"/>
                          <a:ea typeface="Calibri"/>
                          <a:cs typeface="Calibri"/>
                        </a:rPr>
                        <a:t>textes, pour améliorer des textes écrits.  </a:t>
                      </a:r>
                      <a:endParaRPr lang="fr-FR" sz="1200" dirty="0">
                        <a:latin typeface="Calibri"/>
                        <a:ea typeface="Calibri"/>
                        <a:cs typeface="Times New Roman"/>
                      </a:endParaRPr>
                    </a:p>
                  </a:txBody>
                  <a:tcPr marL="68580" marR="68580" marT="0" marB="0"/>
                </a:tc>
              </a:tr>
            </a:tbl>
          </a:graphicData>
        </a:graphic>
      </p:graphicFrame>
      <p:pic>
        <p:nvPicPr>
          <p:cNvPr id="5" name="Image 4" descr="programmes15-16.jpeg"/>
          <p:cNvPicPr>
            <a:picLocks noChangeAspect="1"/>
          </p:cNvPicPr>
          <p:nvPr/>
        </p:nvPicPr>
        <p:blipFill>
          <a:blip r:embed="rId3" cstate="print"/>
          <a:stretch>
            <a:fillRect/>
          </a:stretch>
        </p:blipFill>
        <p:spPr>
          <a:xfrm>
            <a:off x="251520" y="188640"/>
            <a:ext cx="1269106" cy="995531"/>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2555" y="332656"/>
            <a:ext cx="8821445" cy="5904656"/>
          </a:xfrm>
          <a:prstGeom prst="rect">
            <a:avLst/>
          </a:prstGeom>
          <a:noFill/>
          <a:ln w="9525">
            <a:noFill/>
            <a:miter lim="800000"/>
            <a:headEnd/>
            <a:tailEnd/>
          </a:ln>
        </p:spPr>
      </p:pic>
      <p:sp>
        <p:nvSpPr>
          <p:cNvPr id="5" name="ZoneTexte 4"/>
          <p:cNvSpPr txBox="1"/>
          <p:nvPr/>
        </p:nvSpPr>
        <p:spPr>
          <a:xfrm>
            <a:off x="251520" y="6093297"/>
            <a:ext cx="8712968" cy="646331"/>
          </a:xfrm>
          <a:prstGeom prst="rect">
            <a:avLst/>
          </a:prstGeom>
          <a:noFill/>
        </p:spPr>
        <p:txBody>
          <a:bodyPr wrap="square" rtlCol="0">
            <a:spAutoFit/>
          </a:bodyPr>
          <a:lstStyle/>
          <a:p>
            <a:r>
              <a:rPr lang="fr-FR" dirty="0" smtClean="0"/>
              <a:t>Extrait des documents d’accompagnement français cycle 2 lecture et compréhension de l’écrit.     </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85242"/>
          </a:xfrm>
        </p:spPr>
        <p:txBody>
          <a:bodyPr>
            <a:normAutofit/>
          </a:bodyPr>
          <a:lstStyle/>
          <a:p>
            <a:r>
              <a:rPr lang="fr-FR" sz="2800" b="1" dirty="0" smtClean="0">
                <a:solidFill>
                  <a:srgbClr val="002060"/>
                </a:solidFill>
                <a:effectLst>
                  <a:outerShdw blurRad="38100" dist="38100" dir="2700000" algn="tl">
                    <a:srgbClr val="000000">
                      <a:alpha val="43137"/>
                    </a:srgbClr>
                  </a:outerShdw>
                </a:effectLst>
              </a:rPr>
              <a:t>Outils, bibliographie, </a:t>
            </a:r>
            <a:r>
              <a:rPr lang="fr-FR" sz="2800" b="1" dirty="0" err="1" smtClean="0">
                <a:solidFill>
                  <a:srgbClr val="002060"/>
                </a:solidFill>
                <a:effectLst>
                  <a:outerShdw blurRad="38100" dist="38100" dir="2700000" algn="tl">
                    <a:srgbClr val="000000">
                      <a:alpha val="43137"/>
                    </a:srgbClr>
                  </a:outerShdw>
                </a:effectLst>
              </a:rPr>
              <a:t>sitographie</a:t>
            </a:r>
            <a:r>
              <a:rPr lang="fr-FR" sz="2800" b="1" dirty="0" smtClean="0">
                <a:solidFill>
                  <a:srgbClr val="002060"/>
                </a:solidFill>
                <a:effectLst>
                  <a:outerShdw blurRad="38100" dist="38100" dir="2700000" algn="tl">
                    <a:srgbClr val="000000">
                      <a:alpha val="43137"/>
                    </a:srgbClr>
                  </a:outerShdw>
                </a:effectLst>
              </a:rPr>
              <a:t> </a:t>
            </a:r>
            <a:endParaRPr lang="fr-FR" sz="2800" b="1" dirty="0">
              <a:solidFill>
                <a:srgbClr val="00206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512" y="692696"/>
            <a:ext cx="8712968" cy="5330064"/>
          </a:xfrm>
        </p:spPr>
        <p:txBody>
          <a:bodyPr>
            <a:noAutofit/>
          </a:bodyPr>
          <a:lstStyle/>
          <a:p>
            <a:pPr lvl="0"/>
            <a:r>
              <a:rPr lang="fr-FR" sz="1400" b="1" dirty="0" smtClean="0">
                <a:solidFill>
                  <a:srgbClr val="002060"/>
                </a:solidFill>
              </a:rPr>
              <a:t>Programmes d’enseignement de l’école élémentaire et du collège 2016 </a:t>
            </a:r>
            <a:r>
              <a:rPr lang="fr-FR" sz="1400" dirty="0" smtClean="0">
                <a:solidFill>
                  <a:srgbClr val="002060"/>
                </a:solidFill>
                <a:hlinkClick r:id="rId3"/>
              </a:rPr>
              <a:t>http://www.education.gouv.fr/cid95812/au-bo-special-du-26-novembre-2015-programmes-d-enseignement-de-l-ecole-elementaire-et-du-college.html</a:t>
            </a:r>
            <a:r>
              <a:rPr lang="fr-FR" sz="1400" dirty="0" smtClean="0">
                <a:solidFill>
                  <a:srgbClr val="002060"/>
                </a:solidFill>
              </a:rPr>
              <a:t> </a:t>
            </a:r>
          </a:p>
          <a:p>
            <a:pPr lvl="0"/>
            <a:r>
              <a:rPr lang="fr-FR" sz="1400" b="1" dirty="0" err="1" smtClean="0">
                <a:solidFill>
                  <a:srgbClr val="002060"/>
                </a:solidFill>
              </a:rPr>
              <a:t>Eduscol</a:t>
            </a:r>
            <a:r>
              <a:rPr lang="fr-FR" sz="1400" b="1" dirty="0" smtClean="0">
                <a:solidFill>
                  <a:srgbClr val="002060"/>
                </a:solidFill>
              </a:rPr>
              <a:t>  Ressources d’accompagnement  </a:t>
            </a:r>
            <a:r>
              <a:rPr lang="fr-FR" sz="1400" dirty="0" smtClean="0">
                <a:solidFill>
                  <a:srgbClr val="FF0000"/>
                </a:solidFill>
                <a:hlinkClick r:id="rId4"/>
              </a:rPr>
              <a:t>http://eduscol.education.fr/cid107470/francais-cycle-lecture-comprehension-ecrit.html</a:t>
            </a:r>
            <a:r>
              <a:rPr lang="fr-FR" sz="1400" dirty="0" smtClean="0">
                <a:solidFill>
                  <a:srgbClr val="FF0000"/>
                </a:solidFill>
              </a:rPr>
              <a:t> </a:t>
            </a:r>
          </a:p>
          <a:p>
            <a:pPr lvl="0"/>
            <a:r>
              <a:rPr lang="en-US" sz="1400" b="1" i="1" dirty="0" smtClean="0">
                <a:solidFill>
                  <a:srgbClr val="002060"/>
                </a:solidFill>
              </a:rPr>
              <a:t>Aider les </a:t>
            </a:r>
            <a:r>
              <a:rPr lang="en-US" sz="1400" b="1" i="1" dirty="0" err="1" smtClean="0">
                <a:solidFill>
                  <a:srgbClr val="002060"/>
                </a:solidFill>
              </a:rPr>
              <a:t>élèves</a:t>
            </a:r>
            <a:r>
              <a:rPr lang="en-US" sz="1400" b="1" i="1" dirty="0" smtClean="0">
                <a:solidFill>
                  <a:srgbClr val="002060"/>
                </a:solidFill>
              </a:rPr>
              <a:t> à </a:t>
            </a:r>
            <a:r>
              <a:rPr lang="en-US" sz="1400" b="1" i="1" dirty="0" err="1" smtClean="0">
                <a:solidFill>
                  <a:srgbClr val="002060"/>
                </a:solidFill>
              </a:rPr>
              <a:t>comprendre</a:t>
            </a:r>
            <a:r>
              <a:rPr lang="en-US" sz="1400" b="1" i="1" dirty="0" smtClean="0">
                <a:solidFill>
                  <a:srgbClr val="002060"/>
                </a:solidFill>
              </a:rPr>
              <a:t> - du </a:t>
            </a:r>
            <a:r>
              <a:rPr lang="en-US" sz="1400" b="1" i="1" dirty="0" err="1" smtClean="0">
                <a:solidFill>
                  <a:srgbClr val="002060"/>
                </a:solidFill>
              </a:rPr>
              <a:t>texte</a:t>
            </a:r>
            <a:r>
              <a:rPr lang="en-US" sz="1400" b="1" i="1" dirty="0" smtClean="0">
                <a:solidFill>
                  <a:srgbClr val="002060"/>
                </a:solidFill>
              </a:rPr>
              <a:t> au </a:t>
            </a:r>
            <a:r>
              <a:rPr lang="en-US" sz="1400" b="1" i="1" dirty="0" err="1" smtClean="0">
                <a:solidFill>
                  <a:srgbClr val="002060"/>
                </a:solidFill>
              </a:rPr>
              <a:t>multimédia</a:t>
            </a:r>
            <a:r>
              <a:rPr lang="en-US" sz="1400" dirty="0" smtClean="0">
                <a:solidFill>
                  <a:srgbClr val="002060"/>
                </a:solidFill>
              </a:rPr>
              <a:t> – </a:t>
            </a:r>
            <a:r>
              <a:rPr lang="en-US" sz="1400" dirty="0" err="1" smtClean="0">
                <a:solidFill>
                  <a:srgbClr val="002060"/>
                </a:solidFill>
              </a:rPr>
              <a:t>coordonné</a:t>
            </a:r>
            <a:r>
              <a:rPr lang="en-US" sz="1400" dirty="0" smtClean="0">
                <a:solidFill>
                  <a:srgbClr val="002060"/>
                </a:solidFill>
              </a:rPr>
              <a:t> par Daniel </a:t>
            </a:r>
            <a:r>
              <a:rPr lang="en-US" sz="1400" dirty="0" err="1" smtClean="0">
                <a:solidFill>
                  <a:srgbClr val="002060"/>
                </a:solidFill>
              </a:rPr>
              <a:t>Gaonac’h</a:t>
            </a:r>
            <a:r>
              <a:rPr lang="en-US" sz="1400" dirty="0" smtClean="0">
                <a:solidFill>
                  <a:srgbClr val="002060"/>
                </a:solidFill>
              </a:rPr>
              <a:t> et Michel </a:t>
            </a:r>
            <a:r>
              <a:rPr lang="en-US" sz="1400" dirty="0" err="1" smtClean="0">
                <a:solidFill>
                  <a:srgbClr val="002060"/>
                </a:solidFill>
              </a:rPr>
              <a:t>Fayol</a:t>
            </a:r>
            <a:r>
              <a:rPr lang="en-US" sz="1400" dirty="0" smtClean="0">
                <a:solidFill>
                  <a:srgbClr val="002060"/>
                </a:solidFill>
              </a:rPr>
              <a:t>, Hachette </a:t>
            </a:r>
            <a:r>
              <a:rPr lang="en-US" sz="1400" dirty="0" err="1" smtClean="0">
                <a:solidFill>
                  <a:srgbClr val="002060"/>
                </a:solidFill>
              </a:rPr>
              <a:t>éducation</a:t>
            </a:r>
            <a:r>
              <a:rPr lang="en-US" sz="1400" dirty="0" smtClean="0">
                <a:solidFill>
                  <a:srgbClr val="002060"/>
                </a:solidFill>
              </a:rPr>
              <a:t> 2003</a:t>
            </a:r>
            <a:endParaRPr lang="fr-FR" sz="1400" dirty="0" smtClean="0">
              <a:solidFill>
                <a:srgbClr val="002060"/>
              </a:solidFill>
            </a:endParaRPr>
          </a:p>
          <a:p>
            <a:pPr lvl="0"/>
            <a:r>
              <a:rPr lang="en-US" sz="1400" b="1" i="1" dirty="0" smtClean="0">
                <a:solidFill>
                  <a:srgbClr val="002060"/>
                </a:solidFill>
              </a:rPr>
              <a:t>Lector in </a:t>
            </a:r>
            <a:r>
              <a:rPr lang="en-US" sz="1400" b="1" i="1" dirty="0" err="1" smtClean="0">
                <a:solidFill>
                  <a:srgbClr val="002060"/>
                </a:solidFill>
              </a:rPr>
              <a:t>fabula</a:t>
            </a:r>
            <a:r>
              <a:rPr lang="en-US" sz="1400" i="1" dirty="0" smtClean="0">
                <a:solidFill>
                  <a:srgbClr val="002060"/>
                </a:solidFill>
              </a:rPr>
              <a:t>,</a:t>
            </a:r>
            <a:r>
              <a:rPr lang="en-US" sz="1400" dirty="0" smtClean="0">
                <a:solidFill>
                  <a:srgbClr val="002060"/>
                </a:solidFill>
              </a:rPr>
              <a:t> Umberto Eco, </a:t>
            </a:r>
            <a:r>
              <a:rPr lang="en-US" sz="1400" dirty="0" err="1" smtClean="0">
                <a:solidFill>
                  <a:srgbClr val="002060"/>
                </a:solidFill>
              </a:rPr>
              <a:t>Grasset</a:t>
            </a:r>
            <a:r>
              <a:rPr lang="en-US" sz="1400" dirty="0" smtClean="0">
                <a:solidFill>
                  <a:srgbClr val="002060"/>
                </a:solidFill>
              </a:rPr>
              <a:t>, Paris 1985</a:t>
            </a:r>
            <a:endParaRPr lang="fr-FR" sz="1400" dirty="0" smtClean="0">
              <a:solidFill>
                <a:srgbClr val="002060"/>
              </a:solidFill>
            </a:endParaRPr>
          </a:p>
          <a:p>
            <a:pPr lvl="0"/>
            <a:r>
              <a:rPr lang="en-US" sz="1400" b="1" i="1" dirty="0" smtClean="0">
                <a:solidFill>
                  <a:srgbClr val="002060"/>
                </a:solidFill>
              </a:rPr>
              <a:t>La lecture, </a:t>
            </a:r>
            <a:r>
              <a:rPr lang="en-US" sz="1400" b="1" i="1" dirty="0" err="1" smtClean="0">
                <a:solidFill>
                  <a:srgbClr val="002060"/>
                </a:solidFill>
              </a:rPr>
              <a:t>apprentissage</a:t>
            </a:r>
            <a:r>
              <a:rPr lang="en-US" sz="1400" b="1" i="1" dirty="0" smtClean="0">
                <a:solidFill>
                  <a:srgbClr val="002060"/>
                </a:solidFill>
              </a:rPr>
              <a:t> et </a:t>
            </a:r>
            <a:r>
              <a:rPr lang="en-US" sz="1400" b="1" i="1" dirty="0" err="1" smtClean="0">
                <a:solidFill>
                  <a:srgbClr val="002060"/>
                </a:solidFill>
              </a:rPr>
              <a:t>difficultés</a:t>
            </a:r>
            <a:r>
              <a:rPr lang="en-US" sz="1400" i="1" dirty="0" smtClean="0">
                <a:solidFill>
                  <a:srgbClr val="002060"/>
                </a:solidFill>
              </a:rPr>
              <a:t>,</a:t>
            </a:r>
            <a:r>
              <a:rPr lang="en-US" sz="1400" dirty="0" smtClean="0">
                <a:solidFill>
                  <a:srgbClr val="002060"/>
                </a:solidFill>
              </a:rPr>
              <a:t> </a:t>
            </a:r>
            <a:r>
              <a:rPr lang="en-US" sz="1400" dirty="0" err="1" smtClean="0">
                <a:solidFill>
                  <a:srgbClr val="002060"/>
                </a:solidFill>
              </a:rPr>
              <a:t>sous</a:t>
            </a:r>
            <a:r>
              <a:rPr lang="en-US" sz="1400" dirty="0" smtClean="0">
                <a:solidFill>
                  <a:srgbClr val="002060"/>
                </a:solidFill>
              </a:rPr>
              <a:t> la direction de </a:t>
            </a:r>
            <a:r>
              <a:rPr lang="en-US" sz="1400" dirty="0" err="1" smtClean="0">
                <a:solidFill>
                  <a:srgbClr val="002060"/>
                </a:solidFill>
              </a:rPr>
              <a:t>Jocelyne</a:t>
            </a:r>
            <a:r>
              <a:rPr lang="en-US" sz="1400" dirty="0" smtClean="0">
                <a:solidFill>
                  <a:srgbClr val="002060"/>
                </a:solidFill>
              </a:rPr>
              <a:t> </a:t>
            </a:r>
            <a:r>
              <a:rPr lang="en-US" sz="1400" dirty="0" err="1" smtClean="0">
                <a:solidFill>
                  <a:srgbClr val="002060"/>
                </a:solidFill>
              </a:rPr>
              <a:t>Giasson</a:t>
            </a:r>
            <a:r>
              <a:rPr lang="en-US" sz="1400" dirty="0" smtClean="0">
                <a:solidFill>
                  <a:srgbClr val="002060"/>
                </a:solidFill>
              </a:rPr>
              <a:t>, de </a:t>
            </a:r>
            <a:r>
              <a:rPr lang="en-US" sz="1400" dirty="0" err="1" smtClean="0">
                <a:solidFill>
                  <a:srgbClr val="002060"/>
                </a:solidFill>
              </a:rPr>
              <a:t>Boeck</a:t>
            </a:r>
            <a:r>
              <a:rPr lang="en-US" sz="1400" dirty="0" smtClean="0">
                <a:solidFill>
                  <a:srgbClr val="002060"/>
                </a:solidFill>
              </a:rPr>
              <a:t> 2012</a:t>
            </a:r>
            <a:endParaRPr lang="fr-FR" sz="1400" dirty="0" smtClean="0">
              <a:solidFill>
                <a:srgbClr val="002060"/>
              </a:solidFill>
            </a:endParaRPr>
          </a:p>
          <a:p>
            <a:pPr lvl="0"/>
            <a:r>
              <a:rPr lang="en-US" sz="1400" b="1" i="1" dirty="0" err="1" smtClean="0">
                <a:solidFill>
                  <a:srgbClr val="002060"/>
                </a:solidFill>
              </a:rPr>
              <a:t>Apprendre</a:t>
            </a:r>
            <a:r>
              <a:rPr lang="en-US" sz="1400" b="1" i="1" dirty="0" smtClean="0">
                <a:solidFill>
                  <a:srgbClr val="002060"/>
                </a:solidFill>
              </a:rPr>
              <a:t> et </a:t>
            </a:r>
            <a:r>
              <a:rPr lang="en-US" sz="1400" b="1" i="1" dirty="0" err="1" smtClean="0">
                <a:solidFill>
                  <a:srgbClr val="002060"/>
                </a:solidFill>
              </a:rPr>
              <a:t>comprendre</a:t>
            </a:r>
            <a:r>
              <a:rPr lang="en-US" sz="1400" b="1" i="1" dirty="0" smtClean="0">
                <a:solidFill>
                  <a:srgbClr val="002060"/>
                </a:solidFill>
              </a:rPr>
              <a:t> : Place et </a:t>
            </a:r>
            <a:r>
              <a:rPr lang="en-US" sz="1400" b="1" i="1" dirty="0" err="1" smtClean="0">
                <a:solidFill>
                  <a:srgbClr val="002060"/>
                </a:solidFill>
              </a:rPr>
              <a:t>rôle</a:t>
            </a:r>
            <a:r>
              <a:rPr lang="en-US" sz="1400" b="1" i="1" dirty="0" smtClean="0">
                <a:solidFill>
                  <a:srgbClr val="002060"/>
                </a:solidFill>
              </a:rPr>
              <a:t> de la </a:t>
            </a:r>
            <a:r>
              <a:rPr lang="en-US" sz="1400" b="1" i="1" dirty="0" err="1" smtClean="0">
                <a:solidFill>
                  <a:srgbClr val="002060"/>
                </a:solidFill>
              </a:rPr>
              <a:t>métacognition</a:t>
            </a:r>
            <a:r>
              <a:rPr lang="en-US" sz="1400" b="1" i="1" dirty="0" smtClean="0">
                <a:solidFill>
                  <a:srgbClr val="002060"/>
                </a:solidFill>
              </a:rPr>
              <a:t> </a:t>
            </a:r>
            <a:r>
              <a:rPr lang="en-US" sz="1400" b="1" i="1" dirty="0" err="1" smtClean="0">
                <a:solidFill>
                  <a:srgbClr val="002060"/>
                </a:solidFill>
              </a:rPr>
              <a:t>dans</a:t>
            </a:r>
            <a:r>
              <a:rPr lang="en-US" sz="1400" b="1" i="1" dirty="0" smtClean="0">
                <a:solidFill>
                  <a:srgbClr val="002060"/>
                </a:solidFill>
              </a:rPr>
              <a:t> </a:t>
            </a:r>
            <a:r>
              <a:rPr lang="en-US" sz="1400" b="1" i="1" dirty="0" err="1" smtClean="0">
                <a:solidFill>
                  <a:srgbClr val="002060"/>
                </a:solidFill>
              </a:rPr>
              <a:t>l’aide</a:t>
            </a:r>
            <a:r>
              <a:rPr lang="en-US" sz="1400" b="1" i="1" dirty="0" smtClean="0">
                <a:solidFill>
                  <a:srgbClr val="002060"/>
                </a:solidFill>
              </a:rPr>
              <a:t> </a:t>
            </a:r>
            <a:r>
              <a:rPr lang="en-US" sz="1400" b="1" i="1" dirty="0" err="1" smtClean="0">
                <a:solidFill>
                  <a:srgbClr val="002060"/>
                </a:solidFill>
              </a:rPr>
              <a:t>spécialisée</a:t>
            </a:r>
            <a:r>
              <a:rPr lang="en-US" sz="1400" i="1" dirty="0" smtClean="0">
                <a:solidFill>
                  <a:srgbClr val="002060"/>
                </a:solidFill>
              </a:rPr>
              <a:t>, </a:t>
            </a:r>
            <a:r>
              <a:rPr lang="en-US" sz="1400" dirty="0" err="1" smtClean="0">
                <a:solidFill>
                  <a:srgbClr val="002060"/>
                </a:solidFill>
              </a:rPr>
              <a:t>collectif</a:t>
            </a:r>
            <a:r>
              <a:rPr lang="en-US" sz="1400" dirty="0" smtClean="0">
                <a:solidFill>
                  <a:srgbClr val="002060"/>
                </a:solidFill>
              </a:rPr>
              <a:t>, RETZ 2006</a:t>
            </a:r>
            <a:endParaRPr lang="fr-FR" sz="1400" dirty="0" smtClean="0">
              <a:solidFill>
                <a:srgbClr val="002060"/>
              </a:solidFill>
            </a:endParaRPr>
          </a:p>
          <a:p>
            <a:pPr lvl="0"/>
            <a:r>
              <a:rPr lang="en-US" sz="1400" b="1" i="1" dirty="0" err="1" smtClean="0">
                <a:solidFill>
                  <a:srgbClr val="002060"/>
                </a:solidFill>
              </a:rPr>
              <a:t>Lectorino</a:t>
            </a:r>
            <a:r>
              <a:rPr lang="en-US" sz="1400" b="1" i="1" dirty="0" smtClean="0">
                <a:solidFill>
                  <a:srgbClr val="002060"/>
                </a:solidFill>
              </a:rPr>
              <a:t> &amp; </a:t>
            </a:r>
            <a:r>
              <a:rPr lang="en-US" sz="1400" b="1" i="1" dirty="0" err="1" smtClean="0">
                <a:solidFill>
                  <a:srgbClr val="002060"/>
                </a:solidFill>
              </a:rPr>
              <a:t>Lectorinette</a:t>
            </a:r>
            <a:r>
              <a:rPr lang="en-US" sz="1400" i="1" dirty="0" smtClean="0">
                <a:solidFill>
                  <a:srgbClr val="002060"/>
                </a:solidFill>
              </a:rPr>
              <a:t> CE1 CE2 – </a:t>
            </a:r>
            <a:r>
              <a:rPr lang="en-US" sz="1400" i="1" dirty="0" err="1" smtClean="0">
                <a:solidFill>
                  <a:srgbClr val="002060"/>
                </a:solidFill>
              </a:rPr>
              <a:t>Apprendre</a:t>
            </a:r>
            <a:r>
              <a:rPr lang="en-US" sz="1400" i="1" dirty="0" smtClean="0">
                <a:solidFill>
                  <a:srgbClr val="002060"/>
                </a:solidFill>
              </a:rPr>
              <a:t> à </a:t>
            </a:r>
            <a:r>
              <a:rPr lang="en-US" sz="1400" i="1" dirty="0" err="1" smtClean="0">
                <a:solidFill>
                  <a:srgbClr val="002060"/>
                </a:solidFill>
              </a:rPr>
              <a:t>comprendre</a:t>
            </a:r>
            <a:r>
              <a:rPr lang="en-US" sz="1400" i="1" dirty="0" smtClean="0">
                <a:solidFill>
                  <a:srgbClr val="002060"/>
                </a:solidFill>
              </a:rPr>
              <a:t> des </a:t>
            </a:r>
            <a:r>
              <a:rPr lang="en-US" sz="1400" i="1" dirty="0" err="1" smtClean="0">
                <a:solidFill>
                  <a:srgbClr val="002060"/>
                </a:solidFill>
              </a:rPr>
              <a:t>textes</a:t>
            </a:r>
            <a:r>
              <a:rPr lang="en-US" sz="1400" i="1" dirty="0" smtClean="0">
                <a:solidFill>
                  <a:srgbClr val="002060"/>
                </a:solidFill>
              </a:rPr>
              <a:t> </a:t>
            </a:r>
            <a:r>
              <a:rPr lang="en-US" sz="1400" i="1" dirty="0" err="1" smtClean="0">
                <a:solidFill>
                  <a:srgbClr val="002060"/>
                </a:solidFill>
              </a:rPr>
              <a:t>narratifs</a:t>
            </a:r>
            <a:r>
              <a:rPr lang="en-US" sz="1400" i="1" dirty="0" smtClean="0">
                <a:solidFill>
                  <a:srgbClr val="002060"/>
                </a:solidFill>
              </a:rPr>
              <a:t> _</a:t>
            </a:r>
            <a:endParaRPr lang="fr-FR" sz="1400" dirty="0" smtClean="0">
              <a:solidFill>
                <a:srgbClr val="002060"/>
              </a:solidFill>
            </a:endParaRPr>
          </a:p>
          <a:p>
            <a:pPr lvl="0"/>
            <a:r>
              <a:rPr lang="en-US" sz="1400" b="1" i="1" dirty="0" smtClean="0">
                <a:solidFill>
                  <a:srgbClr val="002060"/>
                </a:solidFill>
              </a:rPr>
              <a:t>ROLL</a:t>
            </a:r>
            <a:r>
              <a:rPr lang="en-US" sz="1400" i="1" dirty="0" smtClean="0">
                <a:solidFill>
                  <a:srgbClr val="002060"/>
                </a:solidFill>
              </a:rPr>
              <a:t> </a:t>
            </a:r>
            <a:r>
              <a:rPr lang="en-US" sz="1400" i="1" dirty="0" err="1" smtClean="0">
                <a:solidFill>
                  <a:srgbClr val="002060"/>
                </a:solidFill>
              </a:rPr>
              <a:t>Réseau</a:t>
            </a:r>
            <a:r>
              <a:rPr lang="en-US" sz="1400" i="1" dirty="0" smtClean="0">
                <a:solidFill>
                  <a:srgbClr val="002060"/>
                </a:solidFill>
              </a:rPr>
              <a:t> des </a:t>
            </a:r>
            <a:r>
              <a:rPr lang="en-US" sz="1400" i="1" dirty="0" err="1" smtClean="0">
                <a:solidFill>
                  <a:srgbClr val="002060"/>
                </a:solidFill>
              </a:rPr>
              <a:t>Observatoires</a:t>
            </a:r>
            <a:r>
              <a:rPr lang="en-US" sz="1400" i="1" dirty="0" smtClean="0">
                <a:solidFill>
                  <a:srgbClr val="002060"/>
                </a:solidFill>
              </a:rPr>
              <a:t> </a:t>
            </a:r>
            <a:r>
              <a:rPr lang="en-US" sz="1400" i="1" dirty="0" err="1" smtClean="0">
                <a:solidFill>
                  <a:srgbClr val="002060"/>
                </a:solidFill>
              </a:rPr>
              <a:t>Locaux</a:t>
            </a:r>
            <a:r>
              <a:rPr lang="en-US" sz="1400" i="1" dirty="0" smtClean="0">
                <a:solidFill>
                  <a:srgbClr val="002060"/>
                </a:solidFill>
              </a:rPr>
              <a:t> de la Lecture </a:t>
            </a:r>
            <a:r>
              <a:rPr lang="en-US" sz="1400" u="sng" dirty="0" smtClean="0">
                <a:solidFill>
                  <a:srgbClr val="002060"/>
                </a:solidFill>
                <a:hlinkClick r:id="rId5"/>
              </a:rPr>
              <a:t>http://www.roll-descartes.net/</a:t>
            </a:r>
            <a:r>
              <a:rPr lang="en-US" sz="1400" dirty="0" smtClean="0">
                <a:solidFill>
                  <a:srgbClr val="002060"/>
                </a:solidFill>
              </a:rPr>
              <a:t> (</a:t>
            </a:r>
            <a:r>
              <a:rPr lang="en-US" sz="1400" dirty="0" err="1" smtClean="0">
                <a:solidFill>
                  <a:srgbClr val="002060"/>
                </a:solidFill>
              </a:rPr>
              <a:t>apprendre</a:t>
            </a:r>
            <a:r>
              <a:rPr lang="en-US" sz="1400" dirty="0" smtClean="0">
                <a:solidFill>
                  <a:srgbClr val="002060"/>
                </a:solidFill>
              </a:rPr>
              <a:t> à </a:t>
            </a:r>
            <a:r>
              <a:rPr lang="en-US" sz="1400" dirty="0" err="1" smtClean="0">
                <a:solidFill>
                  <a:srgbClr val="002060"/>
                </a:solidFill>
              </a:rPr>
              <a:t>comprendre</a:t>
            </a:r>
            <a:r>
              <a:rPr lang="en-US" sz="1400" dirty="0" smtClean="0">
                <a:solidFill>
                  <a:srgbClr val="002060"/>
                </a:solidFill>
              </a:rPr>
              <a:t> </a:t>
            </a:r>
            <a:r>
              <a:rPr lang="en-US" sz="1400" dirty="0" err="1" smtClean="0">
                <a:solidFill>
                  <a:srgbClr val="002060"/>
                </a:solidFill>
              </a:rPr>
              <a:t>dans</a:t>
            </a:r>
            <a:r>
              <a:rPr lang="en-US" sz="1400" dirty="0" smtClean="0">
                <a:solidFill>
                  <a:srgbClr val="002060"/>
                </a:solidFill>
              </a:rPr>
              <a:t> </a:t>
            </a:r>
            <a:r>
              <a:rPr lang="en-US" sz="1400" dirty="0" err="1" smtClean="0">
                <a:solidFill>
                  <a:srgbClr val="002060"/>
                </a:solidFill>
              </a:rPr>
              <a:t>toutes</a:t>
            </a:r>
            <a:r>
              <a:rPr lang="en-US" sz="1400" dirty="0" smtClean="0">
                <a:solidFill>
                  <a:srgbClr val="002060"/>
                </a:solidFill>
              </a:rPr>
              <a:t> les disciplines)</a:t>
            </a:r>
            <a:endParaRPr lang="fr-FR" sz="1400" dirty="0" smtClean="0">
              <a:solidFill>
                <a:srgbClr val="002060"/>
              </a:solidFill>
            </a:endParaRPr>
          </a:p>
          <a:p>
            <a:pPr lvl="0"/>
            <a:r>
              <a:rPr lang="fr-FR" sz="1400" u="sng" dirty="0" smtClean="0">
                <a:solidFill>
                  <a:srgbClr val="002060"/>
                </a:solidFill>
                <a:hlinkClick r:id="rId6"/>
              </a:rPr>
              <a:t>http://www.roll-descartes.net/ateliers-de-comprehension-de-textes/mettre-en-oeuvre-un-act/videos-des-act#ACTC3</a:t>
            </a:r>
            <a:r>
              <a:rPr lang="fr-FR" sz="1400" dirty="0" smtClean="0">
                <a:solidFill>
                  <a:srgbClr val="002060"/>
                </a:solidFill>
              </a:rPr>
              <a:t> </a:t>
            </a:r>
          </a:p>
          <a:p>
            <a:pPr lvl="0"/>
            <a:r>
              <a:rPr lang="en-US" sz="1400" b="1" i="1" dirty="0" err="1" smtClean="0">
                <a:solidFill>
                  <a:srgbClr val="002060"/>
                </a:solidFill>
              </a:rPr>
              <a:t>CARMaL</a:t>
            </a:r>
            <a:r>
              <a:rPr lang="en-US" sz="1400" b="1" i="1" dirty="0" smtClean="0">
                <a:solidFill>
                  <a:srgbClr val="002060"/>
                </a:solidFill>
              </a:rPr>
              <a:t> </a:t>
            </a:r>
            <a:r>
              <a:rPr lang="en-US" sz="1400" i="1" dirty="0" err="1" smtClean="0">
                <a:solidFill>
                  <a:srgbClr val="002060"/>
                </a:solidFill>
              </a:rPr>
              <a:t>Qu’est-ce</a:t>
            </a:r>
            <a:r>
              <a:rPr lang="en-US" sz="1400" i="1" dirty="0" smtClean="0">
                <a:solidFill>
                  <a:srgbClr val="002060"/>
                </a:solidFill>
              </a:rPr>
              <a:t> </a:t>
            </a:r>
            <a:r>
              <a:rPr lang="en-US" sz="1400" i="1" dirty="0" err="1" smtClean="0">
                <a:solidFill>
                  <a:srgbClr val="002060"/>
                </a:solidFill>
              </a:rPr>
              <a:t>que</a:t>
            </a:r>
            <a:r>
              <a:rPr lang="en-US" sz="1400" i="1" dirty="0" smtClean="0">
                <a:solidFill>
                  <a:srgbClr val="002060"/>
                </a:solidFill>
              </a:rPr>
              <a:t> </a:t>
            </a:r>
            <a:r>
              <a:rPr lang="en-US" sz="1400" i="1" dirty="0" err="1" smtClean="0">
                <a:solidFill>
                  <a:srgbClr val="002060"/>
                </a:solidFill>
              </a:rPr>
              <a:t>comprendre</a:t>
            </a:r>
            <a:r>
              <a:rPr lang="en-US" sz="1400" i="1" dirty="0" smtClean="0">
                <a:solidFill>
                  <a:srgbClr val="002060"/>
                </a:solidFill>
              </a:rPr>
              <a:t> ?</a:t>
            </a:r>
            <a:r>
              <a:rPr lang="en-US" sz="1400" b="1" i="1" dirty="0" smtClean="0">
                <a:solidFill>
                  <a:srgbClr val="002060"/>
                </a:solidFill>
              </a:rPr>
              <a:t> </a:t>
            </a:r>
            <a:r>
              <a:rPr lang="en-US" sz="1400" u="sng" dirty="0" smtClean="0">
                <a:solidFill>
                  <a:srgbClr val="002060"/>
                </a:solidFill>
                <a:hlinkClick r:id="rId7"/>
              </a:rPr>
              <a:t>http://www.langages.crdp.ac-creteil.fr/rubriques/pratiques_pedagogiques/pratiques_comprendre_ecrits.php</a:t>
            </a:r>
            <a:r>
              <a:rPr lang="fr-FR" sz="1400" dirty="0" smtClean="0">
                <a:solidFill>
                  <a:srgbClr val="002060"/>
                </a:solidFill>
              </a:rPr>
              <a:t> </a:t>
            </a:r>
          </a:p>
          <a:p>
            <a:pPr lvl="0"/>
            <a:r>
              <a:rPr lang="fr-FR" sz="1400" b="1" dirty="0" smtClean="0">
                <a:solidFill>
                  <a:srgbClr val="002060"/>
                </a:solidFill>
              </a:rPr>
              <a:t>CASNAV </a:t>
            </a:r>
            <a:r>
              <a:rPr lang="fr-FR" sz="1400" dirty="0" smtClean="0">
                <a:solidFill>
                  <a:srgbClr val="002060"/>
                </a:solidFill>
              </a:rPr>
              <a:t>: découvrir la lecture/compréhension lorsque le français est langue seconde. </a:t>
            </a:r>
            <a:r>
              <a:rPr lang="fr-FR" sz="1400" u="sng" dirty="0" smtClean="0">
                <a:solidFill>
                  <a:srgbClr val="002060"/>
                </a:solidFill>
                <a:hlinkClick r:id="rId8"/>
              </a:rPr>
              <a:t>http://casnav.ac-orleans-tours.fr/les_eleves_allophones/les_ressources_pedagogiques/decouvrir_la_lecturecomprehension/</a:t>
            </a:r>
            <a:r>
              <a:rPr lang="fr-FR" sz="1400" dirty="0" smtClean="0">
                <a:solidFill>
                  <a:srgbClr val="002060"/>
                </a:solidFill>
              </a:rPr>
              <a:t> </a:t>
            </a:r>
          </a:p>
          <a:p>
            <a:pPr lvl="0"/>
            <a:r>
              <a:rPr lang="fr-FR" sz="1400" b="1" dirty="0" smtClean="0">
                <a:solidFill>
                  <a:srgbClr val="002060"/>
                </a:solidFill>
              </a:rPr>
              <a:t>Je lis, je comprends </a:t>
            </a:r>
            <a:r>
              <a:rPr lang="fr-FR" sz="1400" dirty="0" smtClean="0">
                <a:solidFill>
                  <a:srgbClr val="002060"/>
                </a:solidFill>
              </a:rPr>
              <a:t> </a:t>
            </a:r>
            <a:r>
              <a:rPr lang="fr-FR" sz="1400" u="sng" dirty="0" smtClean="0">
                <a:solidFill>
                  <a:srgbClr val="002060"/>
                </a:solidFill>
                <a:hlinkClick r:id="rId9"/>
              </a:rPr>
              <a:t>http://www.ac-orleans-tours.fr/dsden36/circ_chateauroux/pedagogie_groupes_departementaux/comprehension/</a:t>
            </a:r>
            <a:r>
              <a:rPr lang="fr-FR" sz="1400" dirty="0" smtClean="0">
                <a:solidFill>
                  <a:srgbClr val="002060"/>
                </a:solidFill>
              </a:rPr>
              <a:t> </a:t>
            </a:r>
          </a:p>
        </p:txBody>
      </p:sp>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esentation-travauxGAcomprehensionC2-V9-1.jpg"/>
          <p:cNvPicPr>
            <a:picLocks noChangeAspect="1"/>
          </p:cNvPicPr>
          <p:nvPr/>
        </p:nvPicPr>
        <p:blipFill>
          <a:blip r:embed="rId3" cstate="print"/>
          <a:stretch>
            <a:fillRect/>
          </a:stretch>
        </p:blipFill>
        <p:spPr>
          <a:xfrm>
            <a:off x="2198077" y="0"/>
            <a:ext cx="4747846"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 parti pris du cinéaste</a:t>
            </a:r>
            <a:endParaRPr lang="fr-FR" dirty="0">
              <a:solidFill>
                <a:srgbClr val="002060"/>
              </a:solidFill>
            </a:endParaRPr>
          </a:p>
        </p:txBody>
      </p:sp>
      <p:sp>
        <p:nvSpPr>
          <p:cNvPr id="3" name="Espace réservé du contenu 2"/>
          <p:cNvSpPr>
            <a:spLocks noGrp="1"/>
          </p:cNvSpPr>
          <p:nvPr>
            <p:ph idx="1"/>
          </p:nvPr>
        </p:nvSpPr>
        <p:spPr/>
        <p:txBody>
          <a:bodyPr/>
          <a:lstStyle/>
          <a:p>
            <a:r>
              <a:rPr lang="fr-FR" dirty="0" smtClean="0">
                <a:solidFill>
                  <a:srgbClr val="002060"/>
                </a:solidFill>
              </a:rPr>
              <a:t>Le film documentaire est connu (culture commune)</a:t>
            </a:r>
          </a:p>
          <a:p>
            <a:r>
              <a:rPr lang="fr-FR" dirty="0" smtClean="0">
                <a:solidFill>
                  <a:srgbClr val="002060"/>
                </a:solidFill>
              </a:rPr>
              <a:t>La construction du sens se fait au fur et à mesure dans un contexte perturbateur et sans rapport avec le sujet.</a:t>
            </a:r>
          </a:p>
          <a:p>
            <a:r>
              <a:rPr lang="fr-FR" dirty="0" smtClean="0">
                <a:solidFill>
                  <a:srgbClr val="002060"/>
                </a:solidFill>
              </a:rPr>
              <a:t>La communication non verbale n’est pas prise en compte par le destinateur.</a:t>
            </a:r>
          </a:p>
          <a:p>
            <a:endParaRPr lang="fr-FR" dirty="0" smtClean="0"/>
          </a:p>
        </p:txBody>
      </p:sp>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fr-FR" altLang="fr-FR" dirty="0" smtClean="0">
                <a:solidFill>
                  <a:srgbClr val="002060"/>
                </a:solidFill>
              </a:rPr>
              <a:t>Qu’est-ce que comprendre?</a:t>
            </a:r>
          </a:p>
        </p:txBody>
      </p:sp>
      <p:sp>
        <p:nvSpPr>
          <p:cNvPr id="3" name="Sous-titre 2"/>
          <p:cNvSpPr>
            <a:spLocks noGrp="1"/>
          </p:cNvSpPr>
          <p:nvPr>
            <p:ph type="subTitle" idx="1"/>
          </p:nvPr>
        </p:nvSpPr>
        <p:spPr>
          <a:xfrm>
            <a:off x="1371600" y="3886200"/>
            <a:ext cx="6400800" cy="1126976"/>
          </a:xfrm>
        </p:spPr>
        <p:txBody>
          <a:bodyPr rtlCol="0">
            <a:normAutofit/>
          </a:bodyPr>
          <a:lstStyle/>
          <a:p>
            <a:pPr>
              <a:defRPr/>
            </a:pPr>
            <a:r>
              <a:rPr lang="fr-FR" altLang="fr-FR" dirty="0"/>
              <a:t>De la gymnastique pour vos </a:t>
            </a:r>
            <a:r>
              <a:rPr lang="fr-FR" altLang="fr-FR" dirty="0" smtClean="0"/>
              <a:t>neurones…</a:t>
            </a:r>
            <a:endParaRPr lang="fr-FR" altLang="fr-FR" dirty="0"/>
          </a:p>
          <a:p>
            <a:pPr eaLnBrk="1" fontAlgn="auto" hangingPunct="1">
              <a:spcAft>
                <a:spcPts val="0"/>
              </a:spcAft>
              <a:buFont typeface="Arial" pitchFamily="34" charset="0"/>
              <a:buNone/>
              <a:defRPr/>
            </a:pPr>
            <a:endParaRPr lang="fr-FR" dirty="0"/>
          </a:p>
        </p:txBody>
      </p:sp>
      <p:sp>
        <p:nvSpPr>
          <p:cNvPr id="5" name="Espace réservé du pied de page 3"/>
          <p:cNvSpPr>
            <a:spLocks noGrp="1"/>
          </p:cNvSpPr>
          <p:nvPr>
            <p:ph type="ftr" sz="quarter" idx="11"/>
          </p:nvPr>
        </p:nvSpPr>
        <p:spPr>
          <a:xfrm>
            <a:off x="2268538" y="6092825"/>
            <a:ext cx="5399087" cy="412750"/>
          </a:xfrm>
        </p:spPr>
        <p:txBody>
          <a:bodyPr/>
          <a:lstStyle/>
          <a:p>
            <a:pPr>
              <a:defRPr/>
            </a:pPr>
            <a:r>
              <a:rPr lang="fr-FR" b="1" dirty="0" smtClean="0"/>
              <a:t>GA Créteil : </a:t>
            </a:r>
            <a:r>
              <a:rPr lang="fr-FR" b="1" i="1" dirty="0" smtClean="0"/>
              <a:t>Enseignement de la compréhension aux Cycles 2 et 3</a:t>
            </a:r>
            <a:endParaRPr lang="fr-FR" dirty="0"/>
          </a:p>
        </p:txBody>
      </p:sp>
    </p:spTree>
    <p:extLst>
      <p:ext uri="{BB962C8B-B14F-4D97-AF65-F5344CB8AC3E}">
        <p14:creationId xmlns:p14="http://schemas.microsoft.com/office/powerpoint/2010/main" xmlns="" val="83717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thememapenonde</Template>
  <TotalTime>14900</TotalTime>
  <Words>5992</Words>
  <Application>Microsoft Office PowerPoint</Application>
  <PresentationFormat>Affichage à l'écran (4:3)</PresentationFormat>
  <Paragraphs>1250</Paragraphs>
  <Slides>78</Slides>
  <Notes>75</Notes>
  <HiddenSlides>0</HiddenSlides>
  <MMClips>0</MMClips>
  <ScaleCrop>false</ScaleCrop>
  <HeadingPairs>
    <vt:vector size="4" baseType="variant">
      <vt:variant>
        <vt:lpstr>Thème</vt:lpstr>
      </vt:variant>
      <vt:variant>
        <vt:i4>1</vt:i4>
      </vt:variant>
      <vt:variant>
        <vt:lpstr>Titres des diapositives</vt:lpstr>
      </vt:variant>
      <vt:variant>
        <vt:i4>78</vt:i4>
      </vt:variant>
    </vt:vector>
  </HeadingPairs>
  <TitlesOfParts>
    <vt:vector size="79" baseType="lpstr">
      <vt:lpstr>Thème Office</vt:lpstr>
      <vt:lpstr>PROGRAMMES 2016  ENSEIGNEMENT EXPLICITE DE LA COMPREHENSION AU CYCLE 2</vt:lpstr>
      <vt:lpstr>Diapositive 2</vt:lpstr>
      <vt:lpstr>Diapositive 3</vt:lpstr>
      <vt:lpstr>Diapositive 4</vt:lpstr>
      <vt:lpstr>Diapositive 5</vt:lpstr>
      <vt:lpstr>Diapositive 6</vt:lpstr>
      <vt:lpstr>Comprendre nécessite l’activité du destinataire  et la connaissance de l’univers de référence</vt:lpstr>
      <vt:lpstr>Le parti pris du cinéaste</vt:lpstr>
      <vt:lpstr>Qu’est-ce que comprendre?</vt:lpstr>
      <vt:lpstr>Voici une illustration simplifiée des éléments entrant dans la compréhension auxquels les apprentis lecteurs sont confrontés .   </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Les illustrations et le texte…</vt:lpstr>
      <vt:lpstr>Diapositive 27</vt:lpstr>
      <vt:lpstr>Merci de votre attention</vt:lpstr>
      <vt:lpstr>Diapositive 29</vt:lpstr>
      <vt:lpstr>Diapositive 30</vt:lpstr>
      <vt:lpstr>Diapositive 31</vt:lpstr>
      <vt:lpstr>Diapositive 32</vt:lpstr>
      <vt:lpstr>COMPRENDRE, une activité complexe :  </vt:lpstr>
      <vt:lpstr>Diapositive 34</vt:lpstr>
      <vt:lpstr>Diapositive 35</vt:lpstr>
      <vt:lpstr>COMPRENDRE UN TEXTE EN SITUATION DE LECTURE AUTONOME : habiletés langagières,  habiletés cognitives et processus médiateurs</vt:lpstr>
      <vt:lpstr>Synthèse du rapport de la conférence de consensus 2016</vt:lpstr>
      <vt:lpstr>La compréhension en Français au C2 :  Ce que disent les programmes   Les liens « dire, lire, écrire »</vt:lpstr>
      <vt:lpstr>ENSEIGNER LA COMPREHENSION </vt:lpstr>
      <vt:lpstr> COMPRENDRE S’ENSEIGNE :</vt:lpstr>
      <vt:lpstr>Diapositive 41</vt:lpstr>
      <vt:lpstr>Diapositive 42</vt:lpstr>
      <vt:lpstr>  Pourquoi est-ce si difficile d’enseigner la compréhension ? </vt:lpstr>
      <vt:lpstr>Diapositive 44</vt:lpstr>
      <vt:lpstr>Diapositive 45</vt:lpstr>
      <vt:lpstr>Diapositive 46</vt:lpstr>
      <vt:lpstr>Le lecteur et le texte</vt:lpstr>
      <vt:lpstr> </vt:lpstr>
      <vt:lpstr>R22 enseignement structuré, systématique et explicite de la compréhension </vt:lpstr>
      <vt:lpstr>Diapositive 50</vt:lpstr>
      <vt:lpstr>Inférences de connaissances: Stratégie du maçon  je construis ma compréhension avec 3 briques :     </vt:lpstr>
      <vt:lpstr>   </vt:lpstr>
      <vt:lpstr>Inférences de connaissances: Stratégie du maçon  je construis ma compréhension avec 3 briques</vt:lpstr>
      <vt:lpstr>Diapositive 54</vt:lpstr>
      <vt:lpstr>Diapositive 55</vt:lpstr>
      <vt:lpstr>Diapositive 56</vt:lpstr>
      <vt:lpstr>Diapositive 57</vt:lpstr>
      <vt:lpstr>Diapositive 58</vt:lpstr>
      <vt:lpstr>Diapositive 59</vt:lpstr>
      <vt:lpstr>Simuler – modèles des situations </vt:lpstr>
      <vt:lpstr>Apprendre à questionner et à se questionner sur le texte</vt:lpstr>
      <vt:lpstr>Diapositive 62</vt:lpstr>
      <vt:lpstr>Diapositive 63</vt:lpstr>
      <vt:lpstr>Diapositive 64</vt:lpstr>
      <vt:lpstr>Le système des personnages </vt:lpstr>
      <vt:lpstr>Les évènements </vt:lpstr>
      <vt:lpstr>Le texte</vt:lpstr>
      <vt:lpstr>Diapositive 68</vt:lpstr>
      <vt:lpstr>Diapositive 69</vt:lpstr>
      <vt:lpstr>Diapositive 70</vt:lpstr>
      <vt:lpstr>LA COMPRÉHENSION DANS  LE SOCLE  et  LES PROGRAMMES 2015  </vt:lpstr>
      <vt:lpstr>1) La compréhension dans le socle 2015 (carte mentale animée ? )  Comprendre au cœur du socle commun en transversalité dans tous les domaines </vt:lpstr>
      <vt:lpstr>2) La compréhension dans les programmes : éléments de progressivité du C1 au C4</vt:lpstr>
      <vt:lpstr>Diapositive 74</vt:lpstr>
      <vt:lpstr>               Comprendre en français : Les attendus de fin de cycle 2</vt:lpstr>
      <vt:lpstr>Diapositive 76</vt:lpstr>
      <vt:lpstr>Outils, bibliographie, sitographie </vt:lpstr>
      <vt:lpstr>Diapositive 78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2016 APPRENTISSAGE DE LA COMPREHENSION AU C2</dc:title>
  <dc:creator>Fabienne DACHET</dc:creator>
  <cp:lastModifiedBy>Fabienne DACHET</cp:lastModifiedBy>
  <cp:revision>223</cp:revision>
  <cp:lastPrinted>2017-02-24T16:40:51Z</cp:lastPrinted>
  <dcterms:created xsi:type="dcterms:W3CDTF">2016-11-22T08:23:33Z</dcterms:created>
  <dcterms:modified xsi:type="dcterms:W3CDTF">2017-09-21T14:51:38Z</dcterms:modified>
</cp:coreProperties>
</file>